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2"/>
  </p:notesMasterIdLst>
  <p:handoutMasterIdLst>
    <p:handoutMasterId r:id="rId53"/>
  </p:handoutMasterIdLst>
  <p:sldIdLst>
    <p:sldId id="256" r:id="rId5"/>
    <p:sldId id="257" r:id="rId6"/>
    <p:sldId id="258" r:id="rId7"/>
    <p:sldId id="260" r:id="rId8"/>
    <p:sldId id="261" r:id="rId9"/>
    <p:sldId id="293" r:id="rId10"/>
    <p:sldId id="262" r:id="rId11"/>
    <p:sldId id="295" r:id="rId12"/>
    <p:sldId id="296" r:id="rId13"/>
    <p:sldId id="297" r:id="rId14"/>
    <p:sldId id="294" r:id="rId15"/>
    <p:sldId id="298" r:id="rId16"/>
    <p:sldId id="299" r:id="rId17"/>
    <p:sldId id="300" r:id="rId18"/>
    <p:sldId id="301" r:id="rId19"/>
    <p:sldId id="302" r:id="rId20"/>
    <p:sldId id="303" r:id="rId21"/>
    <p:sldId id="304"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290" r:id="rId49"/>
    <p:sldId id="292" r:id="rId50"/>
    <p:sldId id="33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78" autoAdjust="0"/>
    <p:restoredTop sz="60612" autoAdjust="0"/>
  </p:normalViewPr>
  <p:slideViewPr>
    <p:cSldViewPr snapToGrid="0">
      <p:cViewPr varScale="1">
        <p:scale>
          <a:sx n="75" d="100"/>
          <a:sy n="75" d="100"/>
        </p:scale>
        <p:origin x="2672" y="160"/>
      </p:cViewPr>
      <p:guideLst/>
    </p:cSldViewPr>
  </p:slideViewPr>
  <p:outlineViewPr>
    <p:cViewPr>
      <p:scale>
        <a:sx n="33" d="100"/>
        <a:sy n="33" d="100"/>
      </p:scale>
      <p:origin x="0" y="-57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6" d="100"/>
          <a:sy n="86" d="100"/>
        </p:scale>
        <p:origin x="140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32B1B5-041B-4185-B173-78855512A5A2}"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5F5B40AC-975A-4D01-9BF3-43E597547688}">
      <dgm:prSet phldrT="[Text]" custT="1"/>
      <dgm:spPr>
        <a:solidFill>
          <a:schemeClr val="accent1"/>
        </a:solidFill>
      </dgm:spPr>
      <dgm:t>
        <a:bodyPr rIns="182880"/>
        <a:lstStyle/>
        <a:p>
          <a:pPr algn="r"/>
          <a:r>
            <a:rPr lang="en-US" sz="1600" b="1" dirty="0"/>
            <a:t> </a:t>
          </a:r>
        </a:p>
      </dgm:t>
    </dgm:pt>
    <dgm:pt modelId="{3489D274-3A13-47C8-873C-67DC39952561}" type="parTrans" cxnId="{BA9B3763-DF8B-42DF-AC57-F8AF5B36105E}">
      <dgm:prSet/>
      <dgm:spPr/>
      <dgm:t>
        <a:bodyPr/>
        <a:lstStyle/>
        <a:p>
          <a:endParaRPr lang="en-US"/>
        </a:p>
      </dgm:t>
    </dgm:pt>
    <dgm:pt modelId="{90BE2636-C2F3-4586-8DE8-96DEE785BD7C}" type="sibTrans" cxnId="{BA9B3763-DF8B-42DF-AC57-F8AF5B36105E}">
      <dgm:prSet/>
      <dgm:spPr/>
      <dgm:t>
        <a:bodyPr/>
        <a:lstStyle/>
        <a:p>
          <a:endParaRPr lang="en-US"/>
        </a:p>
      </dgm:t>
    </dgm:pt>
    <dgm:pt modelId="{380D50ED-98C8-4CE0-8F43-70CA04BC07EA}">
      <dgm:prSet phldrT="[Text]" custT="1"/>
      <dgm:spPr>
        <a:solidFill>
          <a:schemeClr val="accent3"/>
        </a:solidFill>
      </dgm:spPr>
      <dgm:t>
        <a:bodyPr lIns="182880" rIns="0"/>
        <a:lstStyle/>
        <a:p>
          <a:pPr algn="ctr"/>
          <a:endParaRPr lang="en-US" sz="1600" b="1" spc="-20" baseline="0" dirty="0"/>
        </a:p>
      </dgm:t>
    </dgm:pt>
    <dgm:pt modelId="{8BFD3127-8318-4986-A647-1280C06B6B80}" type="parTrans" cxnId="{9F24FD35-D153-45C7-B7CC-051644D87A0B}">
      <dgm:prSet/>
      <dgm:spPr/>
      <dgm:t>
        <a:bodyPr/>
        <a:lstStyle/>
        <a:p>
          <a:endParaRPr lang="en-US"/>
        </a:p>
      </dgm:t>
    </dgm:pt>
    <dgm:pt modelId="{6F30DA62-18BC-4ED6-B30A-8B7D28C04DEB}" type="sibTrans" cxnId="{9F24FD35-D153-45C7-B7CC-051644D87A0B}">
      <dgm:prSet/>
      <dgm:spPr/>
      <dgm:t>
        <a:bodyPr/>
        <a:lstStyle/>
        <a:p>
          <a:endParaRPr lang="en-US"/>
        </a:p>
      </dgm:t>
    </dgm:pt>
    <dgm:pt modelId="{5D7BD6C2-E61D-4F4A-9A35-50D8F7BC1113}">
      <dgm:prSet phldrT="[Text]" custT="1"/>
      <dgm:spPr>
        <a:solidFill>
          <a:schemeClr val="accent2"/>
        </a:solidFill>
      </dgm:spPr>
      <dgm:t>
        <a:bodyPr lIns="182880"/>
        <a:lstStyle/>
        <a:p>
          <a:pPr algn="l"/>
          <a:endParaRPr lang="en-US" sz="1600" b="1" dirty="0"/>
        </a:p>
      </dgm:t>
    </dgm:pt>
    <dgm:pt modelId="{660BBF7D-A177-4583-BA10-07E92B31BE3E}" type="parTrans" cxnId="{D649EC51-B342-4A49-ABE2-0205AB703249}">
      <dgm:prSet/>
      <dgm:spPr/>
      <dgm:t>
        <a:bodyPr/>
        <a:lstStyle/>
        <a:p>
          <a:endParaRPr lang="en-US"/>
        </a:p>
      </dgm:t>
    </dgm:pt>
    <dgm:pt modelId="{7B3497A6-604A-4610-A0F1-186C1EB6A32C}" type="sibTrans" cxnId="{D649EC51-B342-4A49-ABE2-0205AB703249}">
      <dgm:prSet/>
      <dgm:spPr/>
      <dgm:t>
        <a:bodyPr/>
        <a:lstStyle/>
        <a:p>
          <a:endParaRPr lang="en-US"/>
        </a:p>
      </dgm:t>
    </dgm:pt>
    <dgm:pt modelId="{44134F21-7966-447A-B5A8-CEE54659485D}">
      <dgm:prSet phldrT="[Text]" custT="1"/>
      <dgm:spPr>
        <a:solidFill>
          <a:schemeClr val="accent4"/>
        </a:solidFill>
      </dgm:spPr>
      <dgm:t>
        <a:bodyPr rIns="182880"/>
        <a:lstStyle/>
        <a:p>
          <a:pPr algn="r"/>
          <a:endParaRPr lang="en-US" sz="1600" b="1" dirty="0"/>
        </a:p>
      </dgm:t>
    </dgm:pt>
    <dgm:pt modelId="{1035F1C1-0EBE-4F25-8C12-4F0373352DFF}" type="parTrans" cxnId="{098257A0-3491-4564-BFFD-16C815400A17}">
      <dgm:prSet/>
      <dgm:spPr/>
      <dgm:t>
        <a:bodyPr/>
        <a:lstStyle/>
        <a:p>
          <a:endParaRPr lang="en-US"/>
        </a:p>
      </dgm:t>
    </dgm:pt>
    <dgm:pt modelId="{52EFDA64-3524-4C23-95FF-5FA24CBF3B74}" type="sibTrans" cxnId="{098257A0-3491-4564-BFFD-16C815400A17}">
      <dgm:prSet/>
      <dgm:spPr/>
      <dgm:t>
        <a:bodyPr/>
        <a:lstStyle/>
        <a:p>
          <a:endParaRPr lang="en-US"/>
        </a:p>
      </dgm:t>
    </dgm:pt>
    <dgm:pt modelId="{B1B7A245-F571-41E6-8C76-3E2076CEA96D}" type="pres">
      <dgm:prSet presAssocID="{5232B1B5-041B-4185-B173-78855512A5A2}" presName="cycleMatrixDiagram" presStyleCnt="0">
        <dgm:presLayoutVars>
          <dgm:chMax val="1"/>
          <dgm:dir/>
          <dgm:animLvl val="lvl"/>
          <dgm:resizeHandles val="exact"/>
        </dgm:presLayoutVars>
      </dgm:prSet>
      <dgm:spPr/>
    </dgm:pt>
    <dgm:pt modelId="{C60390E3-CF60-44F8-B978-56B626BA2C35}" type="pres">
      <dgm:prSet presAssocID="{5232B1B5-041B-4185-B173-78855512A5A2}" presName="children" presStyleCnt="0"/>
      <dgm:spPr/>
    </dgm:pt>
    <dgm:pt modelId="{2CE52BAE-9F37-4976-8BA1-5DD3608C90B4}" type="pres">
      <dgm:prSet presAssocID="{5232B1B5-041B-4185-B173-78855512A5A2}" presName="childPlaceholder" presStyleCnt="0"/>
      <dgm:spPr/>
    </dgm:pt>
    <dgm:pt modelId="{2B252765-0315-42F5-A2CC-0189315FAADD}" type="pres">
      <dgm:prSet presAssocID="{5232B1B5-041B-4185-B173-78855512A5A2}" presName="circle" presStyleCnt="0"/>
      <dgm:spPr/>
    </dgm:pt>
    <dgm:pt modelId="{31FB4E6B-46B2-4F7E-BE39-F82B91E1FAFF}" type="pres">
      <dgm:prSet presAssocID="{5232B1B5-041B-4185-B173-78855512A5A2}" presName="quadrant1" presStyleLbl="node1" presStyleIdx="0" presStyleCnt="4" custLinFactNeighborX="1308" custLinFactNeighborY="1308">
        <dgm:presLayoutVars>
          <dgm:chMax val="1"/>
          <dgm:bulletEnabled val="1"/>
        </dgm:presLayoutVars>
      </dgm:prSet>
      <dgm:spPr/>
    </dgm:pt>
    <dgm:pt modelId="{3394FFE3-C4CB-46DB-B542-04188523B147}" type="pres">
      <dgm:prSet presAssocID="{5232B1B5-041B-4185-B173-78855512A5A2}" presName="quadrant2" presStyleLbl="node1" presStyleIdx="1" presStyleCnt="4" custLinFactNeighborX="-1308" custLinFactNeighborY="1308">
        <dgm:presLayoutVars>
          <dgm:chMax val="1"/>
          <dgm:bulletEnabled val="1"/>
        </dgm:presLayoutVars>
      </dgm:prSet>
      <dgm:spPr/>
    </dgm:pt>
    <dgm:pt modelId="{F8395662-4F37-4155-9CB4-87DB2DCCA654}" type="pres">
      <dgm:prSet presAssocID="{5232B1B5-041B-4185-B173-78855512A5A2}" presName="quadrant3" presStyleLbl="node1" presStyleIdx="2" presStyleCnt="4" custLinFactNeighborX="-1270" custLinFactNeighborY="-1423">
        <dgm:presLayoutVars>
          <dgm:chMax val="1"/>
          <dgm:bulletEnabled val="1"/>
        </dgm:presLayoutVars>
      </dgm:prSet>
      <dgm:spPr/>
    </dgm:pt>
    <dgm:pt modelId="{1C08A5AA-F19C-4D4B-BE20-F4DFAA4EC4F1}" type="pres">
      <dgm:prSet presAssocID="{5232B1B5-041B-4185-B173-78855512A5A2}" presName="quadrant4" presStyleLbl="node1" presStyleIdx="3" presStyleCnt="4" custLinFactNeighborX="1308" custLinFactNeighborY="-1308">
        <dgm:presLayoutVars>
          <dgm:chMax val="1"/>
          <dgm:bulletEnabled val="1"/>
        </dgm:presLayoutVars>
      </dgm:prSet>
      <dgm:spPr/>
    </dgm:pt>
    <dgm:pt modelId="{54836DC6-58A7-4E9A-938A-96EF68341E43}" type="pres">
      <dgm:prSet presAssocID="{5232B1B5-041B-4185-B173-78855512A5A2}" presName="quadrantPlaceholder" presStyleCnt="0"/>
      <dgm:spPr/>
    </dgm:pt>
    <dgm:pt modelId="{990B6547-2404-4E18-8AD8-48DE11547C76}" type="pres">
      <dgm:prSet presAssocID="{5232B1B5-041B-4185-B173-78855512A5A2}" presName="center1" presStyleLbl="fgShp" presStyleIdx="0" presStyleCnt="2" custLinFactNeighborY="4358"/>
      <dgm:spPr>
        <a:solidFill>
          <a:schemeClr val="bg1"/>
        </a:solidFill>
        <a:ln>
          <a:noFill/>
        </a:ln>
      </dgm:spPr>
    </dgm:pt>
    <dgm:pt modelId="{4F26B05F-6440-4A3A-8CF9-43591B998ECC}" type="pres">
      <dgm:prSet presAssocID="{5232B1B5-041B-4185-B173-78855512A5A2}" presName="center2" presStyleLbl="fgShp" presStyleIdx="1" presStyleCnt="2" custLinFactNeighborY="-2179"/>
      <dgm:spPr>
        <a:solidFill>
          <a:schemeClr val="bg1"/>
        </a:solidFill>
        <a:ln>
          <a:noFill/>
        </a:ln>
      </dgm:spPr>
    </dgm:pt>
  </dgm:ptLst>
  <dgm:cxnLst>
    <dgm:cxn modelId="{9F24FD35-D153-45C7-B7CC-051644D87A0B}" srcId="{5232B1B5-041B-4185-B173-78855512A5A2}" destId="{380D50ED-98C8-4CE0-8F43-70CA04BC07EA}" srcOrd="1" destOrd="0" parTransId="{8BFD3127-8318-4986-A647-1280C06B6B80}" sibTransId="{6F30DA62-18BC-4ED6-B30A-8B7D28C04DEB}"/>
    <dgm:cxn modelId="{D649EC51-B342-4A49-ABE2-0205AB703249}" srcId="{5232B1B5-041B-4185-B173-78855512A5A2}" destId="{5D7BD6C2-E61D-4F4A-9A35-50D8F7BC1113}" srcOrd="2" destOrd="0" parTransId="{660BBF7D-A177-4583-BA10-07E92B31BE3E}" sibTransId="{7B3497A6-604A-4610-A0F1-186C1EB6A32C}"/>
    <dgm:cxn modelId="{BA9B3763-DF8B-42DF-AC57-F8AF5B36105E}" srcId="{5232B1B5-041B-4185-B173-78855512A5A2}" destId="{5F5B40AC-975A-4D01-9BF3-43E597547688}" srcOrd="0" destOrd="0" parTransId="{3489D274-3A13-47C8-873C-67DC39952561}" sibTransId="{90BE2636-C2F3-4586-8DE8-96DEE785BD7C}"/>
    <dgm:cxn modelId="{A24CF374-3E9E-40B2-B6E8-6FB28FE06CB8}" type="presOf" srcId="{5F5B40AC-975A-4D01-9BF3-43E597547688}" destId="{31FB4E6B-46B2-4F7E-BE39-F82B91E1FAFF}" srcOrd="0" destOrd="0" presId="urn:microsoft.com/office/officeart/2005/8/layout/cycle4"/>
    <dgm:cxn modelId="{977A918B-1F74-4945-A1E6-C152D1253A2B}" type="presOf" srcId="{44134F21-7966-447A-B5A8-CEE54659485D}" destId="{1C08A5AA-F19C-4D4B-BE20-F4DFAA4EC4F1}" srcOrd="0" destOrd="0" presId="urn:microsoft.com/office/officeart/2005/8/layout/cycle4"/>
    <dgm:cxn modelId="{D8C96897-7E67-4B5D-9B76-DF141FE5AF98}" type="presOf" srcId="{5232B1B5-041B-4185-B173-78855512A5A2}" destId="{B1B7A245-F571-41E6-8C76-3E2076CEA96D}" srcOrd="0" destOrd="0" presId="urn:microsoft.com/office/officeart/2005/8/layout/cycle4"/>
    <dgm:cxn modelId="{098257A0-3491-4564-BFFD-16C815400A17}" srcId="{5232B1B5-041B-4185-B173-78855512A5A2}" destId="{44134F21-7966-447A-B5A8-CEE54659485D}" srcOrd="3" destOrd="0" parTransId="{1035F1C1-0EBE-4F25-8C12-4F0373352DFF}" sibTransId="{52EFDA64-3524-4C23-95FF-5FA24CBF3B74}"/>
    <dgm:cxn modelId="{F14240EF-F557-4E13-8201-292DB5E2D7FB}" type="presOf" srcId="{380D50ED-98C8-4CE0-8F43-70CA04BC07EA}" destId="{3394FFE3-C4CB-46DB-B542-04188523B147}" srcOrd="0" destOrd="0" presId="urn:microsoft.com/office/officeart/2005/8/layout/cycle4"/>
    <dgm:cxn modelId="{5ADA80F4-CAD1-42D7-8D1B-06484E328036}" type="presOf" srcId="{5D7BD6C2-E61D-4F4A-9A35-50D8F7BC1113}" destId="{F8395662-4F37-4155-9CB4-87DB2DCCA654}" srcOrd="0" destOrd="0" presId="urn:microsoft.com/office/officeart/2005/8/layout/cycle4"/>
    <dgm:cxn modelId="{07A41FB8-C533-4050-B2ED-3DCEA1884000}" type="presParOf" srcId="{B1B7A245-F571-41E6-8C76-3E2076CEA96D}" destId="{C60390E3-CF60-44F8-B978-56B626BA2C35}" srcOrd="0" destOrd="0" presId="urn:microsoft.com/office/officeart/2005/8/layout/cycle4"/>
    <dgm:cxn modelId="{7201A7F1-7B61-4990-B6F6-E2D9D1B1A608}" type="presParOf" srcId="{C60390E3-CF60-44F8-B978-56B626BA2C35}" destId="{2CE52BAE-9F37-4976-8BA1-5DD3608C90B4}" srcOrd="0" destOrd="0" presId="urn:microsoft.com/office/officeart/2005/8/layout/cycle4"/>
    <dgm:cxn modelId="{6A799939-DC17-4F4B-9C9A-5AFF26A05D1E}" type="presParOf" srcId="{B1B7A245-F571-41E6-8C76-3E2076CEA96D}" destId="{2B252765-0315-42F5-A2CC-0189315FAADD}" srcOrd="1" destOrd="0" presId="urn:microsoft.com/office/officeart/2005/8/layout/cycle4"/>
    <dgm:cxn modelId="{85EB3865-BA22-47DE-BA5B-D5DB1F0E8D97}" type="presParOf" srcId="{2B252765-0315-42F5-A2CC-0189315FAADD}" destId="{31FB4E6B-46B2-4F7E-BE39-F82B91E1FAFF}" srcOrd="0" destOrd="0" presId="urn:microsoft.com/office/officeart/2005/8/layout/cycle4"/>
    <dgm:cxn modelId="{0B45D2B8-CD2C-4898-B0C5-CF5267D8EF28}" type="presParOf" srcId="{2B252765-0315-42F5-A2CC-0189315FAADD}" destId="{3394FFE3-C4CB-46DB-B542-04188523B147}" srcOrd="1" destOrd="0" presId="urn:microsoft.com/office/officeart/2005/8/layout/cycle4"/>
    <dgm:cxn modelId="{E33D9F69-1210-4871-B2F1-4500E70BA687}" type="presParOf" srcId="{2B252765-0315-42F5-A2CC-0189315FAADD}" destId="{F8395662-4F37-4155-9CB4-87DB2DCCA654}" srcOrd="2" destOrd="0" presId="urn:microsoft.com/office/officeart/2005/8/layout/cycle4"/>
    <dgm:cxn modelId="{CA7CF982-A9FA-4ED0-A4C8-1048D9AE2142}" type="presParOf" srcId="{2B252765-0315-42F5-A2CC-0189315FAADD}" destId="{1C08A5AA-F19C-4D4B-BE20-F4DFAA4EC4F1}" srcOrd="3" destOrd="0" presId="urn:microsoft.com/office/officeart/2005/8/layout/cycle4"/>
    <dgm:cxn modelId="{77DE2A31-51AC-4F91-A031-0BC3F983ED1F}" type="presParOf" srcId="{2B252765-0315-42F5-A2CC-0189315FAADD}" destId="{54836DC6-58A7-4E9A-938A-96EF68341E43}" srcOrd="4" destOrd="0" presId="urn:microsoft.com/office/officeart/2005/8/layout/cycle4"/>
    <dgm:cxn modelId="{C0BBACBC-29E6-49D6-AC74-7DBCEDEB927D}" type="presParOf" srcId="{B1B7A245-F571-41E6-8C76-3E2076CEA96D}" destId="{990B6547-2404-4E18-8AD8-48DE11547C76}" srcOrd="2" destOrd="0" presId="urn:microsoft.com/office/officeart/2005/8/layout/cycle4"/>
    <dgm:cxn modelId="{F551BCE1-F7AB-453E-8FC2-E83903138775}" type="presParOf" srcId="{B1B7A245-F571-41E6-8C76-3E2076CEA96D}" destId="{4F26B05F-6440-4A3A-8CF9-43591B998EC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F403AF-4D95-4EE1-B03C-CB4B6957F2B0}" type="doc">
      <dgm:prSet loTypeId="urn:microsoft.com/office/officeart/2005/8/layout/lProcess3" loCatId="process" qsTypeId="urn:microsoft.com/office/officeart/2005/8/quickstyle/simple1" qsCatId="simple" csTypeId="urn:microsoft.com/office/officeart/2005/8/colors/accent1_2" csCatId="accent1" phldr="1"/>
      <dgm:spPr/>
    </dgm:pt>
    <dgm:pt modelId="{47D6F5CD-23F5-4D35-BD9C-4A1D9ABBACDC}">
      <dgm:prSet phldrT="[Text]" custT="1"/>
      <dgm:spPr/>
      <dgm:t>
        <a:bodyPr/>
        <a:lstStyle/>
        <a:p>
          <a:r>
            <a:rPr lang="en-US" sz="2000" b="1" dirty="0"/>
            <a:t>Using results</a:t>
          </a:r>
        </a:p>
      </dgm:t>
    </dgm:pt>
    <dgm:pt modelId="{C44281E3-973A-4CAA-9C1B-E5F3084DE3CA}" type="parTrans" cxnId="{1C0C935D-6DFE-4C0C-BB22-67644595941A}">
      <dgm:prSet/>
      <dgm:spPr/>
      <dgm:t>
        <a:bodyPr/>
        <a:lstStyle/>
        <a:p>
          <a:endParaRPr lang="en-US" sz="1800"/>
        </a:p>
      </dgm:t>
    </dgm:pt>
    <dgm:pt modelId="{EEECEFF3-181F-4D25-88C3-486C502BBBC3}" type="sibTrans" cxnId="{1C0C935D-6DFE-4C0C-BB22-67644595941A}">
      <dgm:prSet/>
      <dgm:spPr/>
      <dgm:t>
        <a:bodyPr/>
        <a:lstStyle/>
        <a:p>
          <a:endParaRPr lang="en-US" sz="1800"/>
        </a:p>
      </dgm:t>
    </dgm:pt>
    <dgm:pt modelId="{372B3D2C-048D-470B-9869-9BFBAA784F27}">
      <dgm:prSet phldrT="[Text]" custT="1"/>
      <dgm:spPr/>
      <dgm:t>
        <a:bodyPr/>
        <a:lstStyle/>
        <a:p>
          <a:r>
            <a:rPr lang="en-US" sz="1600" dirty="0"/>
            <a:t>Share results across organization</a:t>
          </a:r>
        </a:p>
      </dgm:t>
    </dgm:pt>
    <dgm:pt modelId="{2877F279-7BE9-4EBE-8BFE-3593EF0E2165}" type="parTrans" cxnId="{29AB985E-F573-4747-A23A-45709DAED495}">
      <dgm:prSet/>
      <dgm:spPr/>
      <dgm:t>
        <a:bodyPr/>
        <a:lstStyle/>
        <a:p>
          <a:endParaRPr lang="en-US" sz="1800"/>
        </a:p>
      </dgm:t>
    </dgm:pt>
    <dgm:pt modelId="{608B6C63-74FA-44D5-80D4-8490AAC300EC}" type="sibTrans" cxnId="{29AB985E-F573-4747-A23A-45709DAED495}">
      <dgm:prSet/>
      <dgm:spPr/>
      <dgm:t>
        <a:bodyPr/>
        <a:lstStyle/>
        <a:p>
          <a:endParaRPr lang="en-US" sz="1800"/>
        </a:p>
      </dgm:t>
    </dgm:pt>
    <dgm:pt modelId="{251614BB-AF6F-41D0-B368-7F03B1FF1725}">
      <dgm:prSet phldrT="[Text]" custT="1"/>
      <dgm:spPr/>
      <dgm:t>
        <a:bodyPr/>
        <a:lstStyle/>
        <a:p>
          <a:r>
            <a:rPr lang="en-US" sz="1600" dirty="0"/>
            <a:t>Review results with team who completed the assessment</a:t>
          </a:r>
        </a:p>
      </dgm:t>
    </dgm:pt>
    <dgm:pt modelId="{B21E2067-2BB4-40E4-8787-C8ECC6026769}" type="parTrans" cxnId="{34FD46AB-9620-4335-A3CC-3953C3F09F0E}">
      <dgm:prSet/>
      <dgm:spPr/>
      <dgm:t>
        <a:bodyPr/>
        <a:lstStyle/>
        <a:p>
          <a:endParaRPr lang="en-US" sz="1800"/>
        </a:p>
      </dgm:t>
    </dgm:pt>
    <dgm:pt modelId="{DB5DAF74-AD45-4E4A-AEB9-2E705FFA732D}" type="sibTrans" cxnId="{34FD46AB-9620-4335-A3CC-3953C3F09F0E}">
      <dgm:prSet/>
      <dgm:spPr/>
      <dgm:t>
        <a:bodyPr/>
        <a:lstStyle/>
        <a:p>
          <a:endParaRPr lang="en-US" sz="1800"/>
        </a:p>
      </dgm:t>
    </dgm:pt>
    <dgm:pt modelId="{3CD6800B-D377-43C5-B322-93F71E602B13}">
      <dgm:prSet phldrT="[Text]" custT="1"/>
      <dgm:spPr/>
      <dgm:t>
        <a:bodyPr/>
        <a:lstStyle/>
        <a:p>
          <a:pPr>
            <a:tabLst>
              <a:tab pos="1084263" algn="l"/>
            </a:tabLst>
          </a:pPr>
          <a:r>
            <a:rPr lang="en-US" sz="2000" b="1" i="0" dirty="0"/>
            <a:t>Cautions </a:t>
          </a:r>
          <a:br>
            <a:rPr lang="en-US" sz="2000" b="1" i="0" dirty="0"/>
          </a:br>
          <a:r>
            <a:rPr lang="en-US" sz="2000" b="1" i="0" dirty="0"/>
            <a:t>and Considerations</a:t>
          </a:r>
        </a:p>
      </dgm:t>
    </dgm:pt>
    <dgm:pt modelId="{E840CBB1-6D4A-4E13-9867-3C2E4F242EE6}" type="parTrans" cxnId="{ABA7D9D3-B9EB-4B47-9645-BE4FED9542A9}">
      <dgm:prSet/>
      <dgm:spPr/>
      <dgm:t>
        <a:bodyPr/>
        <a:lstStyle/>
        <a:p>
          <a:endParaRPr lang="en-US" sz="1800"/>
        </a:p>
      </dgm:t>
    </dgm:pt>
    <dgm:pt modelId="{CA2B33B2-3571-46D5-A135-1D8D117EB2A2}" type="sibTrans" cxnId="{ABA7D9D3-B9EB-4B47-9645-BE4FED9542A9}">
      <dgm:prSet/>
      <dgm:spPr/>
      <dgm:t>
        <a:bodyPr/>
        <a:lstStyle/>
        <a:p>
          <a:endParaRPr lang="en-US" sz="1800"/>
        </a:p>
      </dgm:t>
    </dgm:pt>
    <dgm:pt modelId="{EF7A3FC3-938F-4243-9498-B39558D15A09}">
      <dgm:prSet phldrT="[Text]" custT="1"/>
      <dgm:spPr/>
      <dgm:t>
        <a:bodyPr/>
        <a:lstStyle/>
        <a:p>
          <a:r>
            <a:rPr lang="en-US" sz="1600" dirty="0"/>
            <a:t>Consider how feasible and actionable results will be for organization</a:t>
          </a:r>
        </a:p>
      </dgm:t>
    </dgm:pt>
    <dgm:pt modelId="{6D821B20-A7F8-4491-B599-57102FC7CC70}" type="parTrans" cxnId="{9C39B25E-8B92-4A6C-AB5C-2B4D44A455CD}">
      <dgm:prSet/>
      <dgm:spPr/>
      <dgm:t>
        <a:bodyPr/>
        <a:lstStyle/>
        <a:p>
          <a:endParaRPr lang="en-US" sz="1800"/>
        </a:p>
      </dgm:t>
    </dgm:pt>
    <dgm:pt modelId="{DDB8E85C-904E-4BED-903A-D6E8BF40276A}" type="sibTrans" cxnId="{9C39B25E-8B92-4A6C-AB5C-2B4D44A455CD}">
      <dgm:prSet/>
      <dgm:spPr/>
      <dgm:t>
        <a:bodyPr/>
        <a:lstStyle/>
        <a:p>
          <a:endParaRPr lang="en-US" sz="1800"/>
        </a:p>
      </dgm:t>
    </dgm:pt>
    <dgm:pt modelId="{ED6331B8-1784-424B-9C62-150D4CE65360}">
      <dgm:prSet phldrT="[Text]" custT="1"/>
      <dgm:spPr/>
      <dgm:t>
        <a:bodyPr/>
        <a:lstStyle/>
        <a:p>
          <a:r>
            <a:rPr lang="en-US" sz="1600" dirty="0"/>
            <a:t>Obtain consensus on priorities</a:t>
          </a:r>
        </a:p>
      </dgm:t>
    </dgm:pt>
    <dgm:pt modelId="{5245A1BE-E043-4BDD-AEED-82FF5BA4577D}" type="parTrans" cxnId="{9F48093A-5811-4B0A-89DD-93E5D2134935}">
      <dgm:prSet/>
      <dgm:spPr/>
      <dgm:t>
        <a:bodyPr/>
        <a:lstStyle/>
        <a:p>
          <a:endParaRPr lang="en-US" sz="1800"/>
        </a:p>
      </dgm:t>
    </dgm:pt>
    <dgm:pt modelId="{7DE5EA51-0F23-41D6-B4F9-58C7F78C5A7F}" type="sibTrans" cxnId="{9F48093A-5811-4B0A-89DD-93E5D2134935}">
      <dgm:prSet/>
      <dgm:spPr/>
      <dgm:t>
        <a:bodyPr/>
        <a:lstStyle/>
        <a:p>
          <a:endParaRPr lang="en-US" sz="1800"/>
        </a:p>
      </dgm:t>
    </dgm:pt>
    <dgm:pt modelId="{DCBC1B2F-9EDA-4953-BB1B-E6D6CFADF711}">
      <dgm:prSet phldrT="[Text]" custT="1"/>
      <dgm:spPr/>
      <dgm:t>
        <a:bodyPr/>
        <a:lstStyle/>
        <a:p>
          <a:r>
            <a:rPr lang="en-US" sz="1600" dirty="0"/>
            <a:t>Determine amount of information shared</a:t>
          </a:r>
        </a:p>
      </dgm:t>
    </dgm:pt>
    <dgm:pt modelId="{5EB44462-4E7B-42C0-B28E-CE80C979373F}" type="parTrans" cxnId="{847FD7AA-7241-4918-966C-2796AD6B2761}">
      <dgm:prSet/>
      <dgm:spPr/>
      <dgm:t>
        <a:bodyPr/>
        <a:lstStyle/>
        <a:p>
          <a:endParaRPr lang="en-US" sz="1800"/>
        </a:p>
      </dgm:t>
    </dgm:pt>
    <dgm:pt modelId="{1168CF15-9DA7-49CC-A05E-ACB3F94FA338}" type="sibTrans" cxnId="{847FD7AA-7241-4918-966C-2796AD6B2761}">
      <dgm:prSet/>
      <dgm:spPr/>
      <dgm:t>
        <a:bodyPr/>
        <a:lstStyle/>
        <a:p>
          <a:endParaRPr lang="en-US" sz="1800"/>
        </a:p>
      </dgm:t>
    </dgm:pt>
    <dgm:pt modelId="{08725E6F-B15A-40C4-92CF-2055C00E00B7}">
      <dgm:prSet phldrT="[Text]" custT="1"/>
      <dgm:spPr/>
      <dgm:t>
        <a:bodyPr/>
        <a:lstStyle/>
        <a:p>
          <a:r>
            <a:rPr lang="en-US" sz="1600" spc="-30" baseline="0" dirty="0"/>
            <a:t>Create action plan to address needs, fill gaps, or spread best practices</a:t>
          </a:r>
        </a:p>
      </dgm:t>
    </dgm:pt>
    <dgm:pt modelId="{2629F39C-4569-42F1-B330-F5DB993BCC9D}" type="parTrans" cxnId="{D87E6F8D-1473-41B2-8F98-4E61A9272F2A}">
      <dgm:prSet/>
      <dgm:spPr/>
      <dgm:t>
        <a:bodyPr/>
        <a:lstStyle/>
        <a:p>
          <a:endParaRPr lang="en-US"/>
        </a:p>
      </dgm:t>
    </dgm:pt>
    <dgm:pt modelId="{8DBDCD7F-1344-44D7-921B-8E6FBE902E84}" type="sibTrans" cxnId="{D87E6F8D-1473-41B2-8F98-4E61A9272F2A}">
      <dgm:prSet/>
      <dgm:spPr/>
      <dgm:t>
        <a:bodyPr/>
        <a:lstStyle/>
        <a:p>
          <a:endParaRPr lang="en-US"/>
        </a:p>
      </dgm:t>
    </dgm:pt>
    <dgm:pt modelId="{FB24CDB8-BC91-4D08-A27C-5D5A20C047D8}" type="pres">
      <dgm:prSet presAssocID="{3CF403AF-4D95-4EE1-B03C-CB4B6957F2B0}" presName="Name0" presStyleCnt="0">
        <dgm:presLayoutVars>
          <dgm:chPref val="3"/>
          <dgm:dir/>
          <dgm:animLvl val="lvl"/>
          <dgm:resizeHandles/>
        </dgm:presLayoutVars>
      </dgm:prSet>
      <dgm:spPr/>
    </dgm:pt>
    <dgm:pt modelId="{26128FDB-5A4F-463F-9DA6-B4B3EE5D921B}" type="pres">
      <dgm:prSet presAssocID="{47D6F5CD-23F5-4D35-BD9C-4A1D9ABBACDC}" presName="horFlow" presStyleCnt="0"/>
      <dgm:spPr/>
    </dgm:pt>
    <dgm:pt modelId="{6CF2EAFB-EB5F-41B5-99A6-0085F306D5BC}" type="pres">
      <dgm:prSet presAssocID="{47D6F5CD-23F5-4D35-BD9C-4A1D9ABBACDC}" presName="bigChev" presStyleLbl="node1" presStyleIdx="0" presStyleCnt="2" custScaleY="116586"/>
      <dgm:spPr/>
    </dgm:pt>
    <dgm:pt modelId="{4E694964-3C44-440E-B8F1-6DB0577DCDAD}" type="pres">
      <dgm:prSet presAssocID="{B21E2067-2BB4-40E4-8787-C8ECC6026769}" presName="parTrans" presStyleCnt="0"/>
      <dgm:spPr/>
    </dgm:pt>
    <dgm:pt modelId="{F73C72B8-715A-4A07-91BA-AA9110154D14}" type="pres">
      <dgm:prSet presAssocID="{251614BB-AF6F-41D0-B368-7F03B1FF1725}" presName="node" presStyleLbl="alignAccFollowNode1" presStyleIdx="0" presStyleCnt="6" custScaleY="136905">
        <dgm:presLayoutVars>
          <dgm:bulletEnabled val="1"/>
        </dgm:presLayoutVars>
      </dgm:prSet>
      <dgm:spPr/>
    </dgm:pt>
    <dgm:pt modelId="{7C422D50-6B7D-4A1B-AF82-284A54C8F3D5}" type="pres">
      <dgm:prSet presAssocID="{DB5DAF74-AD45-4E4A-AEB9-2E705FFA732D}" presName="sibTrans" presStyleCnt="0"/>
      <dgm:spPr/>
    </dgm:pt>
    <dgm:pt modelId="{31D85869-8648-4D81-A420-4BAC8B13BADF}" type="pres">
      <dgm:prSet presAssocID="{08725E6F-B15A-40C4-92CF-2055C00E00B7}" presName="node" presStyleLbl="alignAccFollowNode1" presStyleIdx="1" presStyleCnt="6" custScaleY="136905">
        <dgm:presLayoutVars>
          <dgm:bulletEnabled val="1"/>
        </dgm:presLayoutVars>
      </dgm:prSet>
      <dgm:spPr/>
    </dgm:pt>
    <dgm:pt modelId="{6370FDB9-4E42-42DE-8D9E-DAE03352A4DA}" type="pres">
      <dgm:prSet presAssocID="{8DBDCD7F-1344-44D7-921B-8E6FBE902E84}" presName="sibTrans" presStyleCnt="0"/>
      <dgm:spPr/>
    </dgm:pt>
    <dgm:pt modelId="{8AC7322E-0267-4616-B471-BFA9CE4FAFDA}" type="pres">
      <dgm:prSet presAssocID="{372B3D2C-048D-470B-9869-9BFBAA784F27}" presName="node" presStyleLbl="alignAccFollowNode1" presStyleIdx="2" presStyleCnt="6" custScaleY="136905">
        <dgm:presLayoutVars>
          <dgm:bulletEnabled val="1"/>
        </dgm:presLayoutVars>
      </dgm:prSet>
      <dgm:spPr/>
    </dgm:pt>
    <dgm:pt modelId="{CDBFF4C5-F56D-44CA-9F10-D8415DC86891}" type="pres">
      <dgm:prSet presAssocID="{47D6F5CD-23F5-4D35-BD9C-4A1D9ABBACDC}" presName="vSp" presStyleCnt="0"/>
      <dgm:spPr/>
    </dgm:pt>
    <dgm:pt modelId="{B271A206-6ABF-4679-B254-B4C29D81994D}" type="pres">
      <dgm:prSet presAssocID="{3CD6800B-D377-43C5-B322-93F71E602B13}" presName="horFlow" presStyleCnt="0"/>
      <dgm:spPr/>
    </dgm:pt>
    <dgm:pt modelId="{B17364D8-E9ED-4E85-B1B0-796485706E29}" type="pres">
      <dgm:prSet presAssocID="{3CD6800B-D377-43C5-B322-93F71E602B13}" presName="bigChev" presStyleLbl="node1" presStyleIdx="1" presStyleCnt="2" custScaleY="117377" custLinFactNeighborX="-1499" custLinFactNeighborY="0"/>
      <dgm:spPr/>
    </dgm:pt>
    <dgm:pt modelId="{14C383CF-D8E0-4115-80B0-6C8F67884522}" type="pres">
      <dgm:prSet presAssocID="{6D821B20-A7F8-4491-B599-57102FC7CC70}" presName="parTrans" presStyleCnt="0"/>
      <dgm:spPr/>
    </dgm:pt>
    <dgm:pt modelId="{852193DF-8E3B-4420-AE8D-128F6A5BC5AB}" type="pres">
      <dgm:prSet presAssocID="{EF7A3FC3-938F-4243-9498-B39558D15A09}" presName="node" presStyleLbl="alignAccFollowNode1" presStyleIdx="3" presStyleCnt="6" custScaleY="136905">
        <dgm:presLayoutVars>
          <dgm:bulletEnabled val="1"/>
        </dgm:presLayoutVars>
      </dgm:prSet>
      <dgm:spPr/>
    </dgm:pt>
    <dgm:pt modelId="{DF01FC12-8A12-4C1A-9ED7-D2DBF133371C}" type="pres">
      <dgm:prSet presAssocID="{DDB8E85C-904E-4BED-903A-D6E8BF40276A}" presName="sibTrans" presStyleCnt="0"/>
      <dgm:spPr/>
    </dgm:pt>
    <dgm:pt modelId="{4D3DD5B0-B035-449C-8CBF-AE9349B3AEAD}" type="pres">
      <dgm:prSet presAssocID="{ED6331B8-1784-424B-9C62-150D4CE65360}" presName="node" presStyleLbl="alignAccFollowNode1" presStyleIdx="4" presStyleCnt="6" custScaleY="136905">
        <dgm:presLayoutVars>
          <dgm:bulletEnabled val="1"/>
        </dgm:presLayoutVars>
      </dgm:prSet>
      <dgm:spPr/>
    </dgm:pt>
    <dgm:pt modelId="{4E502FB8-1E88-437A-88A5-8A54124D185A}" type="pres">
      <dgm:prSet presAssocID="{7DE5EA51-0F23-41D6-B4F9-58C7F78C5A7F}" presName="sibTrans" presStyleCnt="0"/>
      <dgm:spPr/>
    </dgm:pt>
    <dgm:pt modelId="{D0BCEED1-1C46-4790-8158-660FF6ED1B88}" type="pres">
      <dgm:prSet presAssocID="{DCBC1B2F-9EDA-4953-BB1B-E6D6CFADF711}" presName="node" presStyleLbl="alignAccFollowNode1" presStyleIdx="5" presStyleCnt="6" custScaleY="136905">
        <dgm:presLayoutVars>
          <dgm:bulletEnabled val="1"/>
        </dgm:presLayoutVars>
      </dgm:prSet>
      <dgm:spPr/>
    </dgm:pt>
  </dgm:ptLst>
  <dgm:cxnLst>
    <dgm:cxn modelId="{668A7704-7A4A-43C3-8B97-6B54A8C07966}" type="presOf" srcId="{DCBC1B2F-9EDA-4953-BB1B-E6D6CFADF711}" destId="{D0BCEED1-1C46-4790-8158-660FF6ED1B88}" srcOrd="0" destOrd="0" presId="urn:microsoft.com/office/officeart/2005/8/layout/lProcess3"/>
    <dgm:cxn modelId="{E619AA04-B29F-453F-AB57-EF8BF28D762D}" type="presOf" srcId="{EF7A3FC3-938F-4243-9498-B39558D15A09}" destId="{852193DF-8E3B-4420-AE8D-128F6A5BC5AB}" srcOrd="0" destOrd="0" presId="urn:microsoft.com/office/officeart/2005/8/layout/lProcess3"/>
    <dgm:cxn modelId="{44830615-C9FC-48D1-A84F-1E4D1D8F0FC4}" type="presOf" srcId="{372B3D2C-048D-470B-9869-9BFBAA784F27}" destId="{8AC7322E-0267-4616-B471-BFA9CE4FAFDA}" srcOrd="0" destOrd="0" presId="urn:microsoft.com/office/officeart/2005/8/layout/lProcess3"/>
    <dgm:cxn modelId="{E748B830-9063-4E88-B3A0-C4565B02AF40}" type="presOf" srcId="{47D6F5CD-23F5-4D35-BD9C-4A1D9ABBACDC}" destId="{6CF2EAFB-EB5F-41B5-99A6-0085F306D5BC}" srcOrd="0" destOrd="0" presId="urn:microsoft.com/office/officeart/2005/8/layout/lProcess3"/>
    <dgm:cxn modelId="{9F48093A-5811-4B0A-89DD-93E5D2134935}" srcId="{3CD6800B-D377-43C5-B322-93F71E602B13}" destId="{ED6331B8-1784-424B-9C62-150D4CE65360}" srcOrd="1" destOrd="0" parTransId="{5245A1BE-E043-4BDD-AEED-82FF5BA4577D}" sibTransId="{7DE5EA51-0F23-41D6-B4F9-58C7F78C5A7F}"/>
    <dgm:cxn modelId="{DD17B357-73C6-419D-8735-B56E5C46DEF5}" type="presOf" srcId="{08725E6F-B15A-40C4-92CF-2055C00E00B7}" destId="{31D85869-8648-4D81-A420-4BAC8B13BADF}" srcOrd="0" destOrd="0" presId="urn:microsoft.com/office/officeart/2005/8/layout/lProcess3"/>
    <dgm:cxn modelId="{1B1D2258-5AE9-4221-B57C-399416D5AE44}" type="presOf" srcId="{3CF403AF-4D95-4EE1-B03C-CB4B6957F2B0}" destId="{FB24CDB8-BC91-4D08-A27C-5D5A20C047D8}" srcOrd="0" destOrd="0" presId="urn:microsoft.com/office/officeart/2005/8/layout/lProcess3"/>
    <dgm:cxn modelId="{1C0C935D-6DFE-4C0C-BB22-67644595941A}" srcId="{3CF403AF-4D95-4EE1-B03C-CB4B6957F2B0}" destId="{47D6F5CD-23F5-4D35-BD9C-4A1D9ABBACDC}" srcOrd="0" destOrd="0" parTransId="{C44281E3-973A-4CAA-9C1B-E5F3084DE3CA}" sibTransId="{EEECEFF3-181F-4D25-88C3-486C502BBBC3}"/>
    <dgm:cxn modelId="{29AB985E-F573-4747-A23A-45709DAED495}" srcId="{47D6F5CD-23F5-4D35-BD9C-4A1D9ABBACDC}" destId="{372B3D2C-048D-470B-9869-9BFBAA784F27}" srcOrd="2" destOrd="0" parTransId="{2877F279-7BE9-4EBE-8BFE-3593EF0E2165}" sibTransId="{608B6C63-74FA-44D5-80D4-8490AAC300EC}"/>
    <dgm:cxn modelId="{9C39B25E-8B92-4A6C-AB5C-2B4D44A455CD}" srcId="{3CD6800B-D377-43C5-B322-93F71E602B13}" destId="{EF7A3FC3-938F-4243-9498-B39558D15A09}" srcOrd="0" destOrd="0" parTransId="{6D821B20-A7F8-4491-B599-57102FC7CC70}" sibTransId="{DDB8E85C-904E-4BED-903A-D6E8BF40276A}"/>
    <dgm:cxn modelId="{0B30AE6C-98FB-4E1D-8CE5-80C6DB47DD3B}" type="presOf" srcId="{3CD6800B-D377-43C5-B322-93F71E602B13}" destId="{B17364D8-E9ED-4E85-B1B0-796485706E29}" srcOrd="0" destOrd="0" presId="urn:microsoft.com/office/officeart/2005/8/layout/lProcess3"/>
    <dgm:cxn modelId="{75327575-66AC-44CD-861F-8ACF14A8837A}" type="presOf" srcId="{ED6331B8-1784-424B-9C62-150D4CE65360}" destId="{4D3DD5B0-B035-449C-8CBF-AE9349B3AEAD}" srcOrd="0" destOrd="0" presId="urn:microsoft.com/office/officeart/2005/8/layout/lProcess3"/>
    <dgm:cxn modelId="{D87E6F8D-1473-41B2-8F98-4E61A9272F2A}" srcId="{47D6F5CD-23F5-4D35-BD9C-4A1D9ABBACDC}" destId="{08725E6F-B15A-40C4-92CF-2055C00E00B7}" srcOrd="1" destOrd="0" parTransId="{2629F39C-4569-42F1-B330-F5DB993BCC9D}" sibTransId="{8DBDCD7F-1344-44D7-921B-8E6FBE902E84}"/>
    <dgm:cxn modelId="{847FD7AA-7241-4918-966C-2796AD6B2761}" srcId="{3CD6800B-D377-43C5-B322-93F71E602B13}" destId="{DCBC1B2F-9EDA-4953-BB1B-E6D6CFADF711}" srcOrd="2" destOrd="0" parTransId="{5EB44462-4E7B-42C0-B28E-CE80C979373F}" sibTransId="{1168CF15-9DA7-49CC-A05E-ACB3F94FA338}"/>
    <dgm:cxn modelId="{34FD46AB-9620-4335-A3CC-3953C3F09F0E}" srcId="{47D6F5CD-23F5-4D35-BD9C-4A1D9ABBACDC}" destId="{251614BB-AF6F-41D0-B368-7F03B1FF1725}" srcOrd="0" destOrd="0" parTransId="{B21E2067-2BB4-40E4-8787-C8ECC6026769}" sibTransId="{DB5DAF74-AD45-4E4A-AEB9-2E705FFA732D}"/>
    <dgm:cxn modelId="{7F9BD1CF-406D-4170-B671-3BA3D0B46E0F}" type="presOf" srcId="{251614BB-AF6F-41D0-B368-7F03B1FF1725}" destId="{F73C72B8-715A-4A07-91BA-AA9110154D14}" srcOrd="0" destOrd="0" presId="urn:microsoft.com/office/officeart/2005/8/layout/lProcess3"/>
    <dgm:cxn modelId="{ABA7D9D3-B9EB-4B47-9645-BE4FED9542A9}" srcId="{3CF403AF-4D95-4EE1-B03C-CB4B6957F2B0}" destId="{3CD6800B-D377-43C5-B322-93F71E602B13}" srcOrd="1" destOrd="0" parTransId="{E840CBB1-6D4A-4E13-9867-3C2E4F242EE6}" sibTransId="{CA2B33B2-3571-46D5-A135-1D8D117EB2A2}"/>
    <dgm:cxn modelId="{8D38D559-A06C-4423-B3C3-BFCEE7C89FF3}" type="presParOf" srcId="{FB24CDB8-BC91-4D08-A27C-5D5A20C047D8}" destId="{26128FDB-5A4F-463F-9DA6-B4B3EE5D921B}" srcOrd="0" destOrd="0" presId="urn:microsoft.com/office/officeart/2005/8/layout/lProcess3"/>
    <dgm:cxn modelId="{8AD0CB45-7E0D-4293-AD70-EE932793CCD7}" type="presParOf" srcId="{26128FDB-5A4F-463F-9DA6-B4B3EE5D921B}" destId="{6CF2EAFB-EB5F-41B5-99A6-0085F306D5BC}" srcOrd="0" destOrd="0" presId="urn:microsoft.com/office/officeart/2005/8/layout/lProcess3"/>
    <dgm:cxn modelId="{AD49DDB8-23A2-4CE2-93EE-F5AF95F7D288}" type="presParOf" srcId="{26128FDB-5A4F-463F-9DA6-B4B3EE5D921B}" destId="{4E694964-3C44-440E-B8F1-6DB0577DCDAD}" srcOrd="1" destOrd="0" presId="urn:microsoft.com/office/officeart/2005/8/layout/lProcess3"/>
    <dgm:cxn modelId="{E4083BF6-E153-4BD3-8619-5468A1FCF0E9}" type="presParOf" srcId="{26128FDB-5A4F-463F-9DA6-B4B3EE5D921B}" destId="{F73C72B8-715A-4A07-91BA-AA9110154D14}" srcOrd="2" destOrd="0" presId="urn:microsoft.com/office/officeart/2005/8/layout/lProcess3"/>
    <dgm:cxn modelId="{E275EB1A-E1DB-44EF-B2AD-474D99E932AE}" type="presParOf" srcId="{26128FDB-5A4F-463F-9DA6-B4B3EE5D921B}" destId="{7C422D50-6B7D-4A1B-AF82-284A54C8F3D5}" srcOrd="3" destOrd="0" presId="urn:microsoft.com/office/officeart/2005/8/layout/lProcess3"/>
    <dgm:cxn modelId="{4455F2F1-5384-490F-9845-150DA6D2D8E2}" type="presParOf" srcId="{26128FDB-5A4F-463F-9DA6-B4B3EE5D921B}" destId="{31D85869-8648-4D81-A420-4BAC8B13BADF}" srcOrd="4" destOrd="0" presId="urn:microsoft.com/office/officeart/2005/8/layout/lProcess3"/>
    <dgm:cxn modelId="{135D919A-7692-4173-9A63-CB506EE91B3A}" type="presParOf" srcId="{26128FDB-5A4F-463F-9DA6-B4B3EE5D921B}" destId="{6370FDB9-4E42-42DE-8D9E-DAE03352A4DA}" srcOrd="5" destOrd="0" presId="urn:microsoft.com/office/officeart/2005/8/layout/lProcess3"/>
    <dgm:cxn modelId="{D2A27CED-97DF-4960-9CEA-F9AE0C46B5EE}" type="presParOf" srcId="{26128FDB-5A4F-463F-9DA6-B4B3EE5D921B}" destId="{8AC7322E-0267-4616-B471-BFA9CE4FAFDA}" srcOrd="6" destOrd="0" presId="urn:microsoft.com/office/officeart/2005/8/layout/lProcess3"/>
    <dgm:cxn modelId="{A6518591-6B12-48B1-960D-8416518E8073}" type="presParOf" srcId="{FB24CDB8-BC91-4D08-A27C-5D5A20C047D8}" destId="{CDBFF4C5-F56D-44CA-9F10-D8415DC86891}" srcOrd="1" destOrd="0" presId="urn:microsoft.com/office/officeart/2005/8/layout/lProcess3"/>
    <dgm:cxn modelId="{561317BC-24F5-4C86-A121-65AFB22E2322}" type="presParOf" srcId="{FB24CDB8-BC91-4D08-A27C-5D5A20C047D8}" destId="{B271A206-6ABF-4679-B254-B4C29D81994D}" srcOrd="2" destOrd="0" presId="urn:microsoft.com/office/officeart/2005/8/layout/lProcess3"/>
    <dgm:cxn modelId="{4382A355-04E2-42D0-B39B-00F93DE027D1}" type="presParOf" srcId="{B271A206-6ABF-4679-B254-B4C29D81994D}" destId="{B17364D8-E9ED-4E85-B1B0-796485706E29}" srcOrd="0" destOrd="0" presId="urn:microsoft.com/office/officeart/2005/8/layout/lProcess3"/>
    <dgm:cxn modelId="{BE1E6AF6-9A85-47EB-8920-4FE0205F50F6}" type="presParOf" srcId="{B271A206-6ABF-4679-B254-B4C29D81994D}" destId="{14C383CF-D8E0-4115-80B0-6C8F67884522}" srcOrd="1" destOrd="0" presId="urn:microsoft.com/office/officeart/2005/8/layout/lProcess3"/>
    <dgm:cxn modelId="{8D914B58-47E0-4274-88F1-BDDDE18216A3}" type="presParOf" srcId="{B271A206-6ABF-4679-B254-B4C29D81994D}" destId="{852193DF-8E3B-4420-AE8D-128F6A5BC5AB}" srcOrd="2" destOrd="0" presId="urn:microsoft.com/office/officeart/2005/8/layout/lProcess3"/>
    <dgm:cxn modelId="{CC284647-3820-4CE1-B9A8-90E5F3D1CD59}" type="presParOf" srcId="{B271A206-6ABF-4679-B254-B4C29D81994D}" destId="{DF01FC12-8A12-4C1A-9ED7-D2DBF133371C}" srcOrd="3" destOrd="0" presId="urn:microsoft.com/office/officeart/2005/8/layout/lProcess3"/>
    <dgm:cxn modelId="{09C0A0E3-D602-4C01-A731-DD30040389C5}" type="presParOf" srcId="{B271A206-6ABF-4679-B254-B4C29D81994D}" destId="{4D3DD5B0-B035-449C-8CBF-AE9349B3AEAD}" srcOrd="4" destOrd="0" presId="urn:microsoft.com/office/officeart/2005/8/layout/lProcess3"/>
    <dgm:cxn modelId="{EB73C81C-141B-4175-9553-7B3AD2250F35}" type="presParOf" srcId="{B271A206-6ABF-4679-B254-B4C29D81994D}" destId="{4E502FB8-1E88-437A-88A5-8A54124D185A}" srcOrd="5" destOrd="0" presId="urn:microsoft.com/office/officeart/2005/8/layout/lProcess3"/>
    <dgm:cxn modelId="{CAB7E118-F7A1-47AC-ADA5-84D5BD5B3A35}" type="presParOf" srcId="{B271A206-6ABF-4679-B254-B4C29D81994D}" destId="{D0BCEED1-1C46-4790-8158-660FF6ED1B88}"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F403AF-4D95-4EE1-B03C-CB4B6957F2B0}" type="doc">
      <dgm:prSet loTypeId="urn:microsoft.com/office/officeart/2005/8/layout/lProcess3" loCatId="process" qsTypeId="urn:microsoft.com/office/officeart/2005/8/quickstyle/simple1" qsCatId="simple" csTypeId="urn:microsoft.com/office/officeart/2005/8/colors/accent3_2" csCatId="accent3" phldr="1"/>
      <dgm:spPr/>
    </dgm:pt>
    <dgm:pt modelId="{47D6F5CD-23F5-4D35-BD9C-4A1D9ABBACDC}">
      <dgm:prSet phldrT="[Text]" custT="1"/>
      <dgm:spPr/>
      <dgm:t>
        <a:bodyPr/>
        <a:lstStyle/>
        <a:p>
          <a:r>
            <a:rPr lang="en-US" sz="2000" b="1" dirty="0"/>
            <a:t>Using results</a:t>
          </a:r>
        </a:p>
      </dgm:t>
    </dgm:pt>
    <dgm:pt modelId="{C44281E3-973A-4CAA-9C1B-E5F3084DE3CA}" type="parTrans" cxnId="{1C0C935D-6DFE-4C0C-BB22-67644595941A}">
      <dgm:prSet/>
      <dgm:spPr/>
      <dgm:t>
        <a:bodyPr/>
        <a:lstStyle/>
        <a:p>
          <a:endParaRPr lang="en-US" sz="1800"/>
        </a:p>
      </dgm:t>
    </dgm:pt>
    <dgm:pt modelId="{EEECEFF3-181F-4D25-88C3-486C502BBBC3}" type="sibTrans" cxnId="{1C0C935D-6DFE-4C0C-BB22-67644595941A}">
      <dgm:prSet/>
      <dgm:spPr/>
      <dgm:t>
        <a:bodyPr/>
        <a:lstStyle/>
        <a:p>
          <a:endParaRPr lang="en-US" sz="1800"/>
        </a:p>
      </dgm:t>
    </dgm:pt>
    <dgm:pt modelId="{372B3D2C-048D-470B-9869-9BFBAA784F27}">
      <dgm:prSet phldrT="[Text]" custT="1"/>
      <dgm:spPr/>
      <dgm:t>
        <a:bodyPr/>
        <a:lstStyle/>
        <a:p>
          <a:r>
            <a:rPr lang="en-US" sz="1600" dirty="0"/>
            <a:t>Determine if/when to reassess workforce to determine progress</a:t>
          </a:r>
        </a:p>
      </dgm:t>
    </dgm:pt>
    <dgm:pt modelId="{2877F279-7BE9-4EBE-8BFE-3593EF0E2165}" type="parTrans" cxnId="{29AB985E-F573-4747-A23A-45709DAED495}">
      <dgm:prSet/>
      <dgm:spPr/>
      <dgm:t>
        <a:bodyPr/>
        <a:lstStyle/>
        <a:p>
          <a:endParaRPr lang="en-US" sz="1800"/>
        </a:p>
      </dgm:t>
    </dgm:pt>
    <dgm:pt modelId="{608B6C63-74FA-44D5-80D4-8490AAC300EC}" type="sibTrans" cxnId="{29AB985E-F573-4747-A23A-45709DAED495}">
      <dgm:prSet/>
      <dgm:spPr/>
      <dgm:t>
        <a:bodyPr/>
        <a:lstStyle/>
        <a:p>
          <a:endParaRPr lang="en-US" sz="1800"/>
        </a:p>
      </dgm:t>
    </dgm:pt>
    <dgm:pt modelId="{251614BB-AF6F-41D0-B368-7F03B1FF1725}">
      <dgm:prSet phldrT="[Text]" custT="1"/>
      <dgm:spPr/>
      <dgm:t>
        <a:bodyPr/>
        <a:lstStyle/>
        <a:p>
          <a:r>
            <a:rPr lang="en-US" sz="1600" dirty="0"/>
            <a:t>Share results across organization</a:t>
          </a:r>
        </a:p>
      </dgm:t>
    </dgm:pt>
    <dgm:pt modelId="{B21E2067-2BB4-40E4-8787-C8ECC6026769}" type="parTrans" cxnId="{34FD46AB-9620-4335-A3CC-3953C3F09F0E}">
      <dgm:prSet/>
      <dgm:spPr/>
      <dgm:t>
        <a:bodyPr/>
        <a:lstStyle/>
        <a:p>
          <a:endParaRPr lang="en-US" sz="1800"/>
        </a:p>
      </dgm:t>
    </dgm:pt>
    <dgm:pt modelId="{DB5DAF74-AD45-4E4A-AEB9-2E705FFA732D}" type="sibTrans" cxnId="{34FD46AB-9620-4335-A3CC-3953C3F09F0E}">
      <dgm:prSet/>
      <dgm:spPr/>
      <dgm:t>
        <a:bodyPr/>
        <a:lstStyle/>
        <a:p>
          <a:endParaRPr lang="en-US" sz="1800"/>
        </a:p>
      </dgm:t>
    </dgm:pt>
    <dgm:pt modelId="{3CD6800B-D377-43C5-B322-93F71E602B13}">
      <dgm:prSet phldrT="[Text]" custT="1"/>
      <dgm:spPr/>
      <dgm:t>
        <a:bodyPr/>
        <a:lstStyle/>
        <a:p>
          <a:pPr>
            <a:tabLst>
              <a:tab pos="1084263" algn="l"/>
            </a:tabLst>
          </a:pPr>
          <a:r>
            <a:rPr lang="en-US" sz="2000" b="1" i="0" dirty="0"/>
            <a:t>Cautions </a:t>
          </a:r>
          <a:br>
            <a:rPr lang="en-US" sz="2000" b="1" i="0" dirty="0"/>
          </a:br>
          <a:r>
            <a:rPr lang="en-US" sz="2000" b="1" i="0" dirty="0"/>
            <a:t>and Considerations</a:t>
          </a:r>
        </a:p>
      </dgm:t>
    </dgm:pt>
    <dgm:pt modelId="{E840CBB1-6D4A-4E13-9867-3C2E4F242EE6}" type="parTrans" cxnId="{ABA7D9D3-B9EB-4B47-9645-BE4FED9542A9}">
      <dgm:prSet/>
      <dgm:spPr/>
      <dgm:t>
        <a:bodyPr/>
        <a:lstStyle/>
        <a:p>
          <a:endParaRPr lang="en-US" sz="1800"/>
        </a:p>
      </dgm:t>
    </dgm:pt>
    <dgm:pt modelId="{CA2B33B2-3571-46D5-A135-1D8D117EB2A2}" type="sibTrans" cxnId="{ABA7D9D3-B9EB-4B47-9645-BE4FED9542A9}">
      <dgm:prSet/>
      <dgm:spPr/>
      <dgm:t>
        <a:bodyPr/>
        <a:lstStyle/>
        <a:p>
          <a:endParaRPr lang="en-US" sz="1800"/>
        </a:p>
      </dgm:t>
    </dgm:pt>
    <dgm:pt modelId="{EF7A3FC3-938F-4243-9498-B39558D15A09}">
      <dgm:prSet phldrT="[Text]" custT="1"/>
      <dgm:spPr/>
      <dgm:t>
        <a:bodyPr/>
        <a:lstStyle/>
        <a:p>
          <a:r>
            <a:rPr lang="en-US" sz="1600" spc="0" baseline="0" dirty="0"/>
            <a:t>Ensure that at-risk individuals receive/are aware of supports available to them</a:t>
          </a:r>
        </a:p>
      </dgm:t>
    </dgm:pt>
    <dgm:pt modelId="{6D821B20-A7F8-4491-B599-57102FC7CC70}" type="parTrans" cxnId="{9C39B25E-8B92-4A6C-AB5C-2B4D44A455CD}">
      <dgm:prSet/>
      <dgm:spPr/>
      <dgm:t>
        <a:bodyPr/>
        <a:lstStyle/>
        <a:p>
          <a:endParaRPr lang="en-US" sz="1800"/>
        </a:p>
      </dgm:t>
    </dgm:pt>
    <dgm:pt modelId="{DDB8E85C-904E-4BED-903A-D6E8BF40276A}" type="sibTrans" cxnId="{9C39B25E-8B92-4A6C-AB5C-2B4D44A455CD}">
      <dgm:prSet/>
      <dgm:spPr/>
      <dgm:t>
        <a:bodyPr/>
        <a:lstStyle/>
        <a:p>
          <a:endParaRPr lang="en-US" sz="1800"/>
        </a:p>
      </dgm:t>
    </dgm:pt>
    <dgm:pt modelId="{ED6331B8-1784-424B-9C62-150D4CE65360}">
      <dgm:prSet phldrT="[Text]" custT="1"/>
      <dgm:spPr/>
      <dgm:t>
        <a:bodyPr/>
        <a:lstStyle/>
        <a:p>
          <a:r>
            <a:rPr lang="en-US" sz="1600" dirty="0"/>
            <a:t>Results might warrant actions/resources beyond capabilities</a:t>
          </a:r>
        </a:p>
      </dgm:t>
    </dgm:pt>
    <dgm:pt modelId="{5245A1BE-E043-4BDD-AEED-82FF5BA4577D}" type="parTrans" cxnId="{9F48093A-5811-4B0A-89DD-93E5D2134935}">
      <dgm:prSet/>
      <dgm:spPr/>
      <dgm:t>
        <a:bodyPr/>
        <a:lstStyle/>
        <a:p>
          <a:endParaRPr lang="en-US" sz="1800"/>
        </a:p>
      </dgm:t>
    </dgm:pt>
    <dgm:pt modelId="{7DE5EA51-0F23-41D6-B4F9-58C7F78C5A7F}" type="sibTrans" cxnId="{9F48093A-5811-4B0A-89DD-93E5D2134935}">
      <dgm:prSet/>
      <dgm:spPr/>
      <dgm:t>
        <a:bodyPr/>
        <a:lstStyle/>
        <a:p>
          <a:endParaRPr lang="en-US" sz="1800"/>
        </a:p>
      </dgm:t>
    </dgm:pt>
    <dgm:pt modelId="{DCBC1B2F-9EDA-4953-BB1B-E6D6CFADF711}">
      <dgm:prSet phldrT="[Text]" custT="1"/>
      <dgm:spPr/>
      <dgm:t>
        <a:bodyPr/>
        <a:lstStyle/>
        <a:p>
          <a:r>
            <a:rPr lang="en-US" sz="1600" dirty="0"/>
            <a:t>Preserve anonymity of participants</a:t>
          </a:r>
        </a:p>
      </dgm:t>
    </dgm:pt>
    <dgm:pt modelId="{5EB44462-4E7B-42C0-B28E-CE80C979373F}" type="parTrans" cxnId="{847FD7AA-7241-4918-966C-2796AD6B2761}">
      <dgm:prSet/>
      <dgm:spPr/>
      <dgm:t>
        <a:bodyPr/>
        <a:lstStyle/>
        <a:p>
          <a:endParaRPr lang="en-US" sz="1800"/>
        </a:p>
      </dgm:t>
    </dgm:pt>
    <dgm:pt modelId="{1168CF15-9DA7-49CC-A05E-ACB3F94FA338}" type="sibTrans" cxnId="{847FD7AA-7241-4918-966C-2796AD6B2761}">
      <dgm:prSet/>
      <dgm:spPr/>
      <dgm:t>
        <a:bodyPr/>
        <a:lstStyle/>
        <a:p>
          <a:endParaRPr lang="en-US" sz="1800"/>
        </a:p>
      </dgm:t>
    </dgm:pt>
    <dgm:pt modelId="{08725E6F-B15A-40C4-92CF-2055C00E00B7}">
      <dgm:prSet phldrT="[Text]" custT="1"/>
      <dgm:spPr/>
      <dgm:t>
        <a:bodyPr/>
        <a:lstStyle/>
        <a:p>
          <a:r>
            <a:rPr lang="en-US" sz="1600" spc="0" baseline="0" dirty="0"/>
            <a:t>Where appropriate break out at staff/unit levels</a:t>
          </a:r>
        </a:p>
      </dgm:t>
    </dgm:pt>
    <dgm:pt modelId="{2629F39C-4569-42F1-B330-F5DB993BCC9D}" type="parTrans" cxnId="{D87E6F8D-1473-41B2-8F98-4E61A9272F2A}">
      <dgm:prSet/>
      <dgm:spPr/>
      <dgm:t>
        <a:bodyPr/>
        <a:lstStyle/>
        <a:p>
          <a:endParaRPr lang="en-US"/>
        </a:p>
      </dgm:t>
    </dgm:pt>
    <dgm:pt modelId="{8DBDCD7F-1344-44D7-921B-8E6FBE902E84}" type="sibTrans" cxnId="{D87E6F8D-1473-41B2-8F98-4E61A9272F2A}">
      <dgm:prSet/>
      <dgm:spPr/>
      <dgm:t>
        <a:bodyPr/>
        <a:lstStyle/>
        <a:p>
          <a:endParaRPr lang="en-US"/>
        </a:p>
      </dgm:t>
    </dgm:pt>
    <dgm:pt modelId="{FB24CDB8-BC91-4D08-A27C-5D5A20C047D8}" type="pres">
      <dgm:prSet presAssocID="{3CF403AF-4D95-4EE1-B03C-CB4B6957F2B0}" presName="Name0" presStyleCnt="0">
        <dgm:presLayoutVars>
          <dgm:chPref val="3"/>
          <dgm:dir/>
          <dgm:animLvl val="lvl"/>
          <dgm:resizeHandles/>
        </dgm:presLayoutVars>
      </dgm:prSet>
      <dgm:spPr/>
    </dgm:pt>
    <dgm:pt modelId="{26128FDB-5A4F-463F-9DA6-B4B3EE5D921B}" type="pres">
      <dgm:prSet presAssocID="{47D6F5CD-23F5-4D35-BD9C-4A1D9ABBACDC}" presName="horFlow" presStyleCnt="0"/>
      <dgm:spPr/>
    </dgm:pt>
    <dgm:pt modelId="{6CF2EAFB-EB5F-41B5-99A6-0085F306D5BC}" type="pres">
      <dgm:prSet presAssocID="{47D6F5CD-23F5-4D35-BD9C-4A1D9ABBACDC}" presName="bigChev" presStyleLbl="node1" presStyleIdx="0" presStyleCnt="2" custScaleY="116586"/>
      <dgm:spPr/>
    </dgm:pt>
    <dgm:pt modelId="{4E694964-3C44-440E-B8F1-6DB0577DCDAD}" type="pres">
      <dgm:prSet presAssocID="{B21E2067-2BB4-40E4-8787-C8ECC6026769}" presName="parTrans" presStyleCnt="0"/>
      <dgm:spPr/>
    </dgm:pt>
    <dgm:pt modelId="{F73C72B8-715A-4A07-91BA-AA9110154D14}" type="pres">
      <dgm:prSet presAssocID="{251614BB-AF6F-41D0-B368-7F03B1FF1725}" presName="node" presStyleLbl="alignAccFollowNode1" presStyleIdx="0" presStyleCnt="6" custScaleY="136905">
        <dgm:presLayoutVars>
          <dgm:bulletEnabled val="1"/>
        </dgm:presLayoutVars>
      </dgm:prSet>
      <dgm:spPr/>
    </dgm:pt>
    <dgm:pt modelId="{7C422D50-6B7D-4A1B-AF82-284A54C8F3D5}" type="pres">
      <dgm:prSet presAssocID="{DB5DAF74-AD45-4E4A-AEB9-2E705FFA732D}" presName="sibTrans" presStyleCnt="0"/>
      <dgm:spPr/>
    </dgm:pt>
    <dgm:pt modelId="{31D85869-8648-4D81-A420-4BAC8B13BADF}" type="pres">
      <dgm:prSet presAssocID="{08725E6F-B15A-40C4-92CF-2055C00E00B7}" presName="node" presStyleLbl="alignAccFollowNode1" presStyleIdx="1" presStyleCnt="6" custScaleY="136905">
        <dgm:presLayoutVars>
          <dgm:bulletEnabled val="1"/>
        </dgm:presLayoutVars>
      </dgm:prSet>
      <dgm:spPr/>
    </dgm:pt>
    <dgm:pt modelId="{6370FDB9-4E42-42DE-8D9E-DAE03352A4DA}" type="pres">
      <dgm:prSet presAssocID="{8DBDCD7F-1344-44D7-921B-8E6FBE902E84}" presName="sibTrans" presStyleCnt="0"/>
      <dgm:spPr/>
    </dgm:pt>
    <dgm:pt modelId="{8AC7322E-0267-4616-B471-BFA9CE4FAFDA}" type="pres">
      <dgm:prSet presAssocID="{372B3D2C-048D-470B-9869-9BFBAA784F27}" presName="node" presStyleLbl="alignAccFollowNode1" presStyleIdx="2" presStyleCnt="6" custScaleY="136905">
        <dgm:presLayoutVars>
          <dgm:bulletEnabled val="1"/>
        </dgm:presLayoutVars>
      </dgm:prSet>
      <dgm:spPr/>
    </dgm:pt>
    <dgm:pt modelId="{CDBFF4C5-F56D-44CA-9F10-D8415DC86891}" type="pres">
      <dgm:prSet presAssocID="{47D6F5CD-23F5-4D35-BD9C-4A1D9ABBACDC}" presName="vSp" presStyleCnt="0"/>
      <dgm:spPr/>
    </dgm:pt>
    <dgm:pt modelId="{B271A206-6ABF-4679-B254-B4C29D81994D}" type="pres">
      <dgm:prSet presAssocID="{3CD6800B-D377-43C5-B322-93F71E602B13}" presName="horFlow" presStyleCnt="0"/>
      <dgm:spPr/>
    </dgm:pt>
    <dgm:pt modelId="{B17364D8-E9ED-4E85-B1B0-796485706E29}" type="pres">
      <dgm:prSet presAssocID="{3CD6800B-D377-43C5-B322-93F71E602B13}" presName="bigChev" presStyleLbl="node1" presStyleIdx="1" presStyleCnt="2" custScaleY="117377" custLinFactNeighborX="-1499" custLinFactNeighborY="0"/>
      <dgm:spPr/>
    </dgm:pt>
    <dgm:pt modelId="{14C383CF-D8E0-4115-80B0-6C8F67884522}" type="pres">
      <dgm:prSet presAssocID="{6D821B20-A7F8-4491-B599-57102FC7CC70}" presName="parTrans" presStyleCnt="0"/>
      <dgm:spPr/>
    </dgm:pt>
    <dgm:pt modelId="{852193DF-8E3B-4420-AE8D-128F6A5BC5AB}" type="pres">
      <dgm:prSet presAssocID="{EF7A3FC3-938F-4243-9498-B39558D15A09}" presName="node" presStyleLbl="alignAccFollowNode1" presStyleIdx="3" presStyleCnt="6" custScaleY="136905">
        <dgm:presLayoutVars>
          <dgm:bulletEnabled val="1"/>
        </dgm:presLayoutVars>
      </dgm:prSet>
      <dgm:spPr/>
    </dgm:pt>
    <dgm:pt modelId="{DF01FC12-8A12-4C1A-9ED7-D2DBF133371C}" type="pres">
      <dgm:prSet presAssocID="{DDB8E85C-904E-4BED-903A-D6E8BF40276A}" presName="sibTrans" presStyleCnt="0"/>
      <dgm:spPr/>
    </dgm:pt>
    <dgm:pt modelId="{4D3DD5B0-B035-449C-8CBF-AE9349B3AEAD}" type="pres">
      <dgm:prSet presAssocID="{ED6331B8-1784-424B-9C62-150D4CE65360}" presName="node" presStyleLbl="alignAccFollowNode1" presStyleIdx="4" presStyleCnt="6" custScaleY="136905">
        <dgm:presLayoutVars>
          <dgm:bulletEnabled val="1"/>
        </dgm:presLayoutVars>
      </dgm:prSet>
      <dgm:spPr/>
    </dgm:pt>
    <dgm:pt modelId="{4E502FB8-1E88-437A-88A5-8A54124D185A}" type="pres">
      <dgm:prSet presAssocID="{7DE5EA51-0F23-41D6-B4F9-58C7F78C5A7F}" presName="sibTrans" presStyleCnt="0"/>
      <dgm:spPr/>
    </dgm:pt>
    <dgm:pt modelId="{D0BCEED1-1C46-4790-8158-660FF6ED1B88}" type="pres">
      <dgm:prSet presAssocID="{DCBC1B2F-9EDA-4953-BB1B-E6D6CFADF711}" presName="node" presStyleLbl="alignAccFollowNode1" presStyleIdx="5" presStyleCnt="6" custScaleY="136905">
        <dgm:presLayoutVars>
          <dgm:bulletEnabled val="1"/>
        </dgm:presLayoutVars>
      </dgm:prSet>
      <dgm:spPr/>
    </dgm:pt>
  </dgm:ptLst>
  <dgm:cxnLst>
    <dgm:cxn modelId="{668A7704-7A4A-43C3-8B97-6B54A8C07966}" type="presOf" srcId="{DCBC1B2F-9EDA-4953-BB1B-E6D6CFADF711}" destId="{D0BCEED1-1C46-4790-8158-660FF6ED1B88}" srcOrd="0" destOrd="0" presId="urn:microsoft.com/office/officeart/2005/8/layout/lProcess3"/>
    <dgm:cxn modelId="{E619AA04-B29F-453F-AB57-EF8BF28D762D}" type="presOf" srcId="{EF7A3FC3-938F-4243-9498-B39558D15A09}" destId="{852193DF-8E3B-4420-AE8D-128F6A5BC5AB}" srcOrd="0" destOrd="0" presId="urn:microsoft.com/office/officeart/2005/8/layout/lProcess3"/>
    <dgm:cxn modelId="{44830615-C9FC-48D1-A84F-1E4D1D8F0FC4}" type="presOf" srcId="{372B3D2C-048D-470B-9869-9BFBAA784F27}" destId="{8AC7322E-0267-4616-B471-BFA9CE4FAFDA}" srcOrd="0" destOrd="0" presId="urn:microsoft.com/office/officeart/2005/8/layout/lProcess3"/>
    <dgm:cxn modelId="{E748B830-9063-4E88-B3A0-C4565B02AF40}" type="presOf" srcId="{47D6F5CD-23F5-4D35-BD9C-4A1D9ABBACDC}" destId="{6CF2EAFB-EB5F-41B5-99A6-0085F306D5BC}" srcOrd="0" destOrd="0" presId="urn:microsoft.com/office/officeart/2005/8/layout/lProcess3"/>
    <dgm:cxn modelId="{9F48093A-5811-4B0A-89DD-93E5D2134935}" srcId="{3CD6800B-D377-43C5-B322-93F71E602B13}" destId="{ED6331B8-1784-424B-9C62-150D4CE65360}" srcOrd="1" destOrd="0" parTransId="{5245A1BE-E043-4BDD-AEED-82FF5BA4577D}" sibTransId="{7DE5EA51-0F23-41D6-B4F9-58C7F78C5A7F}"/>
    <dgm:cxn modelId="{DD17B357-73C6-419D-8735-B56E5C46DEF5}" type="presOf" srcId="{08725E6F-B15A-40C4-92CF-2055C00E00B7}" destId="{31D85869-8648-4D81-A420-4BAC8B13BADF}" srcOrd="0" destOrd="0" presId="urn:microsoft.com/office/officeart/2005/8/layout/lProcess3"/>
    <dgm:cxn modelId="{1B1D2258-5AE9-4221-B57C-399416D5AE44}" type="presOf" srcId="{3CF403AF-4D95-4EE1-B03C-CB4B6957F2B0}" destId="{FB24CDB8-BC91-4D08-A27C-5D5A20C047D8}" srcOrd="0" destOrd="0" presId="urn:microsoft.com/office/officeart/2005/8/layout/lProcess3"/>
    <dgm:cxn modelId="{1C0C935D-6DFE-4C0C-BB22-67644595941A}" srcId="{3CF403AF-4D95-4EE1-B03C-CB4B6957F2B0}" destId="{47D6F5CD-23F5-4D35-BD9C-4A1D9ABBACDC}" srcOrd="0" destOrd="0" parTransId="{C44281E3-973A-4CAA-9C1B-E5F3084DE3CA}" sibTransId="{EEECEFF3-181F-4D25-88C3-486C502BBBC3}"/>
    <dgm:cxn modelId="{29AB985E-F573-4747-A23A-45709DAED495}" srcId="{47D6F5CD-23F5-4D35-BD9C-4A1D9ABBACDC}" destId="{372B3D2C-048D-470B-9869-9BFBAA784F27}" srcOrd="2" destOrd="0" parTransId="{2877F279-7BE9-4EBE-8BFE-3593EF0E2165}" sibTransId="{608B6C63-74FA-44D5-80D4-8490AAC300EC}"/>
    <dgm:cxn modelId="{9C39B25E-8B92-4A6C-AB5C-2B4D44A455CD}" srcId="{3CD6800B-D377-43C5-B322-93F71E602B13}" destId="{EF7A3FC3-938F-4243-9498-B39558D15A09}" srcOrd="0" destOrd="0" parTransId="{6D821B20-A7F8-4491-B599-57102FC7CC70}" sibTransId="{DDB8E85C-904E-4BED-903A-D6E8BF40276A}"/>
    <dgm:cxn modelId="{0B30AE6C-98FB-4E1D-8CE5-80C6DB47DD3B}" type="presOf" srcId="{3CD6800B-D377-43C5-B322-93F71E602B13}" destId="{B17364D8-E9ED-4E85-B1B0-796485706E29}" srcOrd="0" destOrd="0" presId="urn:microsoft.com/office/officeart/2005/8/layout/lProcess3"/>
    <dgm:cxn modelId="{75327575-66AC-44CD-861F-8ACF14A8837A}" type="presOf" srcId="{ED6331B8-1784-424B-9C62-150D4CE65360}" destId="{4D3DD5B0-B035-449C-8CBF-AE9349B3AEAD}" srcOrd="0" destOrd="0" presId="urn:microsoft.com/office/officeart/2005/8/layout/lProcess3"/>
    <dgm:cxn modelId="{D87E6F8D-1473-41B2-8F98-4E61A9272F2A}" srcId="{47D6F5CD-23F5-4D35-BD9C-4A1D9ABBACDC}" destId="{08725E6F-B15A-40C4-92CF-2055C00E00B7}" srcOrd="1" destOrd="0" parTransId="{2629F39C-4569-42F1-B330-F5DB993BCC9D}" sibTransId="{8DBDCD7F-1344-44D7-921B-8E6FBE902E84}"/>
    <dgm:cxn modelId="{847FD7AA-7241-4918-966C-2796AD6B2761}" srcId="{3CD6800B-D377-43C5-B322-93F71E602B13}" destId="{DCBC1B2F-9EDA-4953-BB1B-E6D6CFADF711}" srcOrd="2" destOrd="0" parTransId="{5EB44462-4E7B-42C0-B28E-CE80C979373F}" sibTransId="{1168CF15-9DA7-49CC-A05E-ACB3F94FA338}"/>
    <dgm:cxn modelId="{34FD46AB-9620-4335-A3CC-3953C3F09F0E}" srcId="{47D6F5CD-23F5-4D35-BD9C-4A1D9ABBACDC}" destId="{251614BB-AF6F-41D0-B368-7F03B1FF1725}" srcOrd="0" destOrd="0" parTransId="{B21E2067-2BB4-40E4-8787-C8ECC6026769}" sibTransId="{DB5DAF74-AD45-4E4A-AEB9-2E705FFA732D}"/>
    <dgm:cxn modelId="{7F9BD1CF-406D-4170-B671-3BA3D0B46E0F}" type="presOf" srcId="{251614BB-AF6F-41D0-B368-7F03B1FF1725}" destId="{F73C72B8-715A-4A07-91BA-AA9110154D14}" srcOrd="0" destOrd="0" presId="urn:microsoft.com/office/officeart/2005/8/layout/lProcess3"/>
    <dgm:cxn modelId="{ABA7D9D3-B9EB-4B47-9645-BE4FED9542A9}" srcId="{3CF403AF-4D95-4EE1-B03C-CB4B6957F2B0}" destId="{3CD6800B-D377-43C5-B322-93F71E602B13}" srcOrd="1" destOrd="0" parTransId="{E840CBB1-6D4A-4E13-9867-3C2E4F242EE6}" sibTransId="{CA2B33B2-3571-46D5-A135-1D8D117EB2A2}"/>
    <dgm:cxn modelId="{8D38D559-A06C-4423-B3C3-BFCEE7C89FF3}" type="presParOf" srcId="{FB24CDB8-BC91-4D08-A27C-5D5A20C047D8}" destId="{26128FDB-5A4F-463F-9DA6-B4B3EE5D921B}" srcOrd="0" destOrd="0" presId="urn:microsoft.com/office/officeart/2005/8/layout/lProcess3"/>
    <dgm:cxn modelId="{8AD0CB45-7E0D-4293-AD70-EE932793CCD7}" type="presParOf" srcId="{26128FDB-5A4F-463F-9DA6-B4B3EE5D921B}" destId="{6CF2EAFB-EB5F-41B5-99A6-0085F306D5BC}" srcOrd="0" destOrd="0" presId="urn:microsoft.com/office/officeart/2005/8/layout/lProcess3"/>
    <dgm:cxn modelId="{AD49DDB8-23A2-4CE2-93EE-F5AF95F7D288}" type="presParOf" srcId="{26128FDB-5A4F-463F-9DA6-B4B3EE5D921B}" destId="{4E694964-3C44-440E-B8F1-6DB0577DCDAD}" srcOrd="1" destOrd="0" presId="urn:microsoft.com/office/officeart/2005/8/layout/lProcess3"/>
    <dgm:cxn modelId="{E4083BF6-E153-4BD3-8619-5468A1FCF0E9}" type="presParOf" srcId="{26128FDB-5A4F-463F-9DA6-B4B3EE5D921B}" destId="{F73C72B8-715A-4A07-91BA-AA9110154D14}" srcOrd="2" destOrd="0" presId="urn:microsoft.com/office/officeart/2005/8/layout/lProcess3"/>
    <dgm:cxn modelId="{E275EB1A-E1DB-44EF-B2AD-474D99E932AE}" type="presParOf" srcId="{26128FDB-5A4F-463F-9DA6-B4B3EE5D921B}" destId="{7C422D50-6B7D-4A1B-AF82-284A54C8F3D5}" srcOrd="3" destOrd="0" presId="urn:microsoft.com/office/officeart/2005/8/layout/lProcess3"/>
    <dgm:cxn modelId="{4455F2F1-5384-490F-9845-150DA6D2D8E2}" type="presParOf" srcId="{26128FDB-5A4F-463F-9DA6-B4B3EE5D921B}" destId="{31D85869-8648-4D81-A420-4BAC8B13BADF}" srcOrd="4" destOrd="0" presId="urn:microsoft.com/office/officeart/2005/8/layout/lProcess3"/>
    <dgm:cxn modelId="{135D919A-7692-4173-9A63-CB506EE91B3A}" type="presParOf" srcId="{26128FDB-5A4F-463F-9DA6-B4B3EE5D921B}" destId="{6370FDB9-4E42-42DE-8D9E-DAE03352A4DA}" srcOrd="5" destOrd="0" presId="urn:microsoft.com/office/officeart/2005/8/layout/lProcess3"/>
    <dgm:cxn modelId="{D2A27CED-97DF-4960-9CEA-F9AE0C46B5EE}" type="presParOf" srcId="{26128FDB-5A4F-463F-9DA6-B4B3EE5D921B}" destId="{8AC7322E-0267-4616-B471-BFA9CE4FAFDA}" srcOrd="6" destOrd="0" presId="urn:microsoft.com/office/officeart/2005/8/layout/lProcess3"/>
    <dgm:cxn modelId="{A6518591-6B12-48B1-960D-8416518E8073}" type="presParOf" srcId="{FB24CDB8-BC91-4D08-A27C-5D5A20C047D8}" destId="{CDBFF4C5-F56D-44CA-9F10-D8415DC86891}" srcOrd="1" destOrd="0" presId="urn:microsoft.com/office/officeart/2005/8/layout/lProcess3"/>
    <dgm:cxn modelId="{561317BC-24F5-4C86-A121-65AFB22E2322}" type="presParOf" srcId="{FB24CDB8-BC91-4D08-A27C-5D5A20C047D8}" destId="{B271A206-6ABF-4679-B254-B4C29D81994D}" srcOrd="2" destOrd="0" presId="urn:microsoft.com/office/officeart/2005/8/layout/lProcess3"/>
    <dgm:cxn modelId="{4382A355-04E2-42D0-B39B-00F93DE027D1}" type="presParOf" srcId="{B271A206-6ABF-4679-B254-B4C29D81994D}" destId="{B17364D8-E9ED-4E85-B1B0-796485706E29}" srcOrd="0" destOrd="0" presId="urn:microsoft.com/office/officeart/2005/8/layout/lProcess3"/>
    <dgm:cxn modelId="{BE1E6AF6-9A85-47EB-8920-4FE0205F50F6}" type="presParOf" srcId="{B271A206-6ABF-4679-B254-B4C29D81994D}" destId="{14C383CF-D8E0-4115-80B0-6C8F67884522}" srcOrd="1" destOrd="0" presId="urn:microsoft.com/office/officeart/2005/8/layout/lProcess3"/>
    <dgm:cxn modelId="{8D914B58-47E0-4274-88F1-BDDDE18216A3}" type="presParOf" srcId="{B271A206-6ABF-4679-B254-B4C29D81994D}" destId="{852193DF-8E3B-4420-AE8D-128F6A5BC5AB}" srcOrd="2" destOrd="0" presId="urn:microsoft.com/office/officeart/2005/8/layout/lProcess3"/>
    <dgm:cxn modelId="{CC284647-3820-4CE1-B9A8-90E5F3D1CD59}" type="presParOf" srcId="{B271A206-6ABF-4679-B254-B4C29D81994D}" destId="{DF01FC12-8A12-4C1A-9ED7-D2DBF133371C}" srcOrd="3" destOrd="0" presId="urn:microsoft.com/office/officeart/2005/8/layout/lProcess3"/>
    <dgm:cxn modelId="{09C0A0E3-D602-4C01-A731-DD30040389C5}" type="presParOf" srcId="{B271A206-6ABF-4679-B254-B4C29D81994D}" destId="{4D3DD5B0-B035-449C-8CBF-AE9349B3AEAD}" srcOrd="4" destOrd="0" presId="urn:microsoft.com/office/officeart/2005/8/layout/lProcess3"/>
    <dgm:cxn modelId="{EB73C81C-141B-4175-9553-7B3AD2250F35}" type="presParOf" srcId="{B271A206-6ABF-4679-B254-B4C29D81994D}" destId="{4E502FB8-1E88-437A-88A5-8A54124D185A}" srcOrd="5" destOrd="0" presId="urn:microsoft.com/office/officeart/2005/8/layout/lProcess3"/>
    <dgm:cxn modelId="{CAB7E118-F7A1-47AC-ADA5-84D5BD5B3A35}" type="presParOf" srcId="{B271A206-6ABF-4679-B254-B4C29D81994D}" destId="{D0BCEED1-1C46-4790-8158-660FF6ED1B88}"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B4E6B-46B2-4F7E-BE39-F82B91E1FAFF}">
      <dsp:nvSpPr>
        <dsp:cNvPr id="0" name=""/>
        <dsp:cNvSpPr/>
      </dsp:nvSpPr>
      <dsp:spPr>
        <a:xfrm>
          <a:off x="3957139" y="306466"/>
          <a:ext cx="2117653" cy="2117653"/>
        </a:xfrm>
        <a:prstGeom prst="pieWedg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82880" bIns="113792" numCol="1" spcCol="1270" anchor="ctr" anchorCtr="0">
          <a:noAutofit/>
        </a:bodyPr>
        <a:lstStyle/>
        <a:p>
          <a:pPr marL="0" lvl="0" indent="0" algn="r" defTabSz="711200">
            <a:lnSpc>
              <a:spcPct val="90000"/>
            </a:lnSpc>
            <a:spcBef>
              <a:spcPct val="0"/>
            </a:spcBef>
            <a:spcAft>
              <a:spcPct val="35000"/>
            </a:spcAft>
            <a:buNone/>
          </a:pPr>
          <a:r>
            <a:rPr lang="en-US" sz="1600" b="1" kern="1200" dirty="0"/>
            <a:t> </a:t>
          </a:r>
        </a:p>
      </dsp:txBody>
      <dsp:txXfrm>
        <a:off x="4577385" y="926712"/>
        <a:ext cx="1497407" cy="1497407"/>
      </dsp:txXfrm>
    </dsp:sp>
    <dsp:sp modelId="{3394FFE3-C4CB-46DB-B542-04188523B147}">
      <dsp:nvSpPr>
        <dsp:cNvPr id="0" name=""/>
        <dsp:cNvSpPr/>
      </dsp:nvSpPr>
      <dsp:spPr>
        <a:xfrm rot="5400000">
          <a:off x="6117207" y="306466"/>
          <a:ext cx="2117653" cy="2117653"/>
        </a:xfrm>
        <a:prstGeom prst="pieWedg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13792" rIns="0" bIns="113792" numCol="1" spcCol="1270" anchor="ctr" anchorCtr="0">
          <a:noAutofit/>
        </a:bodyPr>
        <a:lstStyle/>
        <a:p>
          <a:pPr marL="0" lvl="0" indent="0" algn="ctr" defTabSz="711200">
            <a:lnSpc>
              <a:spcPct val="90000"/>
            </a:lnSpc>
            <a:spcBef>
              <a:spcPct val="0"/>
            </a:spcBef>
            <a:spcAft>
              <a:spcPct val="35000"/>
            </a:spcAft>
            <a:buNone/>
          </a:pPr>
          <a:endParaRPr lang="en-US" sz="1600" b="1" kern="1200" spc="-20" baseline="0" dirty="0"/>
        </a:p>
      </dsp:txBody>
      <dsp:txXfrm rot="-5400000">
        <a:off x="6117207" y="926712"/>
        <a:ext cx="1497407" cy="1497407"/>
      </dsp:txXfrm>
    </dsp:sp>
    <dsp:sp modelId="{F8395662-4F37-4155-9CB4-87DB2DCCA654}">
      <dsp:nvSpPr>
        <dsp:cNvPr id="0" name=""/>
        <dsp:cNvSpPr/>
      </dsp:nvSpPr>
      <dsp:spPr>
        <a:xfrm rot="10800000">
          <a:off x="6118012" y="2464099"/>
          <a:ext cx="2117653" cy="2117653"/>
        </a:xfrm>
        <a:prstGeom prst="pieWedg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13792" rIns="113792" bIns="113792" numCol="1" spcCol="1270" anchor="ctr" anchorCtr="0">
          <a:noAutofit/>
        </a:bodyPr>
        <a:lstStyle/>
        <a:p>
          <a:pPr marL="0" lvl="0" indent="0" algn="l" defTabSz="711200">
            <a:lnSpc>
              <a:spcPct val="90000"/>
            </a:lnSpc>
            <a:spcBef>
              <a:spcPct val="0"/>
            </a:spcBef>
            <a:spcAft>
              <a:spcPct val="35000"/>
            </a:spcAft>
            <a:buNone/>
          </a:pPr>
          <a:endParaRPr lang="en-US" sz="1600" b="1" kern="1200" dirty="0"/>
        </a:p>
      </dsp:txBody>
      <dsp:txXfrm rot="10800000">
        <a:off x="6118012" y="2464099"/>
        <a:ext cx="1497407" cy="1497407"/>
      </dsp:txXfrm>
    </dsp:sp>
    <dsp:sp modelId="{1C08A5AA-F19C-4D4B-BE20-F4DFAA4EC4F1}">
      <dsp:nvSpPr>
        <dsp:cNvPr id="0" name=""/>
        <dsp:cNvSpPr/>
      </dsp:nvSpPr>
      <dsp:spPr>
        <a:xfrm rot="16200000">
          <a:off x="3957139" y="2466534"/>
          <a:ext cx="2117653" cy="2117653"/>
        </a:xfrm>
        <a:prstGeom prst="pieWedg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82880" bIns="113792" numCol="1" spcCol="1270" anchor="ctr" anchorCtr="0">
          <a:noAutofit/>
        </a:bodyPr>
        <a:lstStyle/>
        <a:p>
          <a:pPr marL="0" lvl="0" indent="0" algn="r" defTabSz="711200">
            <a:lnSpc>
              <a:spcPct val="90000"/>
            </a:lnSpc>
            <a:spcBef>
              <a:spcPct val="0"/>
            </a:spcBef>
            <a:spcAft>
              <a:spcPct val="35000"/>
            </a:spcAft>
            <a:buNone/>
          </a:pPr>
          <a:endParaRPr lang="en-US" sz="1600" b="1" kern="1200" dirty="0"/>
        </a:p>
      </dsp:txBody>
      <dsp:txXfrm rot="5400000">
        <a:off x="4577385" y="2466534"/>
        <a:ext cx="1497407" cy="1497407"/>
      </dsp:txXfrm>
    </dsp:sp>
    <dsp:sp modelId="{990B6547-2404-4E18-8AD8-48DE11547C76}">
      <dsp:nvSpPr>
        <dsp:cNvPr id="0" name=""/>
        <dsp:cNvSpPr/>
      </dsp:nvSpPr>
      <dsp:spPr>
        <a:xfrm>
          <a:off x="5730423" y="2032875"/>
          <a:ext cx="731152" cy="635785"/>
        </a:xfrm>
        <a:prstGeom prst="circularArrow">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26B05F-6440-4A3A-8CF9-43591B998ECC}">
      <dsp:nvSpPr>
        <dsp:cNvPr id="0" name=""/>
        <dsp:cNvSpPr/>
      </dsp:nvSpPr>
      <dsp:spPr>
        <a:xfrm rot="10800000">
          <a:off x="5730423" y="2235847"/>
          <a:ext cx="731152" cy="635785"/>
        </a:xfrm>
        <a:prstGeom prst="circularArrow">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2EAFB-EB5F-41B5-99A6-0085F306D5BC}">
      <dsp:nvSpPr>
        <dsp:cNvPr id="0" name=""/>
        <dsp:cNvSpPr/>
      </dsp:nvSpPr>
      <dsp:spPr>
        <a:xfrm>
          <a:off x="7051" y="1306638"/>
          <a:ext cx="3617437" cy="16869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Using results</a:t>
          </a:r>
        </a:p>
      </dsp:txBody>
      <dsp:txXfrm>
        <a:off x="850536" y="1306638"/>
        <a:ext cx="1930467" cy="1686970"/>
      </dsp:txXfrm>
    </dsp:sp>
    <dsp:sp modelId="{F73C72B8-715A-4A07-91BA-AA9110154D14}">
      <dsp:nvSpPr>
        <dsp:cNvPr id="0" name=""/>
        <dsp:cNvSpPr/>
      </dsp:nvSpPr>
      <dsp:spPr>
        <a:xfrm>
          <a:off x="3154222" y="1328016"/>
          <a:ext cx="3002473" cy="16442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Review results with team who completed the assessment</a:t>
          </a:r>
        </a:p>
      </dsp:txBody>
      <dsp:txXfrm>
        <a:off x="3976329" y="1328016"/>
        <a:ext cx="1358259" cy="1644214"/>
      </dsp:txXfrm>
    </dsp:sp>
    <dsp:sp modelId="{31D85869-8648-4D81-A420-4BAC8B13BADF}">
      <dsp:nvSpPr>
        <dsp:cNvPr id="0" name=""/>
        <dsp:cNvSpPr/>
      </dsp:nvSpPr>
      <dsp:spPr>
        <a:xfrm>
          <a:off x="5736349" y="1328016"/>
          <a:ext cx="3002473" cy="16442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spc="-30" baseline="0" dirty="0"/>
            <a:t>Create action plan to address needs, fill gaps, or spread best practices</a:t>
          </a:r>
        </a:p>
      </dsp:txBody>
      <dsp:txXfrm>
        <a:off x="6558456" y="1328016"/>
        <a:ext cx="1358259" cy="1644214"/>
      </dsp:txXfrm>
    </dsp:sp>
    <dsp:sp modelId="{8AC7322E-0267-4616-B471-BFA9CE4FAFDA}">
      <dsp:nvSpPr>
        <dsp:cNvPr id="0" name=""/>
        <dsp:cNvSpPr/>
      </dsp:nvSpPr>
      <dsp:spPr>
        <a:xfrm>
          <a:off x="8318476" y="1328016"/>
          <a:ext cx="3002473" cy="16442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Share results across organization</a:t>
          </a:r>
        </a:p>
      </dsp:txBody>
      <dsp:txXfrm>
        <a:off x="9140583" y="1328016"/>
        <a:ext cx="1358259" cy="1644214"/>
      </dsp:txXfrm>
    </dsp:sp>
    <dsp:sp modelId="{B17364D8-E9ED-4E85-B1B0-796485706E29}">
      <dsp:nvSpPr>
        <dsp:cNvPr id="0" name=""/>
        <dsp:cNvSpPr/>
      </dsp:nvSpPr>
      <dsp:spPr>
        <a:xfrm>
          <a:off x="1" y="3196185"/>
          <a:ext cx="3617437" cy="169841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tabLst>
              <a:tab pos="1084263" algn="l"/>
            </a:tabLst>
          </a:pPr>
          <a:r>
            <a:rPr lang="en-US" sz="2000" b="1" i="0" kern="1200" dirty="0"/>
            <a:t>Cautions </a:t>
          </a:r>
          <a:br>
            <a:rPr lang="en-US" sz="2000" b="1" i="0" kern="1200" dirty="0"/>
          </a:br>
          <a:r>
            <a:rPr lang="en-US" sz="2000" b="1" i="0" kern="1200" dirty="0"/>
            <a:t>and Considerations</a:t>
          </a:r>
        </a:p>
      </dsp:txBody>
      <dsp:txXfrm>
        <a:off x="849209" y="3196185"/>
        <a:ext cx="1919022" cy="1698415"/>
      </dsp:txXfrm>
    </dsp:sp>
    <dsp:sp modelId="{852193DF-8E3B-4420-AE8D-128F6A5BC5AB}">
      <dsp:nvSpPr>
        <dsp:cNvPr id="0" name=""/>
        <dsp:cNvSpPr/>
      </dsp:nvSpPr>
      <dsp:spPr>
        <a:xfrm>
          <a:off x="3154222" y="3223286"/>
          <a:ext cx="3002473" cy="16442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Consider how feasible and actionable results will be for organization</a:t>
          </a:r>
        </a:p>
      </dsp:txBody>
      <dsp:txXfrm>
        <a:off x="3976329" y="3223286"/>
        <a:ext cx="1358259" cy="1644214"/>
      </dsp:txXfrm>
    </dsp:sp>
    <dsp:sp modelId="{4D3DD5B0-B035-449C-8CBF-AE9349B3AEAD}">
      <dsp:nvSpPr>
        <dsp:cNvPr id="0" name=""/>
        <dsp:cNvSpPr/>
      </dsp:nvSpPr>
      <dsp:spPr>
        <a:xfrm>
          <a:off x="5736349" y="3223286"/>
          <a:ext cx="3002473" cy="16442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Obtain consensus on priorities</a:t>
          </a:r>
        </a:p>
      </dsp:txBody>
      <dsp:txXfrm>
        <a:off x="6558456" y="3223286"/>
        <a:ext cx="1358259" cy="1644214"/>
      </dsp:txXfrm>
    </dsp:sp>
    <dsp:sp modelId="{D0BCEED1-1C46-4790-8158-660FF6ED1B88}">
      <dsp:nvSpPr>
        <dsp:cNvPr id="0" name=""/>
        <dsp:cNvSpPr/>
      </dsp:nvSpPr>
      <dsp:spPr>
        <a:xfrm>
          <a:off x="8318476" y="3223286"/>
          <a:ext cx="3002473" cy="16442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Determine amount of information shared</a:t>
          </a:r>
        </a:p>
      </dsp:txBody>
      <dsp:txXfrm>
        <a:off x="9140583" y="3223286"/>
        <a:ext cx="1358259" cy="1644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2EAFB-EB5F-41B5-99A6-0085F306D5BC}">
      <dsp:nvSpPr>
        <dsp:cNvPr id="0" name=""/>
        <dsp:cNvSpPr/>
      </dsp:nvSpPr>
      <dsp:spPr>
        <a:xfrm>
          <a:off x="7051" y="1306638"/>
          <a:ext cx="3617437" cy="168697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Using results</a:t>
          </a:r>
        </a:p>
      </dsp:txBody>
      <dsp:txXfrm>
        <a:off x="850536" y="1306638"/>
        <a:ext cx="1930467" cy="1686970"/>
      </dsp:txXfrm>
    </dsp:sp>
    <dsp:sp modelId="{F73C72B8-715A-4A07-91BA-AA9110154D14}">
      <dsp:nvSpPr>
        <dsp:cNvPr id="0" name=""/>
        <dsp:cNvSpPr/>
      </dsp:nvSpPr>
      <dsp:spPr>
        <a:xfrm>
          <a:off x="3154222" y="1328016"/>
          <a:ext cx="3002473" cy="1644214"/>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Share results across organization</a:t>
          </a:r>
        </a:p>
      </dsp:txBody>
      <dsp:txXfrm>
        <a:off x="3976329" y="1328016"/>
        <a:ext cx="1358259" cy="1644214"/>
      </dsp:txXfrm>
    </dsp:sp>
    <dsp:sp modelId="{31D85869-8648-4D81-A420-4BAC8B13BADF}">
      <dsp:nvSpPr>
        <dsp:cNvPr id="0" name=""/>
        <dsp:cNvSpPr/>
      </dsp:nvSpPr>
      <dsp:spPr>
        <a:xfrm>
          <a:off x="5736349" y="1328016"/>
          <a:ext cx="3002473" cy="1644214"/>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spc="0" baseline="0" dirty="0"/>
            <a:t>Where appropriate break out at staff/unit levels</a:t>
          </a:r>
        </a:p>
      </dsp:txBody>
      <dsp:txXfrm>
        <a:off x="6558456" y="1328016"/>
        <a:ext cx="1358259" cy="1644214"/>
      </dsp:txXfrm>
    </dsp:sp>
    <dsp:sp modelId="{8AC7322E-0267-4616-B471-BFA9CE4FAFDA}">
      <dsp:nvSpPr>
        <dsp:cNvPr id="0" name=""/>
        <dsp:cNvSpPr/>
      </dsp:nvSpPr>
      <dsp:spPr>
        <a:xfrm>
          <a:off x="8318476" y="1328016"/>
          <a:ext cx="3002473" cy="1644214"/>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Determine if/when to reassess workforce to determine progress</a:t>
          </a:r>
        </a:p>
      </dsp:txBody>
      <dsp:txXfrm>
        <a:off x="9140583" y="1328016"/>
        <a:ext cx="1358259" cy="1644214"/>
      </dsp:txXfrm>
    </dsp:sp>
    <dsp:sp modelId="{B17364D8-E9ED-4E85-B1B0-796485706E29}">
      <dsp:nvSpPr>
        <dsp:cNvPr id="0" name=""/>
        <dsp:cNvSpPr/>
      </dsp:nvSpPr>
      <dsp:spPr>
        <a:xfrm>
          <a:off x="1" y="3196185"/>
          <a:ext cx="3617437" cy="169841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tabLst>
              <a:tab pos="1084263" algn="l"/>
            </a:tabLst>
          </a:pPr>
          <a:r>
            <a:rPr lang="en-US" sz="2000" b="1" i="0" kern="1200" dirty="0"/>
            <a:t>Cautions </a:t>
          </a:r>
          <a:br>
            <a:rPr lang="en-US" sz="2000" b="1" i="0" kern="1200" dirty="0"/>
          </a:br>
          <a:r>
            <a:rPr lang="en-US" sz="2000" b="1" i="0" kern="1200" dirty="0"/>
            <a:t>and Considerations</a:t>
          </a:r>
        </a:p>
      </dsp:txBody>
      <dsp:txXfrm>
        <a:off x="849209" y="3196185"/>
        <a:ext cx="1919022" cy="1698415"/>
      </dsp:txXfrm>
    </dsp:sp>
    <dsp:sp modelId="{852193DF-8E3B-4420-AE8D-128F6A5BC5AB}">
      <dsp:nvSpPr>
        <dsp:cNvPr id="0" name=""/>
        <dsp:cNvSpPr/>
      </dsp:nvSpPr>
      <dsp:spPr>
        <a:xfrm>
          <a:off x="3154222" y="3223286"/>
          <a:ext cx="3002473" cy="1644214"/>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spc="0" baseline="0" dirty="0"/>
            <a:t>Ensure that at-risk individuals receive/are aware of supports available to them</a:t>
          </a:r>
        </a:p>
      </dsp:txBody>
      <dsp:txXfrm>
        <a:off x="3976329" y="3223286"/>
        <a:ext cx="1358259" cy="1644214"/>
      </dsp:txXfrm>
    </dsp:sp>
    <dsp:sp modelId="{4D3DD5B0-B035-449C-8CBF-AE9349B3AEAD}">
      <dsp:nvSpPr>
        <dsp:cNvPr id="0" name=""/>
        <dsp:cNvSpPr/>
      </dsp:nvSpPr>
      <dsp:spPr>
        <a:xfrm>
          <a:off x="5736349" y="3223286"/>
          <a:ext cx="3002473" cy="1644214"/>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Results might warrant actions/resources beyond capabilities</a:t>
          </a:r>
        </a:p>
      </dsp:txBody>
      <dsp:txXfrm>
        <a:off x="6558456" y="3223286"/>
        <a:ext cx="1358259" cy="1644214"/>
      </dsp:txXfrm>
    </dsp:sp>
    <dsp:sp modelId="{D0BCEED1-1C46-4790-8158-660FF6ED1B88}">
      <dsp:nvSpPr>
        <dsp:cNvPr id="0" name=""/>
        <dsp:cNvSpPr/>
      </dsp:nvSpPr>
      <dsp:spPr>
        <a:xfrm>
          <a:off x="8318476" y="3223286"/>
          <a:ext cx="3002473" cy="1644214"/>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Preserve anonymity of participants</a:t>
          </a:r>
        </a:p>
      </dsp:txBody>
      <dsp:txXfrm>
        <a:off x="9140583" y="3223286"/>
        <a:ext cx="1358259" cy="164421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6/29/20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6/29/20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135795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Leadership</a:t>
            </a:r>
            <a:r>
              <a:rPr lang="en-US" b="1" baseline="0" dirty="0"/>
              <a:t> sets the tone:</a:t>
            </a:r>
          </a:p>
          <a:p>
            <a:pPr marL="171450" indent="-171450">
              <a:buFont typeface="Arial" panose="020B0604020202020204" pitchFamily="34" charset="0"/>
              <a:buChar char="•"/>
            </a:pPr>
            <a:r>
              <a:rPr lang="en-US" dirty="0"/>
              <a:t>WE are all situational leaders and can step forward to highlight the importance of holistic wellbeing and programming that supports the diverse emotional and psychological needs of the workforce </a:t>
            </a:r>
          </a:p>
          <a:p>
            <a:pPr marL="171450" indent="-171450">
              <a:buFont typeface="Arial" panose="020B0604020202020204" pitchFamily="34" charset="0"/>
              <a:buChar char="•"/>
            </a:pPr>
            <a:r>
              <a:rPr lang="en-US" dirty="0"/>
              <a:t>To be an impactful leader you must execute your ability to utilize assertive communication, emotional intelligence, empathy, and know what resources are available</a:t>
            </a:r>
          </a:p>
          <a:p>
            <a:endParaRPr lang="en-US" dirty="0"/>
          </a:p>
          <a:p>
            <a:r>
              <a:rPr lang="en-US" dirty="0"/>
              <a:t>While you would think everyone would be open to or want emotional and psychological wellbeing programming there is still a lot of stigma around asking for or needing support, therefore we must model that we are open to change, ask for others to be open, and demonstrate the desire to have wellness programming.  </a:t>
            </a:r>
          </a:p>
          <a:p>
            <a:endParaRPr lang="en-US" dirty="0"/>
          </a:p>
          <a:p>
            <a:r>
              <a:rPr lang="en-US" b="1" dirty="0"/>
              <a:t>To</a:t>
            </a:r>
            <a:r>
              <a:rPr lang="en-US" b="1" baseline="0" dirty="0"/>
              <a:t> get started:</a:t>
            </a:r>
            <a:endParaRPr lang="en-US" b="1" dirty="0"/>
          </a:p>
          <a:p>
            <a:pPr marL="171450" indent="-171450">
              <a:buFont typeface="Arial" panose="020B0604020202020204" pitchFamily="34" charset="0"/>
              <a:buChar char="•"/>
            </a:pPr>
            <a:r>
              <a:rPr lang="en-US" dirty="0"/>
              <a:t>Inquire about others’ experiences of the pandemic in various forums and connect that learning to potential programming</a:t>
            </a:r>
          </a:p>
          <a:p>
            <a:pPr marL="171450" indent="-171450">
              <a:buFont typeface="Arial" panose="020B0604020202020204" pitchFamily="34" charset="0"/>
              <a:buChar char="•"/>
            </a:pPr>
            <a:r>
              <a:rPr lang="en-US" dirty="0"/>
              <a:t>Remember</a:t>
            </a:r>
            <a:r>
              <a:rPr lang="en-US" baseline="0" dirty="0"/>
              <a:t> to make changes in the system, wherever you can have an impact</a:t>
            </a:r>
            <a:r>
              <a:rPr lang="en-US" dirty="0"/>
              <a:t>, and where you do have authority to make a difference – we all have it no matter how big</a:t>
            </a:r>
            <a:r>
              <a:rPr lang="en-US" baseline="0" dirty="0"/>
              <a:t> or small</a:t>
            </a:r>
            <a:endParaRPr lang="en-US" dirty="0"/>
          </a:p>
          <a:p>
            <a:pPr marL="171450" indent="-171450">
              <a:buFont typeface="Arial" panose="020B0604020202020204" pitchFamily="34" charset="0"/>
              <a:buChar char="•"/>
            </a:pPr>
            <a:r>
              <a:rPr lang="en-US" dirty="0"/>
              <a:t>You cannot do this alone, request input from teammates (both upward and downward) and start the dialogue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Helpful reminders as situational leaders:</a:t>
            </a:r>
          </a:p>
          <a:p>
            <a:pPr marL="171450" indent="-171450">
              <a:buFont typeface="Arial" panose="020B0604020202020204" pitchFamily="34" charset="0"/>
              <a:buChar char="•"/>
            </a:pPr>
            <a:r>
              <a:rPr lang="en-US" dirty="0"/>
              <a:t>Reinforce and encourage after-crisis process reflection and debriefing </a:t>
            </a:r>
          </a:p>
          <a:p>
            <a:pPr marL="171450" indent="-171450">
              <a:buFont typeface="Arial" panose="020B0604020202020204" pitchFamily="34" charset="0"/>
              <a:buChar char="•"/>
            </a:pPr>
            <a:r>
              <a:rPr lang="en-US" dirty="0"/>
              <a:t>Empower all across the organization to assist with the mission to take care of emotional and psychological needs of the workforce </a:t>
            </a:r>
          </a:p>
          <a:p>
            <a:pPr marL="171450" indent="-171450">
              <a:buFont typeface="Arial" panose="020B0604020202020204" pitchFamily="34" charset="0"/>
              <a:buChar char="•"/>
            </a:pPr>
            <a:r>
              <a:rPr lang="en-US" dirty="0"/>
              <a:t>Remember that consistent effort over time will pay off in the end</a:t>
            </a:r>
          </a:p>
          <a:p>
            <a:pPr marL="171450" indent="-171450">
              <a:buFont typeface="Arial" panose="020B0604020202020204" pitchFamily="34" charset="0"/>
              <a:buChar char="•"/>
            </a:pPr>
            <a:r>
              <a:rPr lang="en-US" dirty="0"/>
              <a:t>Take time to explain the “Why” of wellness and resilience efforts </a:t>
            </a:r>
          </a:p>
          <a:p>
            <a:pPr marL="171450" indent="-171450">
              <a:buFont typeface="Arial" panose="020B0604020202020204" pitchFamily="34" charset="0"/>
              <a:buChar char="•"/>
            </a:pPr>
            <a:r>
              <a:rPr lang="en-US" dirty="0"/>
              <a:t>Be creative in finding ways to build cohesion around the purpose </a:t>
            </a:r>
          </a:p>
          <a:p>
            <a:pPr marL="171450" indent="-171450">
              <a:buFont typeface="Arial" panose="020B0604020202020204" pitchFamily="34" charset="0"/>
              <a:buChar char="•"/>
            </a:pPr>
            <a:r>
              <a:rPr lang="en-US" dirty="0"/>
              <a:t>Build the interpersonal relationships necessary to gain the buy-in and support you need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290680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 this slide is a pyramid based off Dr. Susan Scott’s </a:t>
            </a:r>
            <a:r>
              <a:rPr lang="en-US" i="1" dirty="0" err="1"/>
              <a:t>forYOU</a:t>
            </a:r>
            <a:r>
              <a:rPr lang="en-US" i="1" baseline="0" dirty="0"/>
              <a:t> team second victim support response model. </a:t>
            </a:r>
          </a:p>
          <a:p>
            <a:endParaRPr lang="en-US" baseline="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Dr. Susan Scott is Director of Patient Safety and Risk Management at the University of Missouri Health Care System and founder &amp; coordinator of</a:t>
            </a:r>
            <a:r>
              <a:rPr lang="en-US" sz="1200" b="0" i="0" kern="1200" baseline="0" dirty="0">
                <a:solidFill>
                  <a:schemeClr val="tx1"/>
                </a:solidFill>
                <a:effectLst/>
                <a:latin typeface="+mn-lt"/>
                <a:ea typeface="+mn-ea"/>
                <a:cs typeface="+mn-cs"/>
              </a:rPr>
              <a:t> the</a:t>
            </a:r>
            <a:r>
              <a:rPr lang="en-US" sz="1200" b="0" i="0" kern="1200" dirty="0">
                <a:solidFill>
                  <a:schemeClr val="tx1"/>
                </a:solidFill>
                <a:effectLst/>
                <a:latin typeface="+mn-lt"/>
                <a:ea typeface="+mn-ea"/>
                <a:cs typeface="+mn-cs"/>
              </a:rPr>
              <a:t> "first of its kind" peer support network</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forYOU</a:t>
            </a:r>
            <a:r>
              <a:rPr lang="en-US" sz="1200" b="0" i="0" kern="1200" dirty="0">
                <a:solidFill>
                  <a:schemeClr val="tx1"/>
                </a:solidFill>
                <a:effectLst/>
                <a:latin typeface="+mn-lt"/>
                <a:ea typeface="+mn-ea"/>
                <a:cs typeface="+mn-cs"/>
              </a:rPr>
              <a:t> Team peer support approach has become a model nationally and internationally for health care organizations seeking to develop their own effective institutional support programming to help meet interdisciplinary professional support needs during critical time periods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to follow the model:</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Tier 1</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The foundation and base of the pyramid, Tier 1 represents global awareness and a culture of support</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Build the knowledgebase of every single workforce member across your organization to normalize difficult conversations surrounding distressing events and enhancing vocalization of the emotional and psychological experience of staff members, both clinical and non-clinical</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Familiarize staff with key concepts, facilitate conversations about stress and resilience, and promote your wellness programming</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Tier 2 </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Train specific workforce members to support 1:1 and group peer support encounters, or debriefs, to help staff reflect upon their thoughts and explore their reactions to distressing experiences</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Trained Peer Support Champions help colleagues, as equals, to reduce fear, stigma, and self-consciousness surrounding asking for support</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Tier 3</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An expedited referral network, technically an “escalation,” which is not a bad or scary thing</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Ensures that whoever you are supporting in a debrief can access the level of care or support required </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Build a process into the program to offer connections to both internal and external resources – whether that be to seamlessly connect the person to supportive psychotherapy, spiritual support, or even anonymous community groups</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393299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the core of any successful wellness</a:t>
            </a:r>
            <a:r>
              <a:rPr lang="en-US" baseline="0" dirty="0"/>
              <a:t> and resilience program is crisis response reflection – also known as debriefing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Tier 2 from the previous slide focuses on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HERO-NY training series is meant for “Master Trainers” – those that will go out and train the workforce</a:t>
            </a:r>
            <a:r>
              <a:rPr lang="en-US" baseline="0" dirty="0"/>
              <a:t> </a:t>
            </a:r>
            <a:r>
              <a:rPr lang="en-US" dirty="0"/>
              <a:t>that will be responsible to debrief others, so we must level-set and define a “debrief”: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many forms of debriefs:</a:t>
            </a:r>
            <a:r>
              <a:rPr lang="en-US" baseline="0" dirty="0"/>
              <a:t> </a:t>
            </a:r>
            <a:r>
              <a:rPr lang="en-US" dirty="0"/>
              <a:t>TeamSTEPPS, PEARLS, Plus Delta, etc., but when we speak about debriefing we are speaking about the process of a peer support encounter, one where a colleague speaks with another to provide permission and allowance to check in about the emotional, mental, and physical wellbeing of someone working across the landscape of healthcare or their organization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debriefs can occur for a multitude of reasons, an adverse or unanticipated patient or staff event,</a:t>
            </a:r>
            <a:r>
              <a:rPr lang="en-US" baseline="0" dirty="0"/>
              <a:t> </a:t>
            </a:r>
            <a:r>
              <a:rPr lang="en-US" dirty="0"/>
              <a:t>feelings of inequity, or stress from COVID-19</a:t>
            </a:r>
            <a:r>
              <a:rPr lang="en-US" baseline="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be able to begin the culture shift necessary to support psychological safety across an organization, we must normalize debriefing and speaking about our personal experiences. These forms of debriefs are not intended to discuss the step-by-step processes of delivering care or services, it is a process reflection – that is never forced and never mandatory.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“WHY” of debriefing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can assist in having conversations across your organization as to</a:t>
            </a:r>
            <a:r>
              <a:rPr lang="en-US" baseline="0" dirty="0"/>
              <a:t> the benefits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At the foundation of it all debriefing </a:t>
            </a:r>
            <a:r>
              <a:rPr lang="en-US" sz="1200" baseline="0" dirty="0"/>
              <a:t>a</a:t>
            </a:r>
            <a:r>
              <a:rPr lang="en-US" sz="1200" dirty="0"/>
              <a:t>ssists with recognition of emotional commonalities and shared experience – helping us all to feel</a:t>
            </a:r>
            <a:r>
              <a:rPr lang="en-US" sz="1200" baseline="0" dirty="0"/>
              <a:t> less alone as we navigate the uncertainty of the times</a:t>
            </a:r>
            <a:endParaRPr lang="en-US" sz="1200"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1080880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dirty="0"/>
              <a:t>I</a:t>
            </a:r>
            <a:r>
              <a:rPr lang="en-US" i="1" baseline="0" dirty="0"/>
              <a:t>t is important to highlight the</a:t>
            </a:r>
            <a:r>
              <a:rPr lang="en-US" i="1" dirty="0"/>
              <a:t> difference between providing comfort and providing counseling. There is a difference between establishing a therapeutic rapport and providing therapy.   </a:t>
            </a:r>
          </a:p>
          <a:p>
            <a:pPr marL="0" indent="0">
              <a:buFont typeface="Arial" panose="020B0604020202020204" pitchFamily="34" charset="0"/>
              <a:buNone/>
            </a:pPr>
            <a:endParaRPr lang="en-US" dirty="0"/>
          </a:p>
          <a:p>
            <a:pPr marL="0" lvl="0" indent="0">
              <a:buFont typeface="Arial" panose="020B0604020202020204" pitchFamily="34" charset="0"/>
              <a:buNone/>
            </a:pPr>
            <a:r>
              <a:rPr lang="en-US" b="1" baseline="0" dirty="0"/>
              <a:t>Peer Support Champions </a:t>
            </a:r>
          </a:p>
          <a:p>
            <a:pPr marL="171450" lvl="0" indent="-171450">
              <a:buFont typeface="Arial" panose="020B0604020202020204" pitchFamily="34" charset="0"/>
              <a:buChar char="•"/>
            </a:pPr>
            <a:r>
              <a:rPr lang="en-US" baseline="0" dirty="0"/>
              <a:t>Debrief and provide support to colleagues</a:t>
            </a:r>
          </a:p>
          <a:p>
            <a:pPr marL="171450" lvl="0" indent="-171450">
              <a:buFont typeface="Arial" panose="020B0604020202020204" pitchFamily="34" charset="0"/>
              <a:buChar char="•"/>
            </a:pPr>
            <a:r>
              <a:rPr lang="en-US" baseline="0" dirty="0"/>
              <a:t>It is important that we delineate and provide understanding of the professional boundaries of a Peer Support Champion:</a:t>
            </a:r>
          </a:p>
          <a:p>
            <a:pPr marL="628650" lvl="1" indent="-171450">
              <a:buFont typeface="Arial" panose="020B0604020202020204" pitchFamily="34" charset="0"/>
              <a:buChar char="•"/>
            </a:pPr>
            <a:r>
              <a:rPr lang="en-US" baseline="0" dirty="0"/>
              <a:t>A Peer Support Champion, or </a:t>
            </a:r>
            <a:r>
              <a:rPr lang="en-US" baseline="0" dirty="0" err="1"/>
              <a:t>debriefer</a:t>
            </a:r>
            <a:r>
              <a:rPr lang="en-US" baseline="0" dirty="0"/>
              <a:t>, can be anyone and they do not have to be a licensed mental health clinician, nor have a background working in Behavioral Health services</a:t>
            </a:r>
          </a:p>
          <a:p>
            <a:pPr marL="628650" lvl="1" indent="-171450">
              <a:buFont typeface="Arial" panose="020B0604020202020204" pitchFamily="34" charset="0"/>
              <a:buChar char="•"/>
            </a:pPr>
            <a:r>
              <a:rPr lang="en-US" baseline="0" dirty="0"/>
              <a:t>A Peer Support Champion is not a therapist, does not become certified in anything, merely provides empathy and compassion, making a true connection with a fellow workforce member to help them through distress </a:t>
            </a:r>
          </a:p>
          <a:p>
            <a:pPr marL="628650" lvl="1" indent="-171450">
              <a:buFont typeface="Arial" panose="020B0604020202020204" pitchFamily="34" charset="0"/>
              <a:buChar char="•"/>
            </a:pPr>
            <a:r>
              <a:rPr lang="en-US" baseline="0" dirty="0"/>
              <a:t>A Peer Support Champion hosts individual or group debriefs supporting staff members to reduce distress and are not substitutes for professional help if needed</a:t>
            </a:r>
          </a:p>
          <a:p>
            <a:pPr marL="1085850" lvl="2"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Peer Counselors </a:t>
            </a:r>
          </a:p>
          <a:p>
            <a:pPr marL="171450" lvl="0" indent="-171450">
              <a:buFont typeface="Arial" panose="020B0604020202020204" pitchFamily="34" charset="0"/>
              <a:buChar char="•"/>
            </a:pPr>
            <a:r>
              <a:rPr lang="en-US" baseline="0" dirty="0"/>
              <a:t>Provide approved Medicaid services, work as a peer and fulfill duties with another peer in various settings, that meets state requirements</a:t>
            </a:r>
          </a:p>
          <a:p>
            <a:pPr marL="171450" lvl="0"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Licensed Mental Health Clinicians </a:t>
            </a:r>
          </a:p>
          <a:p>
            <a:pPr marL="171450" lvl="0" indent="-171450">
              <a:buFont typeface="Arial" panose="020B0604020202020204" pitchFamily="34" charset="0"/>
              <a:buChar char="•"/>
            </a:pPr>
            <a:r>
              <a:rPr lang="en-US" b="0" baseline="0" dirty="0"/>
              <a:t>P</a:t>
            </a:r>
            <a:r>
              <a:rPr lang="en-US" baseline="0" dirty="0"/>
              <a:t>rovide services with strict ethical boundaries and hold credentials that meet state licensure requirements</a:t>
            </a:r>
          </a:p>
          <a:p>
            <a:pPr marL="171450" lvl="0" indent="-171450">
              <a:buFont typeface="Arial" panose="020B0604020202020204" pitchFamily="34" charset="0"/>
              <a:buChar char="•"/>
            </a:pPr>
            <a:endParaRPr lang="en-US" baseline="0" dirty="0"/>
          </a:p>
          <a:p>
            <a:pPr marL="0" indent="0">
              <a:buFont typeface="Arial" panose="020B0604020202020204" pitchFamily="34" charset="0"/>
              <a:buNone/>
            </a:pPr>
            <a:r>
              <a:rPr lang="en-US" b="0" i="1" baseline="0" dirty="0"/>
              <a:t>It is important to know your role and what is appropriate within the framework.</a:t>
            </a:r>
            <a:endParaRPr lang="en-US" b="0" i="1"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97695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All </a:t>
            </a:r>
            <a:r>
              <a:rPr lang="en-US" sz="1200" kern="1200" dirty="0" err="1">
                <a:solidFill>
                  <a:schemeClr val="tx1"/>
                </a:solidFill>
                <a:effectLst/>
                <a:latin typeface="+mn-lt"/>
                <a:ea typeface="+mn-ea"/>
                <a:cs typeface="+mn-cs"/>
              </a:rPr>
              <a:t>debriefers</a:t>
            </a:r>
            <a:r>
              <a:rPr lang="en-US" sz="1200" kern="1200" dirty="0">
                <a:solidFill>
                  <a:schemeClr val="tx1"/>
                </a:solidFill>
                <a:effectLst/>
                <a:latin typeface="+mn-lt"/>
                <a:ea typeface="+mn-ea"/>
                <a:cs typeface="+mn-cs"/>
              </a:rPr>
              <a:t> should know that that they do not have to have all of the right answers – the answers are within the individuals that they are supporting, and they don’t need a license to provide assistance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order to establish successful debriefing culture as part of the overarching resilience and wellness program, institutions must focus on discussions surrounding empathy, and invest time, energy, and focus on training that supports empathy-building skills and techniques.  </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Debriefers</a:t>
            </a:r>
            <a:r>
              <a:rPr lang="en-US" sz="1200" kern="1200" dirty="0">
                <a:solidFill>
                  <a:schemeClr val="tx1"/>
                </a:solidFill>
                <a:effectLst/>
                <a:latin typeface="+mn-lt"/>
                <a:ea typeface="+mn-ea"/>
                <a:cs typeface="+mn-cs"/>
              </a:rPr>
              <a:t> should know that showing up and being consistently authentic is the best thing that anyone can do to comfort another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be a successful </a:t>
            </a:r>
            <a:r>
              <a:rPr lang="en-US" sz="1200" kern="1200" dirty="0" err="1">
                <a:solidFill>
                  <a:schemeClr val="tx1"/>
                </a:solidFill>
                <a:effectLst/>
                <a:latin typeface="+mn-lt"/>
                <a:ea typeface="+mn-ea"/>
                <a:cs typeface="+mn-cs"/>
              </a:rPr>
              <a:t>debriefer</a:t>
            </a:r>
            <a:r>
              <a:rPr lang="en-US" sz="1200" kern="1200" dirty="0">
                <a:solidFill>
                  <a:schemeClr val="tx1"/>
                </a:solidFill>
                <a:effectLst/>
                <a:latin typeface="+mn-lt"/>
                <a:ea typeface="+mn-ea"/>
                <a:cs typeface="+mn-cs"/>
              </a:rPr>
              <a:t>, one that embodies and models empathy, we must challenge our habits of needing to fix and save, and come back to the art of listening and caring for another by taking their lead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is “empathy”?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is our capacity to recognize the concerns other people may have while allowing ourselves to be in their shoes to walk a mile, or to see something through their eyes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is the ability to use our own personal reasoning to understand another person’s thoughts, feelings, reactions, concerns and motives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Empathy is our emotional capacity to care for </a:t>
            </a:r>
            <a:r>
              <a:rPr lang="en-US" sz="1200" u="sng" kern="1200" dirty="0">
                <a:solidFill>
                  <a:schemeClr val="tx1"/>
                </a:solidFill>
                <a:effectLst/>
                <a:latin typeface="+mn-lt"/>
                <a:ea typeface="+mn-ea"/>
                <a:cs typeface="+mn-cs"/>
              </a:rPr>
              <a:t>that</a:t>
            </a:r>
            <a:r>
              <a:rPr lang="en-US" sz="1200" kern="1200" dirty="0">
                <a:solidFill>
                  <a:schemeClr val="tx1"/>
                </a:solidFill>
                <a:effectLst/>
                <a:latin typeface="+mn-lt"/>
                <a:ea typeface="+mn-ea"/>
                <a:cs typeface="+mn-cs"/>
              </a:rPr>
              <a:t> person's concerns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Take the HERO-NY training and couple it with conversations about empathy and how to practice it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a:p>
        </p:txBody>
      </p:sp>
    </p:spTree>
    <p:extLst>
      <p:ext uri="{BB962C8B-B14F-4D97-AF65-F5344CB8AC3E}">
        <p14:creationId xmlns:p14="http://schemas.microsoft.com/office/powerpoint/2010/main" val="1906770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can a Peer Support Champion help?</a:t>
            </a:r>
          </a:p>
          <a:p>
            <a:pPr marL="171450" indent="-171450">
              <a:lnSpc>
                <a:spcPct val="90000"/>
              </a:lnSpc>
              <a:buFont typeface="Arial" panose="020B0604020202020204" pitchFamily="34" charset="0"/>
              <a:buChar char="•"/>
            </a:pPr>
            <a:r>
              <a:rPr lang="en-US" sz="1200" dirty="0"/>
              <a:t>Establish safety and trust</a:t>
            </a:r>
          </a:p>
          <a:p>
            <a:pPr marL="171450" indent="-171450">
              <a:lnSpc>
                <a:spcPct val="90000"/>
              </a:lnSpc>
              <a:buFont typeface="Arial" panose="020B0604020202020204" pitchFamily="34" charset="0"/>
              <a:buChar char="•"/>
            </a:pPr>
            <a:r>
              <a:rPr lang="en-US" sz="1200" dirty="0"/>
              <a:t>Know their role and responsibility </a:t>
            </a:r>
          </a:p>
          <a:p>
            <a:pPr marL="171450" indent="-171450">
              <a:lnSpc>
                <a:spcPct val="90000"/>
              </a:lnSpc>
              <a:buFont typeface="Arial" panose="020B0604020202020204" pitchFamily="34" charset="0"/>
              <a:buChar char="•"/>
            </a:pPr>
            <a:r>
              <a:rPr lang="en-US" sz="1200" dirty="0"/>
              <a:t>Meet individuals where they are at</a:t>
            </a:r>
          </a:p>
          <a:p>
            <a:pPr marL="171450" indent="-171450">
              <a:lnSpc>
                <a:spcPct val="90000"/>
              </a:lnSpc>
              <a:buFont typeface="Arial" panose="020B0604020202020204" pitchFamily="34" charset="0"/>
              <a:buChar char="•"/>
            </a:pPr>
            <a:r>
              <a:rPr lang="en-US" sz="1200" dirty="0"/>
              <a:t>Provide practical assistance and resources </a:t>
            </a:r>
          </a:p>
          <a:p>
            <a:pPr marL="171450" indent="-171450">
              <a:lnSpc>
                <a:spcPct val="90000"/>
              </a:lnSpc>
              <a:buFont typeface="Arial" panose="020B0604020202020204" pitchFamily="34" charset="0"/>
              <a:buChar char="•"/>
            </a:pPr>
            <a:r>
              <a:rPr lang="en-US" sz="1200" dirty="0"/>
              <a:t>Normalize</a:t>
            </a:r>
            <a:r>
              <a:rPr lang="en-US" sz="1200" baseline="0" dirty="0"/>
              <a:t> and r</a:t>
            </a:r>
            <a:r>
              <a:rPr lang="en-US" sz="1200" dirty="0"/>
              <a:t>eflect strength </a:t>
            </a:r>
          </a:p>
          <a:p>
            <a:pPr marL="171450" indent="-171450">
              <a:lnSpc>
                <a:spcPct val="90000"/>
              </a:lnSpc>
              <a:buFont typeface="Arial" panose="020B0604020202020204" pitchFamily="34" charset="0"/>
              <a:buChar char="•"/>
            </a:pPr>
            <a:r>
              <a:rPr lang="en-US" sz="1200" dirty="0"/>
              <a:t>Illuminate stress reactions and appropriate coping </a:t>
            </a:r>
          </a:p>
          <a:p>
            <a:pPr marL="171450" indent="-171450">
              <a:lnSpc>
                <a:spcPct val="90000"/>
              </a:lnSpc>
              <a:buFont typeface="Arial" panose="020B0604020202020204" pitchFamily="34" charset="0"/>
              <a:buChar char="•"/>
            </a:pPr>
            <a:r>
              <a:rPr lang="en-US" sz="1200" dirty="0"/>
              <a:t>Remind them to express and explore what is healthy and productive for them</a:t>
            </a:r>
          </a:p>
          <a:p>
            <a:pPr marL="171450" indent="-171450">
              <a:lnSpc>
                <a:spcPct val="90000"/>
              </a:lnSpc>
              <a:buFont typeface="Arial" panose="020B0604020202020204" pitchFamily="34" charset="0"/>
              <a:buChar char="•"/>
            </a:pPr>
            <a:r>
              <a:rPr lang="en-US" sz="1200" dirty="0"/>
              <a:t>Empower the individual  </a:t>
            </a:r>
          </a:p>
          <a:p>
            <a:pPr marL="171450" indent="-171450">
              <a:lnSpc>
                <a:spcPct val="90000"/>
              </a:lnSpc>
              <a:buFont typeface="Arial" panose="020B0604020202020204" pitchFamily="34" charset="0"/>
              <a:buChar char="•"/>
            </a:pPr>
            <a:r>
              <a:rPr lang="en-US" sz="1200" dirty="0"/>
              <a:t>And check back in</a:t>
            </a:r>
          </a:p>
          <a:p>
            <a:endParaRPr lang="en-US" dirty="0"/>
          </a:p>
          <a:p>
            <a:r>
              <a:rPr lang="en-US" sz="1200" b="1" kern="1200" dirty="0">
                <a:solidFill>
                  <a:schemeClr val="tx1"/>
                </a:solidFill>
                <a:effectLst/>
                <a:latin typeface="+mn-lt"/>
                <a:ea typeface="+mn-ea"/>
                <a:cs typeface="+mn-cs"/>
              </a:rPr>
              <a:t>Peer Support Champions that provide debriefs can provide emotional and psychological support in a variety of ways,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Wellness Rounds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Supporting Wellness/Respite Rooms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Facilitating Standing Debriefs &amp; Wellness Events </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t>15</a:t>
            </a:fld>
            <a:endParaRPr lang="en-US" noProof="0"/>
          </a:p>
        </p:txBody>
      </p:sp>
    </p:spTree>
    <p:extLst>
      <p:ext uri="{BB962C8B-B14F-4D97-AF65-F5344CB8AC3E}">
        <p14:creationId xmlns:p14="http://schemas.microsoft.com/office/powerpoint/2010/main" val="338175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As a Peer Support Champion we partner and guide through crisis.  L</a:t>
            </a:r>
            <a:r>
              <a:rPr lang="en-US" b="0" i="1" baseline="0" dirty="0"/>
              <a:t>et’s look at the step-by-step framework of how to debrief. </a:t>
            </a:r>
          </a:p>
          <a:p>
            <a:endParaRPr lang="en-US" b="0" baseline="0" dirty="0"/>
          </a:p>
          <a:p>
            <a:pPr marL="171450" indent="-171450">
              <a:buFont typeface="Arial" panose="020B0604020202020204" pitchFamily="34" charset="0"/>
              <a:buChar char="•"/>
            </a:pPr>
            <a:r>
              <a:rPr lang="en-US" b="0" baseline="0" dirty="0"/>
              <a:t>You can encounter and apply empathy by following four simple steps to a debrief, while always remembering debriefs are NEVER mandatory and that we must always take the lead of those that you are debriefing</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1" baseline="0" dirty="0"/>
              <a:t>First</a:t>
            </a:r>
            <a:r>
              <a:rPr lang="en-US" b="0" baseline="0" dirty="0"/>
              <a:t> – the introduction</a:t>
            </a:r>
          </a:p>
          <a:p>
            <a:pPr marL="628650" lvl="1" indent="-171450">
              <a:buFont typeface="Arial" panose="020B0604020202020204" pitchFamily="34" charset="0"/>
              <a:buChar char="•"/>
            </a:pPr>
            <a:r>
              <a:rPr lang="en-US" b="0" baseline="0" dirty="0"/>
              <a:t>This is the opportunity to establish rapport, provide framework of what the debrief is for and/or about, discuss how it is judgement and criticism free, and confidential</a:t>
            </a:r>
          </a:p>
          <a:p>
            <a:pPr marL="628650" lvl="1" indent="-171450">
              <a:buFont typeface="Arial" panose="020B0604020202020204" pitchFamily="34" charset="0"/>
              <a:buChar char="•"/>
            </a:pPr>
            <a:r>
              <a:rPr lang="en-US" b="0" baseline="0" dirty="0"/>
              <a:t>This begins to lead into the second step of Exploration by asking open-ended questions</a:t>
            </a:r>
          </a:p>
          <a:p>
            <a:pPr marL="171450" lvl="0" indent="-171450">
              <a:buFont typeface="Arial" panose="020B0604020202020204" pitchFamily="34" charset="0"/>
              <a:buChar char="•"/>
            </a:pPr>
            <a:r>
              <a:rPr lang="en-US" b="1" baseline="0" dirty="0"/>
              <a:t>Second</a:t>
            </a:r>
            <a:r>
              <a:rPr lang="en-US" b="0" baseline="0" dirty="0"/>
              <a:t> – the exploration </a:t>
            </a:r>
          </a:p>
          <a:p>
            <a:pPr marL="628650" lvl="1" indent="-171450">
              <a:buFont typeface="Arial" panose="020B0604020202020204" pitchFamily="34" charset="0"/>
              <a:buChar char="•"/>
            </a:pPr>
            <a:r>
              <a:rPr lang="en-US" b="0" baseline="0" dirty="0"/>
              <a:t>Exploration is all about hearing from THEM – actively listening – and enables you to assist with containment, comfort, stabilization and orientation</a:t>
            </a:r>
          </a:p>
          <a:p>
            <a:pPr marL="628650" lvl="1" indent="-171450">
              <a:buFont typeface="Arial" panose="020B0604020202020204" pitchFamily="34" charset="0"/>
              <a:buChar char="•"/>
            </a:pPr>
            <a:r>
              <a:rPr lang="en-US" b="0" baseline="0" dirty="0"/>
              <a:t>This is where further safety is established for them to open up in a manner that allows them to feel in control</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a:t>
            </a:fld>
            <a:endParaRPr lang="en-US" noProof="0"/>
          </a:p>
        </p:txBody>
      </p:sp>
    </p:spTree>
    <p:extLst>
      <p:ext uri="{BB962C8B-B14F-4D97-AF65-F5344CB8AC3E}">
        <p14:creationId xmlns:p14="http://schemas.microsoft.com/office/powerpoint/2010/main" val="403895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Third</a:t>
            </a:r>
            <a:r>
              <a:rPr lang="en-US" dirty="0"/>
              <a:t> – normalizing </a:t>
            </a:r>
            <a:r>
              <a:rPr lang="en-US" baseline="0" dirty="0"/>
              <a:t>the information both received and given</a:t>
            </a:r>
          </a:p>
          <a:p>
            <a:pPr marL="628650" lvl="1" indent="-171450">
              <a:buFont typeface="Arial" panose="020B0604020202020204" pitchFamily="34" charset="0"/>
              <a:buChar char="•"/>
            </a:pPr>
            <a:r>
              <a:rPr lang="en-US" baseline="0" dirty="0"/>
              <a:t>What we are all going through right now is extremely abnormal and unprecedented, we can normalize reactions while paying attention to whether or not further assistance is needed</a:t>
            </a:r>
          </a:p>
          <a:p>
            <a:pPr marL="171450" lvl="0" indent="-171450">
              <a:buFont typeface="Arial" panose="020B0604020202020204" pitchFamily="34" charset="0"/>
              <a:buChar char="•"/>
            </a:pPr>
            <a:r>
              <a:rPr lang="en-US" b="1" baseline="0" dirty="0"/>
              <a:t>Fourth</a:t>
            </a:r>
            <a:r>
              <a:rPr lang="en-US" baseline="0" dirty="0"/>
              <a:t> -- follow-up</a:t>
            </a:r>
          </a:p>
          <a:p>
            <a:pPr marL="628650" lvl="1" indent="-171450">
              <a:buFont typeface="Arial" panose="020B0604020202020204" pitchFamily="34" charset="0"/>
              <a:buChar char="•"/>
            </a:pPr>
            <a:r>
              <a:rPr lang="en-US" baseline="0" dirty="0"/>
              <a:t>If further assistance is requested, or deemed appropriate, this is where a referral or Tier 3 escalation can occur</a:t>
            </a:r>
            <a:endParaRPr lang="en-US" dirty="0"/>
          </a:p>
          <a:p>
            <a:endParaRPr lang="en-US" dirty="0"/>
          </a:p>
          <a:p>
            <a:r>
              <a:rPr lang="en-US" b="1" dirty="0"/>
              <a:t>In summary, during a debrief, we:</a:t>
            </a:r>
          </a:p>
          <a:p>
            <a:pPr marL="171450" indent="-171450">
              <a:buFont typeface="Arial" panose="020B0604020202020204" pitchFamily="34" charset="0"/>
              <a:buChar char="•"/>
            </a:pPr>
            <a:r>
              <a:rPr lang="en-US" dirty="0"/>
              <a:t>Highlight that stories stay with us, and that they can transform when we share them</a:t>
            </a:r>
          </a:p>
          <a:p>
            <a:pPr marL="171450" indent="-171450">
              <a:buFont typeface="Arial" panose="020B0604020202020204" pitchFamily="34" charset="0"/>
              <a:buChar char="•"/>
            </a:pPr>
            <a:r>
              <a:rPr lang="en-US" dirty="0"/>
              <a:t>Validate reactions, feelings, and thoughts</a:t>
            </a:r>
            <a:r>
              <a:rPr lang="en-US" baseline="0" dirty="0"/>
              <a:t> - </a:t>
            </a:r>
            <a:r>
              <a:rPr lang="en-US" dirty="0"/>
              <a:t>even when painful they are information that can be used for strength-building </a:t>
            </a:r>
          </a:p>
          <a:p>
            <a:pPr marL="171450" indent="-171450">
              <a:buFont typeface="Arial" panose="020B0604020202020204" pitchFamily="34" charset="0"/>
              <a:buChar char="•"/>
            </a:pPr>
            <a:r>
              <a:rPr lang="en-US" dirty="0"/>
              <a:t>Illuminate that there is nothing to fix</a:t>
            </a:r>
          </a:p>
          <a:p>
            <a:pPr marL="171450" indent="-171450">
              <a:buFont typeface="Arial" panose="020B0604020202020204" pitchFamily="34" charset="0"/>
              <a:buChar char="•"/>
            </a:pPr>
            <a:r>
              <a:rPr lang="en-US" dirty="0"/>
              <a:t>Listen</a:t>
            </a:r>
            <a:r>
              <a:rPr lang="en-US" baseline="0" dirty="0"/>
              <a:t> and s</a:t>
            </a:r>
            <a:r>
              <a:rPr lang="en-US" dirty="0"/>
              <a:t>hare resources</a:t>
            </a:r>
          </a:p>
          <a:p>
            <a:pPr marL="171450" indent="-171450">
              <a:buFont typeface="Arial" panose="020B0604020202020204" pitchFamily="34" charset="0"/>
              <a:buChar char="•"/>
            </a:pPr>
            <a:r>
              <a:rPr lang="en-US" dirty="0"/>
              <a:t>Accompany the individual so that they do not feel alone</a:t>
            </a:r>
          </a:p>
          <a:p>
            <a:pPr marL="171450" indent="-171450">
              <a:buFont typeface="Arial" panose="020B0604020202020204" pitchFamily="34" charset="0"/>
              <a:buChar char="•"/>
            </a:pPr>
            <a:r>
              <a:rPr lang="en-US" dirty="0"/>
              <a:t>Reflect resilience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i="1" dirty="0"/>
              <a:t>As a resource to accompany this</a:t>
            </a:r>
            <a:r>
              <a:rPr lang="en-US" i="1" baseline="0" dirty="0"/>
              <a:t> training there is a conversation guide to assist Peer Support Champions with open-ended questions when debriefing that can be found in the toolkit for this module.  </a:t>
            </a:r>
            <a:endParaRPr lang="en-US" i="1"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412335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158263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this may sound scary and look like a lot of work, it is important work, that can be taken step</a:t>
            </a:r>
            <a:r>
              <a:rPr lang="en-US" baseline="0" dirty="0"/>
              <a:t> by step over time</a:t>
            </a:r>
            <a:r>
              <a:rPr lang="en-US" dirty="0"/>
              <a:t>, and anyone can get started today knowing that the small steps build into great strides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Looking</a:t>
            </a:r>
            <a:r>
              <a:rPr lang="en-US" baseline="0" dirty="0"/>
              <a:t> at the 100,000 foot view there are 14 steps that any organization can take to begin establishing the necessary foundation for wellness and resilience programming – and you can right-size fit it for what is feasible for your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foundations of the program start with strategic goals backed by executive support: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Communication, marketing, and publicity give birth or reenergize your program, and building multidisciplinary and interdepartmental teams provide a variety of voices and help with the division of labor to further support sustainment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Training up </a:t>
            </a:r>
            <a:r>
              <a:rPr lang="en-US" baseline="0" dirty="0" err="1"/>
              <a:t>debriefers</a:t>
            </a:r>
            <a:r>
              <a:rPr lang="en-US" baseline="0" dirty="0"/>
              <a:t>, supporting them with resources, leveraging IT, measurement and ongoing improvement all are the keys to success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1296290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Breathe through this training—do not become overwhelmed by the magnitude of the work, as any little effort goes a long way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a great way to remain present and connected, while not taking on additional anxiety</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2190193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kern="1200" dirty="0">
                <a:solidFill>
                  <a:schemeClr val="tx1"/>
                </a:solidFill>
                <a:effectLst/>
                <a:latin typeface="+mn-lt"/>
                <a:ea typeface="+mn-ea"/>
                <a:cs typeface="+mn-cs"/>
              </a:rPr>
              <a:t>Each step has specific goals and objectives to accomplish the desired outcome of holistic workforce wellness programming.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a:t>
            </a:r>
            <a:r>
              <a:rPr lang="en-US" sz="1200" b="0" kern="1200" baseline="0" dirty="0">
                <a:solidFill>
                  <a:schemeClr val="tx1"/>
                </a:solidFill>
                <a:effectLst/>
                <a:latin typeface="+mn-lt"/>
                <a:ea typeface="+mn-ea"/>
                <a:cs typeface="+mn-cs"/>
              </a:rPr>
              <a:t>o build a well working wellness program</a:t>
            </a:r>
            <a:r>
              <a:rPr lang="en-US" sz="1200" b="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must align all levels of the organization by creating a mission and vision declaration for psychological safety and support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consensus on the organization’s concrete goal for resilience programming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meaningful metrics</a:t>
            </a:r>
            <a:r>
              <a:rPr lang="en-US" sz="1200" kern="1200" baseline="0" dirty="0">
                <a:solidFill>
                  <a:schemeClr val="tx1"/>
                </a:solidFill>
                <a:effectLst/>
                <a:latin typeface="+mn-lt"/>
                <a:ea typeface="+mn-ea"/>
                <a:cs typeface="+mn-cs"/>
              </a:rPr>
              <a:t> for success </a:t>
            </a:r>
            <a:r>
              <a:rPr lang="en-US" sz="1200" kern="1200" dirty="0">
                <a:solidFill>
                  <a:schemeClr val="tx1"/>
                </a:solidFill>
                <a:effectLst/>
                <a:latin typeface="+mn-lt"/>
                <a:ea typeface="+mn-ea"/>
                <a:cs typeface="+mn-cs"/>
              </a:rPr>
              <a:t>that are measurable and ascertain baseline data, both quantitative and qualitative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Foster the “why” to attain buy-in and support from front-line staff, management, and administrative leadership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Strategic deployment of values, methodology and framework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Establish a “right-sized”, manageable and realistic training &amp; implementation plan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the needed stakeholders for system engagement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Confirm definitions and create guidelines for nomenclature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Optimize electronic/automated data streams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consistent forums for transparency, accountability, and dialogue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Monitoring for sustainability</a:t>
            </a:r>
            <a:r>
              <a:rPr lang="en-US" sz="1200" kern="1200" baseline="0" dirty="0">
                <a:solidFill>
                  <a:schemeClr val="tx1"/>
                </a:solidFill>
                <a:effectLst/>
                <a:latin typeface="+mn-lt"/>
                <a:ea typeface="+mn-ea"/>
                <a:cs typeface="+mn-cs"/>
              </a:rPr>
              <a:t> and look at </a:t>
            </a:r>
            <a:r>
              <a:rPr lang="en-US" sz="1200" kern="1200" dirty="0">
                <a:solidFill>
                  <a:schemeClr val="tx1"/>
                </a:solidFill>
                <a:effectLst/>
                <a:latin typeface="+mn-lt"/>
                <a:ea typeface="+mn-ea"/>
                <a:cs typeface="+mn-cs"/>
              </a:rPr>
              <a:t>what is working and what is not working</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Scaling up and spread to all areas for equity and access (departments, disciplines, service-areas, etc.)</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continuously improve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There is a handout further spelling out the goals and objectives,</a:t>
            </a:r>
            <a:r>
              <a:rPr lang="en-US" sz="1200" i="1" kern="1200" baseline="0" dirty="0">
                <a:solidFill>
                  <a:schemeClr val="tx1"/>
                </a:solidFill>
                <a:effectLst/>
                <a:latin typeface="+mn-lt"/>
                <a:ea typeface="+mn-ea"/>
                <a:cs typeface="+mn-cs"/>
              </a:rPr>
              <a:t> as well as an action planning tool to assist in following these steps that can be found in the resource toolkit.  </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35033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have already addressed the need to communicate the why to attain buy-in and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Additionally, you must be able to illuminate</a:t>
            </a:r>
            <a:r>
              <a:rPr lang="en-US" baseline="0" dirty="0"/>
              <a:t> the “return on investment” and how this will benefit the staff, leadership, and the institution-at-large: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do this by </a:t>
            </a:r>
            <a:r>
              <a:rPr lang="en-US" sz="1200" baseline="0" dirty="0"/>
              <a:t>h</a:t>
            </a:r>
            <a:r>
              <a:rPr lang="en-US" sz="1200" dirty="0"/>
              <a:t>ighlighting how post traumatic stress, crisis responses, and resilience-building affect organizations-at-large and evidence with data and literature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This can</a:t>
            </a:r>
            <a:r>
              <a:rPr lang="en-US" sz="1200" baseline="0" dirty="0"/>
              <a:t> shed light on vulnerabilities and gaps that can be closed with institutional backing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Create the elevator pitch, a 2 minute narrative that can be shared in all forums to motivate and inspire the need for resilience programming</a:t>
            </a:r>
            <a:endParaRPr lang="en-US" sz="1200" dirty="0"/>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1693250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takes a village,</a:t>
            </a:r>
            <a:r>
              <a:rPr lang="en-US" baseline="0" dirty="0"/>
              <a:t> and no one can do this on their own</a:t>
            </a:r>
          </a:p>
          <a:p>
            <a:pPr marL="628650" lvl="1" indent="-171450">
              <a:buFont typeface="Arial" panose="020B0604020202020204" pitchFamily="34" charset="0"/>
              <a:buChar char="•"/>
            </a:pPr>
            <a:r>
              <a:rPr lang="en-US" baseline="0" dirty="0"/>
              <a:t>Find the accomplices, allies, and cheerleaders that can champion the initiative alongside of you</a:t>
            </a:r>
          </a:p>
          <a:p>
            <a:pPr marL="628650" lvl="1" indent="-171450">
              <a:buFont typeface="Arial" panose="020B0604020202020204" pitchFamily="34" charset="0"/>
              <a:buChar char="•"/>
            </a:pPr>
            <a:r>
              <a:rPr lang="en-US" baseline="0" dirty="0"/>
              <a:t>Build the coalition. While we have all been affected by COVID-19 and civil unrest due to social injustices of our black and brown brothers and sisters, think about the areas where emotional burden might have the most density, for example during COVID-19, we know that the ED, ICU, and overflow Med-Surg units used as COVID-19 hot zones saw more cases and potentially experienced more mortality and morbidity. Start there and speak with the Chairs, Directors, etc. to attain support.  </a:t>
            </a:r>
          </a:p>
          <a:p>
            <a:pPr marL="628650" lvl="1" indent="-171450">
              <a:buFont typeface="Arial" panose="020B0604020202020204" pitchFamily="34" charset="0"/>
              <a:buChar char="•"/>
            </a:pPr>
            <a:r>
              <a:rPr lang="en-US" baseline="0" dirty="0"/>
              <a:t>Even though it is clear that there is a need for more mental health support infrastructure, you will always have the naysayers. DO NOT FOCUS ON THEM.  </a:t>
            </a:r>
          </a:p>
          <a:p>
            <a:pPr marL="628650" lvl="1"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Diffusion of innovations is a theory that seeks to explain how, why, and at what rate new ideas spread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Everett Rogers, a professor of communication studies, popularized the theory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Rogers argues that diffusion is the process by which an innovation is communicated over time among the participants in a social system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Rogers proposes elements of influence to help the spread of a new idea: the innovation itself, communication channels, time, and a social system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Focus on the social system and the early adopters and early majority, don’t focus on the laggards as you will be weighed down and they will come along eventually as they see the benefits of wellness and resilience programming unfolding</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Partner with colleagues who think similarly and are aware of resilience programming effectiveness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22</a:t>
            </a:fld>
            <a:endParaRPr lang="en-US" noProof="0"/>
          </a:p>
        </p:txBody>
      </p:sp>
    </p:spTree>
    <p:extLst>
      <p:ext uri="{BB962C8B-B14F-4D97-AF65-F5344CB8AC3E}">
        <p14:creationId xmlns:p14="http://schemas.microsoft.com/office/powerpoint/2010/main" val="246073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Having the right people in the right place, not only for your coalition, but for program monitoring, sustainment, and success is a necessity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Make sure that you have a diverse makeup of members that represent the workforce and populations served, as well as a multitude of voices from across departments and disciplines for Peer Support Champions that debrief, Steering Committee Members, Wellness Leads, and most importantly have an Executive Sponsor that can provide the support and resources from a higher level</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we often recommend that they be a CEO, CMO, CNO, CQO, COO, or CWO</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23</a:t>
            </a:fld>
            <a:endParaRPr lang="en-US" noProof="0"/>
          </a:p>
        </p:txBody>
      </p:sp>
    </p:spTree>
    <p:extLst>
      <p:ext uri="{BB962C8B-B14F-4D97-AF65-F5344CB8AC3E}">
        <p14:creationId xmlns:p14="http://schemas.microsoft.com/office/powerpoint/2010/main" val="2828086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is an example of NYC Health + Hospitals table of organization for communication and accountability.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NYC H+H has a Centralized Steering Team for the entire system that partners with subject matter experts and a performance improvement advisor that upholds the structure and bidirectional communication with all of the Helping Healers Heal or Wellness Leads that communicate directly with their service-line or facility-specific Steering Teams to corral the trainers and Peer Support Champion </a:t>
            </a:r>
            <a:r>
              <a:rPr lang="en-US" sz="1200" kern="1200" dirty="0" err="1">
                <a:solidFill>
                  <a:schemeClr val="tx1"/>
                </a:solidFill>
                <a:effectLst/>
                <a:latin typeface="+mn-lt"/>
                <a:ea typeface="+mn-ea"/>
                <a:cs typeface="+mn-cs"/>
              </a:rPr>
              <a:t>debriefers</a:t>
            </a:r>
            <a:r>
              <a:rPr lang="en-US" sz="1200" kern="1200" dirty="0">
                <a:solidFill>
                  <a:schemeClr val="tx1"/>
                </a:solidFill>
                <a:effectLst/>
                <a:latin typeface="+mn-lt"/>
                <a:ea typeface="+mn-ea"/>
                <a:cs typeface="+mn-cs"/>
              </a:rPr>
              <a:t> and referral network leads so that messaging and information is unified and uniform.  </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24</a:t>
            </a:fld>
            <a:endParaRPr lang="en-US" noProof="0"/>
          </a:p>
        </p:txBody>
      </p:sp>
    </p:spTree>
    <p:extLst>
      <p:ext uri="{BB962C8B-B14F-4D97-AF65-F5344CB8AC3E}">
        <p14:creationId xmlns:p14="http://schemas.microsoft.com/office/powerpoint/2010/main" val="3808858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Identifying risk areas is the beginning of the “assessment”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Look at your current state to see what risks and gaps there are, with an emphasis on room for growth and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important to admit to ourselves that failure, while it is not an option, can be a reality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You must hone in on the barriers and areas of concern that can threaten program success</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25</a:t>
            </a:fld>
            <a:endParaRPr lang="en-US" noProof="0"/>
          </a:p>
        </p:txBody>
      </p:sp>
    </p:spTree>
    <p:extLst>
      <p:ext uri="{BB962C8B-B14F-4D97-AF65-F5344CB8AC3E}">
        <p14:creationId xmlns:p14="http://schemas.microsoft.com/office/powerpoint/2010/main" val="2492284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While addressing deficits you must also highlight what you already have in place that you can build 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Look for pockets of excellence and infrastructure that is already there – in terms of methods, equipment and resources, people, materials, measurement, and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Find the bright spots and integrate</a:t>
            </a:r>
            <a:r>
              <a:rPr lang="en-US" sz="1200" kern="1200" baseline="0" dirty="0">
                <a:solidFill>
                  <a:schemeClr val="tx1"/>
                </a:solidFill>
                <a:effectLst/>
                <a:latin typeface="+mn-lt"/>
                <a:ea typeface="+mn-ea"/>
                <a:cs typeface="+mn-cs"/>
              </a:rPr>
              <a:t> into what is already established such as Schwartz Rounds and other resources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26</a:t>
            </a:fld>
            <a:endParaRPr lang="en-US" noProof="0"/>
          </a:p>
        </p:txBody>
      </p:sp>
    </p:spTree>
    <p:extLst>
      <p:ext uri="{BB962C8B-B14F-4D97-AF65-F5344CB8AC3E}">
        <p14:creationId xmlns:p14="http://schemas.microsoft.com/office/powerpoint/2010/main" val="879514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While a review, either via conversations or general thought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beginning, we must formally assess and document as this is the foundation of any successful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gap analysis lays the groundwork to be able to find root causes for challenges and to establish viable solutions, goals, and objectives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guiding questions will help you ease into the introduction</a:t>
            </a:r>
            <a:r>
              <a:rPr lang="en-US" sz="1200" kern="1200" baseline="0" dirty="0">
                <a:solidFill>
                  <a:schemeClr val="tx1"/>
                </a:solidFill>
                <a:effectLst/>
                <a:latin typeface="+mn-lt"/>
                <a:ea typeface="+mn-ea"/>
                <a:cs typeface="+mn-cs"/>
              </a:rPr>
              <a:t> of</a:t>
            </a:r>
            <a:r>
              <a:rPr lang="en-US" sz="1200" kern="1200" dirty="0">
                <a:solidFill>
                  <a:schemeClr val="tx1"/>
                </a:solidFill>
                <a:effectLst/>
                <a:latin typeface="+mn-lt"/>
                <a:ea typeface="+mn-ea"/>
                <a:cs typeface="+mn-cs"/>
              </a:rPr>
              <a:t> assessments</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27</a:t>
            </a:fld>
            <a:endParaRPr lang="en-US" noProof="0"/>
          </a:p>
        </p:txBody>
      </p:sp>
    </p:spTree>
    <p:extLst>
      <p:ext uri="{BB962C8B-B14F-4D97-AF65-F5344CB8AC3E}">
        <p14:creationId xmlns:p14="http://schemas.microsoft.com/office/powerpoint/2010/main" val="236637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important to note that assessments can take place on multiple levels from a system’s perspective, site or facility-specific level, unit-based level, and even on an individual workforce member basis.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Why should your organization want to conduct an assessment?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Assessments can help gather</a:t>
            </a:r>
            <a:r>
              <a:rPr lang="en-US" sz="1200" kern="1200" baseline="0" dirty="0">
                <a:solidFill>
                  <a:schemeClr val="tx1"/>
                </a:solidFill>
                <a:effectLst/>
                <a:latin typeface="+mn-lt"/>
                <a:ea typeface="+mn-ea"/>
                <a:cs typeface="+mn-cs"/>
              </a:rPr>
              <a:t> rich information to inform policy, program development, and can support improvement on an ongoing basis</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There are two prime targets for assessments, the </a:t>
            </a:r>
            <a:r>
              <a:rPr lang="en-US" sz="1200" kern="1200" dirty="0">
                <a:solidFill>
                  <a:schemeClr val="tx1"/>
                </a:solidFill>
                <a:effectLst/>
                <a:latin typeface="+mn-lt"/>
                <a:ea typeface="+mn-ea"/>
                <a:cs typeface="+mn-cs"/>
              </a:rPr>
              <a:t>organization-at-large and the workforce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For each you</a:t>
            </a:r>
            <a:r>
              <a:rPr lang="en-US" sz="1200" kern="1200" baseline="0" dirty="0">
                <a:solidFill>
                  <a:schemeClr val="tx1"/>
                </a:solidFill>
                <a:effectLst/>
                <a:latin typeface="+mn-lt"/>
                <a:ea typeface="+mn-ea"/>
                <a:cs typeface="+mn-cs"/>
              </a:rPr>
              <a:t> can have various forms of assessments, some looking for crisis event-related specific information, and some to assess the current state to ascertain baseline data, as well to monitor on an ongoing basis </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Assessments can impact behavior and change, and the learning can help you and your organization understand how ready you are, identify gaps for supports needed, and can capture satisfaction with existing and newly implemented programs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28</a:t>
            </a:fld>
            <a:endParaRPr lang="en-US" noProof="0"/>
          </a:p>
        </p:txBody>
      </p:sp>
    </p:spTree>
    <p:extLst>
      <p:ext uri="{BB962C8B-B14F-4D97-AF65-F5344CB8AC3E}">
        <p14:creationId xmlns:p14="http://schemas.microsoft.com/office/powerpoint/2010/main" val="299595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Organizational</a:t>
            </a:r>
            <a:r>
              <a:rPr lang="en-US" sz="1200" kern="1200" baseline="0" dirty="0">
                <a:solidFill>
                  <a:schemeClr val="tx1"/>
                </a:solidFill>
                <a:effectLst/>
                <a:latin typeface="+mn-lt"/>
                <a:ea typeface="+mn-ea"/>
                <a:cs typeface="+mn-cs"/>
              </a:rPr>
              <a:t> assessments help to prioritize needs, help to implements best practices, and illuminate where to allocate resources for your wellness programming.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When conducting organizational assessments leadership is going to be your key stakeholder as buy-in is essential. </a:t>
            </a:r>
            <a:r>
              <a:rPr lang="en-US" sz="1200" kern="1200" dirty="0">
                <a:solidFill>
                  <a:schemeClr val="tx1"/>
                </a:solidFill>
                <a:effectLst/>
                <a:latin typeface="+mn-lt"/>
                <a:ea typeface="+mn-ea"/>
                <a:cs typeface="+mn-cs"/>
              </a:rPr>
              <a:t>While leadership may not participate, it is important that they support the objectives of the assessment and commit to using the results in some capacity.</a:t>
            </a:r>
            <a:r>
              <a:rPr lang="en-US" sz="1200" kern="1200" baseline="0" dirty="0">
                <a:solidFill>
                  <a:schemeClr val="tx1"/>
                </a:solidFill>
                <a:effectLst/>
                <a:latin typeface="+mn-lt"/>
                <a:ea typeface="+mn-ea"/>
                <a:cs typeface="+mn-cs"/>
              </a:rPr>
              <a:t>  Once they support you can decide what levels of the organization to assess, do you want this to spread across your whole system or remain institutional or facility-based, this is a more comprehensive approach. You can also decide to do additional assessments and drill down further to a unit-based level which is a more focused and specialized approach.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goal, to support implementation, is to</a:t>
            </a:r>
            <a:r>
              <a:rPr lang="en-US" sz="1200" kern="1200" baseline="0" dirty="0">
                <a:solidFill>
                  <a:schemeClr val="tx1"/>
                </a:solidFill>
                <a:effectLst/>
                <a:latin typeface="+mn-lt"/>
                <a:ea typeface="+mn-ea"/>
                <a:cs typeface="+mn-cs"/>
              </a:rPr>
              <a:t> obtain input from a variety of voices, departments, and levels of the organization. </a:t>
            </a:r>
            <a:r>
              <a:rPr lang="en-US" sz="1200" kern="1200" dirty="0">
                <a:solidFill>
                  <a:schemeClr val="tx1"/>
                </a:solidFill>
                <a:effectLst/>
                <a:latin typeface="+mn-lt"/>
                <a:ea typeface="+mn-ea"/>
                <a:cs typeface="+mn-cs"/>
              </a:rPr>
              <a:t>People in different departments and units, and at different levels will have different perspectives and it is important to take this into account.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Ultimately you want the results to be something that stakeholders can agree upon and that speak to what is actually happening in your organization, not just what is supposed to be happening.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many assessments out in the public domain, you can use one that is evidence-based and already highly used, or create your own.</a:t>
            </a:r>
            <a:r>
              <a:rPr lang="en-US" sz="1200" kern="1200" baseline="0" dirty="0">
                <a:solidFill>
                  <a:schemeClr val="tx1"/>
                </a:solidFill>
                <a:effectLst/>
                <a:latin typeface="+mn-lt"/>
                <a:ea typeface="+mn-ea"/>
                <a:cs typeface="+mn-cs"/>
              </a:rPr>
              <a:t>  There are resources in several of our toolkits for various modules to get you started.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29</a:t>
            </a:fld>
            <a:endParaRPr lang="en-US" noProof="0"/>
          </a:p>
        </p:txBody>
      </p:sp>
    </p:spTree>
    <p:extLst>
      <p:ext uri="{BB962C8B-B14F-4D97-AF65-F5344CB8AC3E}">
        <p14:creationId xmlns:p14="http://schemas.microsoft.com/office/powerpoint/2010/main" val="325703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Reminder: all tools and resources used and mentioned in this training can be found by going to the Program page on Greater New York Hospital Associations’ website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Recordings of all training modules are made available for public use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985086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What do you do after you assess at</a:t>
            </a:r>
            <a:r>
              <a:rPr lang="en-US" sz="1200" b="1" kern="1200" baseline="0" dirty="0">
                <a:solidFill>
                  <a:schemeClr val="tx1"/>
                </a:solidFill>
                <a:effectLst/>
                <a:latin typeface="+mn-lt"/>
                <a:ea typeface="+mn-ea"/>
                <a:cs typeface="+mn-cs"/>
              </a:rPr>
              <a:t> the organizational level?  </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Use the results and review with those that supported as well as completed the assessments</a:t>
            </a:r>
          </a:p>
          <a:p>
            <a:pPr marL="171450" lvl="0" indent="-171450">
              <a:buFont typeface="Arial" panose="020B0604020202020204" pitchFamily="34" charset="0"/>
              <a:buChar char="•"/>
            </a:pPr>
            <a:r>
              <a:rPr lang="en-US" sz="1200" kern="1200" baseline="0" dirty="0">
                <a:solidFill>
                  <a:schemeClr val="tx1"/>
                </a:solidFill>
                <a:effectLst/>
                <a:latin typeface="+mn-lt"/>
                <a:ea typeface="+mn-ea"/>
                <a:cs typeface="+mn-cs"/>
              </a:rPr>
              <a:t>Work together collaboratively as a team to address the findings, and to fill gaps, as well as to spread what is working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sharing results though your organization should consider the following,</a:t>
            </a:r>
            <a:r>
              <a:rPr lang="en-US" sz="1200" kern="1200" baseline="0" dirty="0">
                <a:solidFill>
                  <a:schemeClr val="tx1"/>
                </a:solidFill>
                <a:effectLst/>
                <a:latin typeface="+mn-lt"/>
                <a:ea typeface="+mn-ea"/>
                <a:cs typeface="+mn-cs"/>
              </a:rPr>
              <a:t> as there are some cautions that should be minded:</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Consider how actionable and feasible the results are before sharing widely</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Only focus on what is truly within your control</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Narrow down the findings to your top priorities with your coalition or steering team</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Be transparent but also determine the appropriate amount of information to share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Your organization may want to share different amounts of information with different stakeholders</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30</a:t>
            </a:fld>
            <a:endParaRPr lang="en-US" noProof="0"/>
          </a:p>
        </p:txBody>
      </p:sp>
    </p:spTree>
    <p:extLst>
      <p:ext uri="{BB962C8B-B14F-4D97-AF65-F5344CB8AC3E}">
        <p14:creationId xmlns:p14="http://schemas.microsoft.com/office/powerpoint/2010/main" val="3844164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Workforce</a:t>
            </a:r>
            <a:r>
              <a:rPr lang="en-US" baseline="0" dirty="0"/>
              <a:t> assessments: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help take the temperature or climate of the workforce experience and home in on prevalence of health as well as adverse symptoms, and bring attention to how supportive programming is of resilience-building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identify programmatic gaps and highlight concerns or needs of the employees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identify individuals in need of support services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be offered to all staff or specific cohorts, departments, or populations.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Having executive support and unit/department champions can greatly impact the response rates your organization obtains from the workforce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Key things to be thinking</a:t>
            </a:r>
            <a:r>
              <a:rPr lang="en-US" sz="1200" kern="1200" baseline="0" dirty="0">
                <a:solidFill>
                  <a:schemeClr val="tx1"/>
                </a:solidFill>
                <a:effectLst/>
                <a:latin typeface="+mn-lt"/>
                <a:ea typeface="+mn-ea"/>
                <a:cs typeface="+mn-cs"/>
              </a:rPr>
              <a:t> about: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How will they be administered, what will be the mode? Self-administered, anonymous, paper, electronic, etc.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ow you promote the assessment will determine how comfortable people will be taking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 you provide opportunities for the workforce to complete it can impact your response rate as well as the overall success</a:t>
            </a: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31</a:t>
            </a:fld>
            <a:endParaRPr lang="en-US" noProof="0"/>
          </a:p>
        </p:txBody>
      </p:sp>
    </p:spTree>
    <p:extLst>
      <p:ext uri="{BB962C8B-B14F-4D97-AF65-F5344CB8AC3E}">
        <p14:creationId xmlns:p14="http://schemas.microsoft.com/office/powerpoint/2010/main" val="2827104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a:t>
            </a:r>
            <a:r>
              <a:rPr lang="en-US" sz="1200" b="1" kern="1200" baseline="0" dirty="0">
                <a:solidFill>
                  <a:schemeClr val="tx1"/>
                </a:solidFill>
                <a:effectLst/>
                <a:latin typeface="+mn-lt"/>
                <a:ea typeface="+mn-ea"/>
                <a:cs typeface="+mn-cs"/>
              </a:rPr>
              <a:t>haring results across the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Those that take the survey often are interested to find out what came to light.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Where appropriate, break out and work with small groups when discussing the findings. This can help with action planning. What is important to remember is that you can always assess again, to attain more information, as well as to measure progress after measurable action has been taken by the organization. </a:t>
            </a:r>
            <a:r>
              <a:rPr lang="en-US" sz="1200" kern="1200" dirty="0">
                <a:solidFill>
                  <a:schemeClr val="tx1"/>
                </a:solidFill>
                <a:effectLst/>
                <a:latin typeface="+mn-lt"/>
                <a:ea typeface="+mn-ea"/>
                <a:cs typeface="+mn-cs"/>
              </a:rPr>
              <a:t>Health at different levels of the organization may look different and have unique needs, and workforce assessments can</a:t>
            </a:r>
            <a:r>
              <a:rPr lang="en-US" sz="1200" kern="1200" baseline="0" dirty="0">
                <a:solidFill>
                  <a:schemeClr val="tx1"/>
                </a:solidFill>
                <a:effectLst/>
                <a:latin typeface="+mn-lt"/>
                <a:ea typeface="+mn-ea"/>
                <a:cs typeface="+mn-cs"/>
              </a:rPr>
              <a:t> bring awareness to where the frontline is at on the stress continuum for you to target their needs, so that there is something available to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Similar to organizational level assessing, there are cautions and considerations to be mindful</a:t>
            </a:r>
            <a:r>
              <a:rPr lang="en-US" sz="1200" kern="1200" baseline="0" dirty="0">
                <a:solidFill>
                  <a:schemeClr val="tx1"/>
                </a:solidFill>
                <a:effectLst/>
                <a:latin typeface="+mn-lt"/>
                <a:ea typeface="+mn-ea"/>
                <a:cs typeface="+mn-cs"/>
              </a:rPr>
              <a:t> of when assessing the workforce. Before assessing, make sure that adequate resources are in place, as if at-risk individuals are identified appropriate support must be provided. Whatever the findings are, the organization must attend to, and this can highlight further vulnerabilities as some institutions might learn results might warrant actions that are immediately beyond capability. This will require action planning and communication. The most important consideration is always to preserve the anonymity of participants.    </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32</a:t>
            </a:fld>
            <a:endParaRPr lang="en-US" noProof="0"/>
          </a:p>
        </p:txBody>
      </p:sp>
    </p:spTree>
    <p:extLst>
      <p:ext uri="{BB962C8B-B14F-4D97-AF65-F5344CB8AC3E}">
        <p14:creationId xmlns:p14="http://schemas.microsoft.com/office/powerpoint/2010/main" val="1824974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How do you get the word out?</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Communication is key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any and all channels that are available to communicate about your program and debriefing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Create content that is personalized to various levels of the organization that speaks to supporting the workforce’s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Develop opportunities for conversation so that the workforce can engage in dialogue that encourages interaction, and evokes emotion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Connect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Make information easy to consume and ensure that the right message, is getting to the right person, at the right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Peak interest and elicit early adopters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33</a:t>
            </a:fld>
            <a:endParaRPr lang="en-US" noProof="0"/>
          </a:p>
        </p:txBody>
      </p:sp>
    </p:spTree>
    <p:extLst>
      <p:ext uri="{BB962C8B-B14F-4D97-AF65-F5344CB8AC3E}">
        <p14:creationId xmlns:p14="http://schemas.microsoft.com/office/powerpoint/2010/main" val="3057435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Wellness programming requires a layered approach and is a process of attaining the right people to support implementation.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most important step in terms of human capital is establishing the first train-the-trainer cohort.</a:t>
            </a:r>
            <a:r>
              <a:rPr lang="en-US" sz="1200" kern="1200" baseline="0" dirty="0">
                <a:solidFill>
                  <a:schemeClr val="tx1"/>
                </a:solidFill>
                <a:effectLst/>
                <a:latin typeface="+mn-lt"/>
                <a:ea typeface="+mn-ea"/>
                <a:cs typeface="+mn-cs"/>
              </a:rPr>
              <a:t> This </a:t>
            </a:r>
            <a:r>
              <a:rPr lang="en-US" sz="1200" kern="1200" dirty="0">
                <a:solidFill>
                  <a:schemeClr val="tx1"/>
                </a:solidFill>
                <a:effectLst/>
                <a:latin typeface="+mn-lt"/>
                <a:ea typeface="+mn-ea"/>
                <a:cs typeface="+mn-cs"/>
              </a:rPr>
              <a:t>includes Master Trainers, additional support Trainers as the whole program cannot be contingent on a few people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must be spread throughout the organization, and of course those that we plan to train on empathy, debriefing, and to provide information on how to spread the good word of your resilience programming.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Peer Support Champions at the end of the day are your ambassadors and you want them to have all of the information and resources at the tip of their fingers to represent your program well. If they do a good job right after the launch your program will be able to cascade and spread more seamlessly. Seek wide representation. The goal is to build resilience at each level of the</a:t>
            </a:r>
            <a:r>
              <a:rPr lang="en-US" sz="1200" kern="1200" baseline="0" dirty="0">
                <a:solidFill>
                  <a:schemeClr val="tx1"/>
                </a:solidFill>
                <a:effectLst/>
                <a:latin typeface="+mn-lt"/>
                <a:ea typeface="+mn-ea"/>
                <a:cs typeface="+mn-cs"/>
              </a:rPr>
              <a:t> organization </a:t>
            </a:r>
            <a:r>
              <a:rPr lang="en-US" sz="1200" kern="1200" dirty="0">
                <a:solidFill>
                  <a:schemeClr val="tx1"/>
                </a:solidFill>
                <a:effectLst/>
                <a:latin typeface="+mn-lt"/>
                <a:ea typeface="+mn-ea"/>
                <a:cs typeface="+mn-cs"/>
              </a:rPr>
              <a:t>therefore make sure you have diverse representation of Peer Support Champions across all shifts, departments, disciplines, service-lines, and social identifiers.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training approach is conducted in a phased approach:</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Master Trainers, such</a:t>
            </a:r>
            <a:r>
              <a:rPr lang="en-US" sz="1200" kern="1200" baseline="0" dirty="0">
                <a:solidFill>
                  <a:schemeClr val="tx1"/>
                </a:solidFill>
                <a:effectLst/>
                <a:latin typeface="+mn-lt"/>
                <a:ea typeface="+mn-ea"/>
                <a:cs typeface="+mn-cs"/>
              </a:rPr>
              <a:t> as yourselves,</a:t>
            </a:r>
            <a:r>
              <a:rPr lang="en-US" sz="1200" kern="1200" dirty="0">
                <a:solidFill>
                  <a:schemeClr val="tx1"/>
                </a:solidFill>
                <a:effectLst/>
                <a:latin typeface="+mn-lt"/>
                <a:ea typeface="+mn-ea"/>
                <a:cs typeface="+mn-cs"/>
              </a:rPr>
              <a:t> bring back the information to your organization and pioneer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planning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train other trainers, provide the information, so that they can in turn train Peer</a:t>
            </a:r>
            <a:r>
              <a:rPr lang="en-US" sz="1200" kern="1200" baseline="0" dirty="0">
                <a:solidFill>
                  <a:schemeClr val="tx1"/>
                </a:solidFill>
                <a:effectLst/>
                <a:latin typeface="+mn-lt"/>
                <a:ea typeface="+mn-ea"/>
                <a:cs typeface="+mn-cs"/>
              </a:rPr>
              <a:t> Support Champions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Peer Supporters receive the training and embark upon meeting the emotional and psychological needs of the workforce – they will now be able</a:t>
            </a:r>
            <a:r>
              <a:rPr lang="en-US" sz="1200" kern="1200" baseline="0" dirty="0">
                <a:solidFill>
                  <a:schemeClr val="tx1"/>
                </a:solidFill>
                <a:effectLst/>
                <a:latin typeface="+mn-lt"/>
                <a:ea typeface="+mn-ea"/>
                <a:cs typeface="+mn-cs"/>
              </a:rPr>
              <a:t> to debrief </a:t>
            </a:r>
            <a:r>
              <a:rPr lang="en-US" sz="1200" kern="1200" dirty="0">
                <a:solidFill>
                  <a:schemeClr val="tx1"/>
                </a:solidFill>
                <a:effectLst/>
                <a:latin typeface="+mn-lt"/>
                <a:ea typeface="+mn-ea"/>
                <a:cs typeface="+mn-cs"/>
              </a:rPr>
              <a:t>with enhanced knowledgebase and skill-sets</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a:p>
        </p:txBody>
      </p:sp>
    </p:spTree>
    <p:extLst>
      <p:ext uri="{BB962C8B-B14F-4D97-AF65-F5344CB8AC3E}">
        <p14:creationId xmlns:p14="http://schemas.microsoft.com/office/powerpoint/2010/main" val="441384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Leveraging technology to support your wellness programming: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want as little manual processes as possible.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 only does optimizing intranet and internet capabilities help with communication and marketing – it also allows for engagement.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 NYC Health + Hospitals has a specific webpage that allows staff to upload all resources, helpful links, standardized tools, as well as houses the portal to log and track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Helps to streamline outcome and process data,</a:t>
            </a:r>
            <a:r>
              <a:rPr lang="en-US" sz="1200" kern="1200" baseline="0" dirty="0">
                <a:solidFill>
                  <a:schemeClr val="tx1"/>
                </a:solidFill>
                <a:effectLst/>
                <a:latin typeface="+mn-lt"/>
                <a:ea typeface="+mn-ea"/>
                <a:cs typeface="+mn-cs"/>
              </a:rPr>
              <a:t> both q</a:t>
            </a:r>
            <a:r>
              <a:rPr lang="en-US" sz="1200" kern="1200" dirty="0">
                <a:solidFill>
                  <a:schemeClr val="tx1"/>
                </a:solidFill>
                <a:effectLst/>
                <a:latin typeface="+mn-lt"/>
                <a:ea typeface="+mn-ea"/>
                <a:cs typeface="+mn-cs"/>
              </a:rPr>
              <a:t>ualitative and</a:t>
            </a:r>
            <a:r>
              <a:rPr lang="en-US" sz="1200" kern="1200" baseline="0" dirty="0">
                <a:solidFill>
                  <a:schemeClr val="tx1"/>
                </a:solidFill>
                <a:effectLst/>
                <a:latin typeface="+mn-lt"/>
                <a:ea typeface="+mn-ea"/>
                <a:cs typeface="+mn-cs"/>
              </a:rPr>
              <a:t> q</a:t>
            </a:r>
            <a:r>
              <a:rPr lang="en-US" sz="1200" kern="1200" dirty="0">
                <a:solidFill>
                  <a:schemeClr val="tx1"/>
                </a:solidFill>
                <a:effectLst/>
                <a:latin typeface="+mn-lt"/>
                <a:ea typeface="+mn-ea"/>
                <a:cs typeface="+mn-cs"/>
              </a:rPr>
              <a:t>uantitative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each debrief, allows the team to electronically fill out a quality assurance form to assist leadership in monitoring to inform gaps, improvement opportunities, and system-wide strategy. The QA form has no workforce member information and is solely used to assess the wellness program.</a:t>
            </a:r>
            <a:r>
              <a:rPr lang="en-US" sz="1200" kern="1200" baseline="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Allows any and all workforce members to be able to pr</a:t>
            </a:r>
            <a:r>
              <a:rPr lang="en-US" sz="1200" kern="1200" dirty="0">
                <a:solidFill>
                  <a:schemeClr val="tx1"/>
                </a:solidFill>
                <a:effectLst/>
                <a:latin typeface="+mn-lt"/>
                <a:ea typeface="+mn-ea"/>
                <a:cs typeface="+mn-cs"/>
              </a:rPr>
              <a:t>ovide feedback to the level of their desire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35</a:t>
            </a:fld>
            <a:endParaRPr lang="en-US" noProof="0"/>
          </a:p>
        </p:txBody>
      </p:sp>
    </p:spTree>
    <p:extLst>
      <p:ext uri="{BB962C8B-B14F-4D97-AF65-F5344CB8AC3E}">
        <p14:creationId xmlns:p14="http://schemas.microsoft.com/office/powerpoint/2010/main" val="2719147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Keep growing more trainers</a:t>
            </a:r>
            <a:r>
              <a:rPr lang="en-US" sz="1200" b="1" kern="1200" baseline="0" dirty="0">
                <a:solidFill>
                  <a:schemeClr val="tx1"/>
                </a:solidFill>
                <a:effectLst/>
                <a:latin typeface="+mn-lt"/>
                <a:ea typeface="+mn-ea"/>
                <a:cs typeface="+mn-cs"/>
              </a:rPr>
              <a:t> and Peer Support Champions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you roll out your first training cohort well and Peer Support Champions begin to debrief and the workforce sees the benefit, and that it is not so scary, your subsequent cohorts will be easier to form, and might unfold quite naturally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Things to remember</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turnover, burnout, and ongoing engagement: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Continue to not only engage but also replenish the directory of Peer Support Champions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Keep training new recruits in a feasible and manageable manner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Target communication to support your recruitment strategy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Ongoing trainings on a consistent basis will keep your pool of Peer Support Champions thriving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The goal is to have one Peer Support Champion in every department across every shift</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36</a:t>
            </a:fld>
            <a:endParaRPr lang="en-US" noProof="0"/>
          </a:p>
        </p:txBody>
      </p:sp>
    </p:spTree>
    <p:extLst>
      <p:ext uri="{BB962C8B-B14F-4D97-AF65-F5344CB8AC3E}">
        <p14:creationId xmlns:p14="http://schemas.microsoft.com/office/powerpoint/2010/main" val="3224211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This speaks to Tier 3 on the pyramid from slide 11.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Just like Peer Support Champions that you want to continue to grow, you will want to continuously develop available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want to have a multitude of resources</a:t>
            </a:r>
            <a:r>
              <a:rPr lang="en-US" baseline="0" dirty="0"/>
              <a:t> available if a debrief highlights the need or want for more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Growing your Tier 3 resources is an ongoing effort, and feedback provided on quality assurance forms can help identify new resources that the system is requesting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establishing your base internal</a:t>
            </a:r>
            <a:r>
              <a:rPr lang="en-US" baseline="0" dirty="0"/>
              <a:t> and </a:t>
            </a:r>
            <a:r>
              <a:rPr lang="en-US" dirty="0"/>
              <a:t>external resources </a:t>
            </a:r>
            <a:r>
              <a:rPr lang="en-US" baseline="0" dirty="0"/>
              <a:t>c</a:t>
            </a:r>
            <a:r>
              <a:rPr lang="en-US" dirty="0"/>
              <a:t>ontinue to create pathways to expedite referrals and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your program develops establish resources to support varying levels of clinical/non-clinical needs and severity. Make sure all are equitable.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always good to align with other systems and collaboratives, as well as city and state resources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37</a:t>
            </a:fld>
            <a:endParaRPr lang="en-US" noProof="0"/>
          </a:p>
        </p:txBody>
      </p:sp>
    </p:spTree>
    <p:extLst>
      <p:ext uri="{BB962C8B-B14F-4D97-AF65-F5344CB8AC3E}">
        <p14:creationId xmlns:p14="http://schemas.microsoft.com/office/powerpoint/2010/main" val="1568696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you build it, they will come. But if you don’t sustain it, it was never worth the effort in the first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Part of sustainability is being honest with yourself, and establishing trustworthy conversation for the Steering Team to admit what is </a:t>
            </a:r>
            <a:r>
              <a:rPr lang="en-US" sz="1200" u="sng" kern="1200" dirty="0">
                <a:solidFill>
                  <a:schemeClr val="tx1"/>
                </a:solidFill>
                <a:effectLst/>
                <a:latin typeface="+mn-lt"/>
                <a:ea typeface="+mn-ea"/>
                <a:cs typeface="+mn-cs"/>
              </a:rPr>
              <a:t>not working</a:t>
            </a:r>
            <a:r>
              <a:rPr lang="en-US" sz="1200" kern="1200" dirty="0">
                <a:solidFill>
                  <a:schemeClr val="tx1"/>
                </a:solidFill>
                <a:effectLst/>
                <a:latin typeface="+mn-lt"/>
                <a:ea typeface="+mn-ea"/>
                <a:cs typeface="+mn-cs"/>
              </a:rPr>
              <a:t> while also giving credit to what </a:t>
            </a:r>
            <a:r>
              <a:rPr lang="en-US" sz="1200" u="sng" kern="1200" dirty="0">
                <a:solidFill>
                  <a:schemeClr val="tx1"/>
                </a:solidFill>
                <a:effectLst/>
                <a:latin typeface="+mn-lt"/>
                <a:ea typeface="+mn-ea"/>
                <a:cs typeface="+mn-cs"/>
              </a:rPr>
              <a:t>is working</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slide shows ideas and common challenges that threaten sustaining wellness programs: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By highlighting ongoing challenges, organizations can problem-solve together to ensure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ongoing success of the program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Standardize,</a:t>
            </a:r>
            <a:r>
              <a:rPr lang="en-US" sz="1200" kern="1200" baseline="0" dirty="0">
                <a:solidFill>
                  <a:schemeClr val="tx1"/>
                </a:solidFill>
                <a:effectLst/>
                <a:latin typeface="+mn-lt"/>
                <a:ea typeface="+mn-ea"/>
                <a:cs typeface="+mn-cs"/>
              </a:rPr>
              <a:t> align, integrate, track, and reinforce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38</a:t>
            </a:fld>
            <a:endParaRPr lang="en-US" noProof="0"/>
          </a:p>
        </p:txBody>
      </p:sp>
    </p:spTree>
    <p:extLst>
      <p:ext uri="{BB962C8B-B14F-4D97-AF65-F5344CB8AC3E}">
        <p14:creationId xmlns:p14="http://schemas.microsoft.com/office/powerpoint/2010/main" val="2967609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NYC Health + Hospitals calls their wellness program Helping Healers Heal for a reason. </a:t>
            </a:r>
            <a:r>
              <a:rPr lang="en-US" sz="1200" i="1" kern="1200" dirty="0">
                <a:solidFill>
                  <a:schemeClr val="tx1"/>
                </a:solidFill>
                <a:effectLst/>
                <a:latin typeface="+mn-lt"/>
                <a:ea typeface="+mn-ea"/>
                <a:cs typeface="+mn-cs"/>
              </a:rPr>
              <a:t>They do not want to burden or burnout the staff that are providing support to others. Across NYC Health + Hospitals a majority of the Peer Support Champions are not licensed mental health practitioners.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avoid transferring trauma to </a:t>
            </a:r>
            <a:r>
              <a:rPr lang="en-US" sz="1200" kern="1200" dirty="0" err="1">
                <a:solidFill>
                  <a:schemeClr val="tx1"/>
                </a:solidFill>
                <a:effectLst/>
                <a:latin typeface="+mn-lt"/>
                <a:ea typeface="+mn-ea"/>
                <a:cs typeface="+mn-cs"/>
              </a:rPr>
              <a:t>debriefers</a:t>
            </a:r>
            <a:r>
              <a:rPr lang="en-US" sz="1200" kern="1200" dirty="0">
                <a:solidFill>
                  <a:schemeClr val="tx1"/>
                </a:solidFill>
                <a:effectLst/>
                <a:latin typeface="+mn-lt"/>
                <a:ea typeface="+mn-ea"/>
                <a:cs typeface="+mn-cs"/>
              </a:rPr>
              <a:t>, make sure you do not keep tapping the same people over and 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Spread the wealth, to preserve and protect the Peer Support Champions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One way to take care of the supporters of the wellness program is to offer them specific wellness events, to recognize their incredible work, and to offer ongoing refresher trainings to provide them skills and to keep them engaged   </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39</a:t>
            </a:fld>
            <a:endParaRPr lang="en-US" noProof="0"/>
          </a:p>
        </p:txBody>
      </p:sp>
    </p:spTree>
    <p:extLst>
      <p:ext uri="{BB962C8B-B14F-4D97-AF65-F5344CB8AC3E}">
        <p14:creationId xmlns:p14="http://schemas.microsoft.com/office/powerpoint/2010/main" val="3522278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Previous trainings have: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Provided understanding of resiliency and the impact of public health emergencies on the psychological wellbeing in frontline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Reviewed cognitive, emotional, behavioral, physical and spiritual responses to stressful situations on a continuum, and provided evidence-based stress managements tools and coping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Discussed common trauma responses, identified barriers to seeking help, and have reviewed helpful resources to attain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Today we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Discuss practical ways to establish concrete wellness and resilience-building programming for your institution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Note: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program was created due to the need and response to COVID-19, but that it does not just stop there: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Wellness and resilience programming is supportive of all employees and their experiences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programming can and should support necessary conversations surrounding racial injustice, racism, power, privilege and prejudice, systemic bias, and inequity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Healing is meant to support diversity, and wellness is inclusive of all. </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1284612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455660"/>
                </a:solidFill>
                <a:ea typeface="Tahoma" panose="020B0604030504040204" pitchFamily="34" charset="0"/>
              </a:rPr>
              <a:t>It’s not just about doing the work, it’s about improving the work over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Life is all about continuous improvement as it allows us to adapt to the times and the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Ongoing assessment and using the results of those assessments can guide what improvements are necessary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Realize that you, the Master Trainers and leaders that will support wellness programs, do not have to have all of the answers and ideas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Elicit the feedback of the Peer Support Champions and the frontline workers that are utilizing the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Test and assess, and keep trying</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40</a:t>
            </a:fld>
            <a:endParaRPr lang="en-US" noProof="0"/>
          </a:p>
        </p:txBody>
      </p:sp>
    </p:spTree>
    <p:extLst>
      <p:ext uri="{BB962C8B-B14F-4D97-AF65-F5344CB8AC3E}">
        <p14:creationId xmlns:p14="http://schemas.microsoft.com/office/powerpoint/2010/main" val="254538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41</a:t>
            </a:fld>
            <a:endParaRPr lang="en-US" noProof="0"/>
          </a:p>
        </p:txBody>
      </p:sp>
    </p:spTree>
    <p:extLst>
      <p:ext uri="{BB962C8B-B14F-4D97-AF65-F5344CB8AC3E}">
        <p14:creationId xmlns:p14="http://schemas.microsoft.com/office/powerpoint/2010/main" val="1554580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are some easy things that you can begin to do, today, to spark the fire for change and the commitment for resilience and wellness programming at your organization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Start talking about crisis response, post-traumatic stress, and spread the word that we are all human and are not invincible – this is real and we can address 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Monitor colleagues on an ongoing basis and continue to advocate for wellness and resilience programming – make sure no one suffers alone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Combat stigma – normalize asking for help and support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Determine a way that you can make an individual difference – decide what you personally can do and use your voice, we need people to speak up and take action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you have a personal story, share it with a colleague in need – be the wounded warrior, share your battle scars, and highlight what worked for you to help another see their own potential and resilience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Be there for each other! </a:t>
            </a:r>
            <a:r>
              <a:rPr lang="en-US" sz="1200" kern="1200" dirty="0">
                <a:solidFill>
                  <a:schemeClr val="tx1"/>
                </a:solidFill>
                <a:effectLst/>
                <a:latin typeface="+mn-lt"/>
                <a:ea typeface="+mn-ea"/>
                <a:cs typeface="+mn-cs"/>
              </a:rPr>
              <a:t>– Be kind, be generous, and take care of yourself and each other  </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t>42</a:t>
            </a:fld>
            <a:endParaRPr lang="en-US" noProof="0"/>
          </a:p>
        </p:txBody>
      </p:sp>
    </p:spTree>
    <p:extLst>
      <p:ext uri="{BB962C8B-B14F-4D97-AF65-F5344CB8AC3E}">
        <p14:creationId xmlns:p14="http://schemas.microsoft.com/office/powerpoint/2010/main" val="1252433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Get the ball rolling. Give yourself permission and allowance, and don’t wait. Join, mirror, assess, and request.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providing 1:1’s and call small socially distanced group debriefs – you don’t need permission and you don’t have to wait for the formal program!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Call for backup when you need it, start finding your partners to support your staff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your facility for existing debriefs/huddles: join them as an observer and/or participant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to assess your own comfort level and ability to open up more emotion-based conversations in various settings</a:t>
            </a:r>
          </a:p>
          <a:p>
            <a:pPr marL="171450" indent="-171450">
              <a:buFont typeface="Arial" panose="020B0604020202020204" pitchFamily="34" charset="0"/>
              <a:buChar char="•"/>
            </a:pPr>
            <a:r>
              <a:rPr lang="en-US" dirty="0"/>
              <a:t>Encourage requests that you can personally manage and support through supervisors, an internal website, e-mail, or word of mouth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43</a:t>
            </a:fld>
            <a:endParaRPr lang="en-US" noProof="0"/>
          </a:p>
        </p:txBody>
      </p:sp>
    </p:spTree>
    <p:extLst>
      <p:ext uri="{BB962C8B-B14F-4D97-AF65-F5344CB8AC3E}">
        <p14:creationId xmlns:p14="http://schemas.microsoft.com/office/powerpoint/2010/main" val="1869055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Key takeaways:</a:t>
            </a:r>
          </a:p>
          <a:p>
            <a:pPr marL="171450" lvl="0" indent="-171450">
              <a:buFont typeface="Arial" panose="020B0604020202020204" pitchFamily="34" charset="0"/>
              <a:buChar char="•"/>
            </a:pPr>
            <a:r>
              <a:rPr lang="en-US" dirty="0"/>
              <a:t>We learned how to promote the importance of building resiliency via training and wellness programming</a:t>
            </a:r>
          </a:p>
          <a:p>
            <a:pPr marL="171450" lvl="0" indent="-171450">
              <a:buFont typeface="Arial" panose="020B0604020202020204" pitchFamily="34" charset="0"/>
              <a:buChar char="•"/>
            </a:pPr>
            <a:r>
              <a:rPr lang="en-US" dirty="0"/>
              <a:t>The impact wellness programming can have on individuals and systems</a:t>
            </a:r>
          </a:p>
          <a:p>
            <a:pPr marL="171450" lvl="0" indent="-171450">
              <a:buFont typeface="Arial" panose="020B0604020202020204" pitchFamily="34" charset="0"/>
              <a:buChar char="•"/>
            </a:pPr>
            <a:r>
              <a:rPr lang="en-US" dirty="0"/>
              <a:t>Why empathy skill-building is important for individual and system health</a:t>
            </a:r>
          </a:p>
          <a:p>
            <a:pPr marL="171450" lvl="0" indent="-171450">
              <a:buFont typeface="Arial" panose="020B0604020202020204" pitchFamily="34" charset="0"/>
              <a:buChar char="•"/>
            </a:pPr>
            <a:r>
              <a:rPr lang="en-US" dirty="0"/>
              <a:t>Approaches you can take to identify opportunities to support post traumatic growth and build workforce resilience after a crisis event</a:t>
            </a:r>
          </a:p>
          <a:p>
            <a:pPr marL="171450" lvl="0" indent="-171450">
              <a:buFont typeface="Arial" panose="020B0604020202020204" pitchFamily="34" charset="0"/>
              <a:buChar char="•"/>
            </a:pPr>
            <a:r>
              <a:rPr lang="en-US" dirty="0"/>
              <a:t>Concrete steps to build or develop your wellness programming</a:t>
            </a:r>
          </a:p>
        </p:txBody>
      </p:sp>
      <p:sp>
        <p:nvSpPr>
          <p:cNvPr id="4" name="Slide Number Placeholder 3"/>
          <p:cNvSpPr>
            <a:spLocks noGrp="1"/>
          </p:cNvSpPr>
          <p:nvPr>
            <p:ph type="sldNum" sz="quarter" idx="10"/>
          </p:nvPr>
        </p:nvSpPr>
        <p:spPr/>
        <p:txBody>
          <a:bodyPr/>
          <a:lstStyle/>
          <a:p>
            <a:fld id="{8530193B-564F-4854-8A52-728F3FB19C85}" type="slidenum">
              <a:rPr lang="en-US" noProof="0" smtClean="0"/>
              <a:t>44</a:t>
            </a:fld>
            <a:endParaRPr lang="en-US" noProof="0"/>
          </a:p>
        </p:txBody>
      </p:sp>
    </p:spTree>
    <p:extLst>
      <p:ext uri="{BB962C8B-B14F-4D97-AF65-F5344CB8AC3E}">
        <p14:creationId xmlns:p14="http://schemas.microsoft.com/office/powerpoint/2010/main" val="181022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45</a:t>
            </a:fld>
            <a:endParaRPr lang="en-US" noProof="0"/>
          </a:p>
        </p:txBody>
      </p:sp>
    </p:spTree>
    <p:extLst>
      <p:ext uri="{BB962C8B-B14F-4D97-AF65-F5344CB8AC3E}">
        <p14:creationId xmlns:p14="http://schemas.microsoft.com/office/powerpoint/2010/main" val="2776040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46</a:t>
            </a:fld>
            <a:endParaRPr lang="en-US" noProof="0"/>
          </a:p>
        </p:txBody>
      </p:sp>
    </p:spTree>
    <p:extLst>
      <p:ext uri="{BB962C8B-B14F-4D97-AF65-F5344CB8AC3E}">
        <p14:creationId xmlns:p14="http://schemas.microsoft.com/office/powerpoint/2010/main" val="170935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With COVID-19 there is lack of research compared to other disasters and emergencies as it is still developing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While there is constant reflection, the full understanding of the impact won’t come until years after a potential vaccine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is clear, is that there is growing urgency to address psychological impact due to the pandemic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our duty to support frontline workers that provide services, and to build or enhance mental health support infrastructure, both internal and external to our institutions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cannot allow a mental health crisis on top of the public health emergency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Wellness and resilience programming is a solution, opportunity, and the answer to combatting the current and aftereffects of the pandemic, as well as continuous exposure</a:t>
            </a:r>
            <a:r>
              <a:rPr lang="en-US" sz="1200" kern="1200" baseline="0" dirty="0">
                <a:solidFill>
                  <a:schemeClr val="tx1"/>
                </a:solidFill>
                <a:effectLst/>
                <a:latin typeface="+mn-lt"/>
                <a:ea typeface="+mn-ea"/>
                <a:cs typeface="+mn-cs"/>
              </a:rPr>
              <a:t> to traumatic stress due to racial injustices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3355399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Continued readiness requires personal &amp; organizational behaviors that promote resilience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Today’s training is about attaining the knowledge, skills, and resources to manage the mental health impact of crises on individual workforce members, units, services, and the healthcare landscape at large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Will highlight wellness and resilience-building programming best practices to protect the emotional wellbeing of all employees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healthier staff are, and the more they feel taken care of – seen – heard – and their experiences appreciated, the healthier the healthcare delivery systems will be in order to continue to deliver high quality and safe services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226605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135852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Do not become overwhelmed by the amount of “additional” work</a:t>
            </a:r>
          </a:p>
          <a:p>
            <a:pPr marL="171450" indent="-171450">
              <a:buFont typeface="Arial" panose="020B0604020202020204" pitchFamily="34" charset="0"/>
              <a:buChar char="•"/>
            </a:pPr>
            <a:r>
              <a:rPr lang="en-US" dirty="0"/>
              <a:t>No one can do this alone—this training will assist in beginning the dialogue and will highlight helpful resources to get started in a meaningful and manageable manner</a:t>
            </a:r>
          </a:p>
          <a:p>
            <a:pPr marL="171450" indent="-171450">
              <a:buFont typeface="Arial" panose="020B0604020202020204" pitchFamily="34" charset="0"/>
              <a:buChar char="•"/>
            </a:pPr>
            <a:r>
              <a:rPr lang="en-US" baseline="0" dirty="0"/>
              <a:t>Note: review</a:t>
            </a:r>
            <a:r>
              <a:rPr lang="en-US" dirty="0"/>
              <a:t> the corresponding toolkit to assist in creating your organization’s individual approach</a:t>
            </a:r>
            <a:r>
              <a:rPr lang="en-US" baseline="0" dirty="0"/>
              <a:t> to</a:t>
            </a:r>
            <a:r>
              <a:rPr lang="en-US" dirty="0"/>
              <a:t> resilience and wellness program development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a:t>
            </a:r>
            <a:r>
              <a:rPr lang="en-US" sz="1200" kern="1200" dirty="0">
                <a:solidFill>
                  <a:schemeClr val="tx1"/>
                </a:solidFill>
                <a:effectLst/>
                <a:latin typeface="+mn-lt"/>
                <a:ea typeface="+mn-ea"/>
                <a:cs typeface="+mn-cs"/>
              </a:rPr>
              <a:t>he foundation of sound programming highlights these four main principles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training will deep dive into </a:t>
            </a:r>
            <a:r>
              <a:rPr lang="en-US" dirty="0"/>
              <a:t>action steps to enhance communication, training, and teambuilding pathways to expressing emotions, and steps to build infrastructure for staff support which are core to any effective wellness program</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32578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guide for the approach: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important to note that the most impactful wellness and resilience programming is influenced and inspired by the four phases of emergency management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Each organization has the opportunity to take a phased approach that hones in on needs-specific intervention &amp; care for the workforce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Learning more about the response to public</a:t>
            </a:r>
            <a:r>
              <a:rPr lang="en-US" sz="1200" kern="1200" baseline="0" dirty="0">
                <a:solidFill>
                  <a:schemeClr val="tx1"/>
                </a:solidFill>
                <a:effectLst/>
                <a:latin typeface="+mn-lt"/>
                <a:ea typeface="+mn-ea"/>
                <a:cs typeface="+mn-cs"/>
              </a:rPr>
              <a:t> health emergency crisis</a:t>
            </a:r>
            <a:r>
              <a:rPr lang="en-US" sz="1200" kern="1200" dirty="0">
                <a:solidFill>
                  <a:schemeClr val="tx1"/>
                </a:solidFill>
                <a:effectLst/>
                <a:latin typeface="+mn-lt"/>
                <a:ea typeface="+mn-ea"/>
                <a:cs typeface="+mn-cs"/>
              </a:rPr>
              <a:t> cycles are important -- it’s a framework for governments, communities, businesses and individuals to use to prepare and take steps toward recovery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Let’s take a more intimate look at the phases: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Preparedness phase aims to support effective coping with a public</a:t>
            </a:r>
            <a:r>
              <a:rPr lang="en-US" sz="1200" kern="1200" baseline="0" dirty="0">
                <a:solidFill>
                  <a:schemeClr val="tx1"/>
                </a:solidFill>
                <a:effectLst/>
                <a:latin typeface="+mn-lt"/>
                <a:ea typeface="+mn-ea"/>
                <a:cs typeface="+mn-cs"/>
              </a:rPr>
              <a:t> health emergency</a:t>
            </a:r>
            <a:r>
              <a:rPr lang="en-US" sz="1200" kern="1200" dirty="0">
                <a:solidFill>
                  <a:schemeClr val="tx1"/>
                </a:solidFill>
                <a:effectLst/>
                <a:latin typeface="+mn-lt"/>
                <a:ea typeface="+mn-ea"/>
                <a:cs typeface="+mn-cs"/>
              </a:rPr>
              <a:t> and its aftermath; this includes anticipatory planning, organizing, training, equipping, evaluation and corrective actions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Response phase aims to save lives and prevent further mental, physical, emotional, and moral/spiritual damage; this phase focuses on coordination and management of resources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Recovery phase activities deal with the consequences of the event and aim to rebuild and help people return to their normative lives and restore critical functioning, while maintaining stabilization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Mitigation phase is limiting the impact between public health emergencies. The activities between crises aims to reduce the risk of the</a:t>
            </a:r>
            <a:r>
              <a:rPr lang="en-US" sz="1200" kern="1200" baseline="0" dirty="0">
                <a:solidFill>
                  <a:schemeClr val="tx1"/>
                </a:solidFill>
                <a:effectLst/>
                <a:latin typeface="+mn-lt"/>
                <a:ea typeface="+mn-ea"/>
                <a:cs typeface="+mn-cs"/>
              </a:rPr>
              <a:t> crisis </a:t>
            </a:r>
            <a:r>
              <a:rPr lang="en-US" sz="1200" kern="1200" dirty="0">
                <a:solidFill>
                  <a:schemeClr val="tx1"/>
                </a:solidFill>
                <a:effectLst/>
                <a:latin typeface="+mn-lt"/>
                <a:ea typeface="+mn-ea"/>
                <a:cs typeface="+mn-cs"/>
              </a:rPr>
              <a:t>occurring or re-occurring, and also focuses on reducing vulnerabilities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a fifth phase, Prevention, however due to the ever-changing attributes of COVID-19 we are still actively learning preventative measures that work specifically around environmental planning and design standards, however emotional and psychological wellbeing program planning can tend to the prevention of future potential traumatic stress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813978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close up of a white wall&#10;&#10;Description automatically generated">
            <a:extLst>
              <a:ext uri="{FF2B5EF4-FFF2-40B4-BE49-F238E27FC236}">
                <a16:creationId xmlns:a16="http://schemas.microsoft.com/office/drawing/2014/main" id="{2CBE4455-0B36-0347-9BA5-AB9C37E6C56F}"/>
              </a:ext>
            </a:extLst>
          </p:cNvPr>
          <p:cNvPicPr>
            <a:picLocks noChangeAspect="1"/>
          </p:cNvPicPr>
          <p:nvPr userDrawn="1"/>
        </p:nvPicPr>
        <p:blipFill rotWithShape="1">
          <a:blip r:embed="rId2">
            <a:alphaModFix amt="50000"/>
          </a:blip>
          <a:srcRect r="4579"/>
          <a:stretch/>
        </p:blipFill>
        <p:spPr>
          <a:xfrm>
            <a:off x="0" y="-14625"/>
            <a:ext cx="9776708" cy="6830568"/>
          </a:xfrm>
          <a:prstGeom prst="rect">
            <a:avLst/>
          </a:prstGeom>
        </p:spPr>
      </p:pic>
      <p:sp>
        <p:nvSpPr>
          <p:cNvPr id="18" name="Rectangle 17">
            <a:extLst>
              <a:ext uri="{FF2B5EF4-FFF2-40B4-BE49-F238E27FC236}">
                <a16:creationId xmlns:a16="http://schemas.microsoft.com/office/drawing/2014/main" id="{137BC0B1-E1E4-7042-BE18-4EF6F6A227CF}"/>
              </a:ext>
            </a:extLst>
          </p:cNvPr>
          <p:cNvSpPr/>
          <p:nvPr userDrawn="1"/>
        </p:nvSpPr>
        <p:spPr>
          <a:xfrm flipH="1">
            <a:off x="9780102" y="0"/>
            <a:ext cx="2411412" cy="68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097157" y="3655880"/>
            <a:ext cx="10094843" cy="1261295"/>
          </a:xfrm>
          <a:solidFill>
            <a:schemeClr val="bg1"/>
          </a:solidFill>
        </p:spPr>
        <p:txBody>
          <a:bodyPr vert="horz" lIns="180000" tIns="180000" rIns="252000" bIns="180000" rtlCol="0" anchor="ctr" anchorCtr="0">
            <a:noAutofit/>
          </a:bodyPr>
          <a:lstStyle>
            <a:lvl1pPr algn="l">
              <a:defRPr lang="en-ZA" sz="4800" b="1" spc="0" dirty="0"/>
            </a:lvl1pPr>
          </a:lstStyle>
          <a:p>
            <a:pPr lvl="0" algn="r"/>
            <a:r>
              <a:rPr lang="en-US" noProof="0" dirty="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097156" y="4905866"/>
            <a:ext cx="10094843" cy="715802"/>
          </a:xfrm>
          <a:solidFill>
            <a:schemeClr val="tx1">
              <a:alpha val="80000"/>
            </a:schemeClr>
          </a:solidFill>
        </p:spPr>
        <p:txBody>
          <a:bodyPr vert="horz" lIns="180000" tIns="180000" rIns="180000" bIns="180000" rtlCol="0">
            <a:noAutofit/>
          </a:bodyPr>
          <a:lstStyle>
            <a:lvl1pPr marL="0" indent="0" algn="l">
              <a:buNone/>
              <a:defRPr lang="en-ZA" dirty="0">
                <a:solidFill>
                  <a:schemeClr val="bg1"/>
                </a:solidFill>
              </a:defRPr>
            </a:lvl1pPr>
          </a:lstStyle>
          <a:p>
            <a:pPr marL="266700" lvl="0" indent="-266700" algn="ctr"/>
            <a:r>
              <a:rPr lang="en-US" noProof="0"/>
              <a:t>Click to edit Master subtitle style</a:t>
            </a: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354449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picture containing drawing&#10;&#10;Description automatically generated">
            <a:extLst>
              <a:ext uri="{FF2B5EF4-FFF2-40B4-BE49-F238E27FC236}">
                <a16:creationId xmlns:a16="http://schemas.microsoft.com/office/drawing/2014/main" id="{6FB57F0E-C37F-CC44-B603-63DAF67C2A0D}"/>
              </a:ext>
            </a:extLst>
          </p:cNvPr>
          <p:cNvPicPr>
            <a:picLocks noChangeAspect="1"/>
          </p:cNvPicPr>
          <p:nvPr userDrawn="1"/>
        </p:nvPicPr>
        <p:blipFill>
          <a:blip r:embed="rId3"/>
          <a:stretch>
            <a:fillRect/>
          </a:stretch>
        </p:blipFill>
        <p:spPr>
          <a:xfrm>
            <a:off x="2097157" y="1649896"/>
            <a:ext cx="7390867" cy="1815969"/>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709530"/>
            <a:ext cx="5472000" cy="396222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708780"/>
            <a:ext cx="5472113" cy="39622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10053"/>
            <a:ext cx="3600000" cy="388808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709530"/>
            <a:ext cx="3600450" cy="38880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709528"/>
            <a:ext cx="3600450" cy="38880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19199"/>
            <a:ext cx="11328000" cy="4415481"/>
          </a:xfrm>
        </p:spPr>
        <p:txBody>
          <a:bodyPr/>
          <a:lstStyle>
            <a:lvl1pPr>
              <a:buClr>
                <a:schemeClr val="accent1"/>
              </a:buClr>
              <a:defRPr>
                <a:solidFill>
                  <a:schemeClr val="tx1">
                    <a:lumMod val="75000"/>
                    <a:lumOff val="25000"/>
                  </a:schemeClr>
                </a:solidFill>
              </a:defRPr>
            </a:lvl1pPr>
            <a:lvl2pPr>
              <a:buClr>
                <a:schemeClr val="accent2"/>
              </a:buClr>
              <a:defRPr>
                <a:solidFill>
                  <a:schemeClr val="tx1">
                    <a:lumMod val="75000"/>
                    <a:lumOff val="25000"/>
                  </a:schemeClr>
                </a:solidFill>
              </a:defRPr>
            </a:lvl2pPr>
            <a:lvl3pPr>
              <a:buClr>
                <a:schemeClr val="accent3"/>
              </a:buClr>
              <a:defRPr>
                <a:solidFill>
                  <a:schemeClr val="tx1">
                    <a:lumMod val="75000"/>
                    <a:lumOff val="25000"/>
                  </a:schemeClr>
                </a:solidFill>
              </a:defRPr>
            </a:lvl3pPr>
            <a:lvl4pPr>
              <a:buClr>
                <a:schemeClr val="accent4"/>
              </a:buClr>
              <a:defRPr>
                <a:solidFill>
                  <a:schemeClr val="tx1">
                    <a:lumMod val="75000"/>
                    <a:lumOff val="25000"/>
                  </a:schemeClr>
                </a:solidFill>
              </a:defRPr>
            </a:lvl4pPr>
            <a:lvl5pPr>
              <a:buClr>
                <a:schemeClr val="accent5"/>
              </a:buCl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219199"/>
            <a:ext cx="5460114"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219199"/>
            <a:ext cx="5448115"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15553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36798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369084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26446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6390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238539"/>
            <a:ext cx="9780588" cy="5953283"/>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ctr" anchorCtr="0">
            <a:noAutofit/>
          </a:bodyPr>
          <a:lstStyle>
            <a:lvl1pPr algn="r">
              <a:defRPr lang="en-ZA" sz="4400" b="1" spc="0" dirty="0"/>
            </a:lvl1pPr>
          </a:lstStyle>
          <a:p>
            <a:pPr lvl="0" algn="r"/>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1926706"/>
            <a:ext cx="5295700" cy="313091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4605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513290"/>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568296"/>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8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6A426-7023-2F47-8642-997CAD534E57}"/>
              </a:ext>
            </a:extLst>
          </p:cNvPr>
          <p:cNvSpPr/>
          <p:nvPr userDrawn="1"/>
        </p:nvSpPr>
        <p:spPr>
          <a:xfrm>
            <a:off x="0" y="16772"/>
            <a:ext cx="2411412" cy="588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1"/>
            <a:ext cx="9780588" cy="5884812"/>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1921446"/>
            <a:ext cx="5958000" cy="1958400"/>
          </a:xfrm>
          <a:solidFill>
            <a:schemeClr val="bg1"/>
          </a:solidFill>
        </p:spPr>
        <p:txBody>
          <a:bodyPr lIns="252000" tIns="180000" rIns="180000" bIns="180000"/>
          <a:lstStyle>
            <a:lvl1pPr>
              <a:defRPr sz="4400" b="1" spc="0">
                <a:solidFill>
                  <a:schemeClr val="tx1">
                    <a:lumMod val="75000"/>
                    <a:lumOff val="25000"/>
                  </a:schemeClr>
                </a:solidFill>
                <a:latin typeface="+mj-lt"/>
              </a:defRPr>
            </a:lvl1pPr>
          </a:lstStyle>
          <a:p>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87598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497490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5668113"/>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518692"/>
            <a:ext cx="4648200" cy="985000"/>
          </a:xfrm>
          <a:solidFill>
            <a:schemeClr val="bg1"/>
          </a:solidFill>
        </p:spPr>
        <p:txBody>
          <a:bodyPr lIns="180000" tIns="180000" rIns="180000" bIns="180000"/>
          <a:lstStyle>
            <a:lvl1pPr algn="r">
              <a:defRPr sz="3600" b="1" spc="0">
                <a:solidFill>
                  <a:schemeClr val="tx1">
                    <a:lumMod val="75000"/>
                    <a:lumOff val="25000"/>
                  </a:schemeClr>
                </a:solidFill>
              </a:defRPr>
            </a:lvl1pPr>
          </a:lstStyle>
          <a:p>
            <a:r>
              <a:rPr lang="en-US" noProof="0" dirty="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503693"/>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506627"/>
            <a:ext cx="5472000" cy="5161485"/>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416568"/>
            <a:ext cx="2411412"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2238939"/>
            <a:ext cx="5295700" cy="277065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7728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825523"/>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880529"/>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936986"/>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444334"/>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937511"/>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441511"/>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172961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172961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577"/>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548734"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48734" y="1930263"/>
            <a:ext cx="2643266" cy="1638735"/>
          </a:xfrm>
          <a:solidFill>
            <a:schemeClr val="bg1"/>
          </a:solidFill>
        </p:spPr>
        <p:txBody>
          <a:bodyPr vert="horz" lIns="180000" tIns="180000" rIns="252000" bIns="180000" rtlCol="0" anchor="t">
            <a:noAutofit/>
          </a:bodyPr>
          <a:lstStyle>
            <a:lvl1pPr algn="r">
              <a:defRPr lang="en-ZA" sz="4800" b="1" spc="0" dirty="0"/>
            </a:lvl1pPr>
          </a:lstStyle>
          <a:p>
            <a:pPr lvl="0" algn="r"/>
            <a:r>
              <a:rPr lang="en-US" noProof="0" dirty="0"/>
              <a:t>Thank You</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548734" y="1817822"/>
            <a:ext cx="2643266" cy="1124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97654703-6C90-E147-9D79-149DCAA02C12}"/>
              </a:ext>
            </a:extLst>
          </p:cNvPr>
          <p:cNvSpPr/>
          <p:nvPr userDrawn="1"/>
        </p:nvSpPr>
        <p:spPr>
          <a:xfrm>
            <a:off x="10011868" y="5096656"/>
            <a:ext cx="2031436" cy="1661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B3E516F5-33EB-8C45-894F-936D7706EEA1}"/>
              </a:ext>
            </a:extLst>
          </p:cNvPr>
          <p:cNvPicPr>
            <a:picLocks noChangeAspect="1"/>
          </p:cNvPicPr>
          <p:nvPr userDrawn="1"/>
        </p:nvPicPr>
        <p:blipFill>
          <a:blip r:embed="rId2"/>
          <a:stretch>
            <a:fillRect/>
          </a:stretch>
        </p:blipFill>
        <p:spPr>
          <a:xfrm>
            <a:off x="9763975" y="3816349"/>
            <a:ext cx="2301764" cy="2732687"/>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96278"/>
            <a:ext cx="11328000" cy="394812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25DB53-D610-4A40-AFDC-EBC47DB613CE}"/>
              </a:ext>
            </a:extLst>
          </p:cNvPr>
          <p:cNvSpPr/>
          <p:nvPr userDrawn="1"/>
        </p:nvSpPr>
        <p:spPr>
          <a:xfrm>
            <a:off x="10481003" y="6803350"/>
            <a:ext cx="1278997" cy="68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007932"/>
            <a:ext cx="10481004" cy="795419"/>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296000"/>
            <a:ext cx="11328000" cy="434840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007932"/>
            <a:ext cx="432000" cy="795419"/>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1" y="6803350"/>
            <a:ext cx="10481004" cy="6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2" y="6007932"/>
            <a:ext cx="12191998" cy="36341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window&#10;&#10;Description automatically generated">
            <a:extLst>
              <a:ext uri="{FF2B5EF4-FFF2-40B4-BE49-F238E27FC236}">
                <a16:creationId xmlns:a16="http://schemas.microsoft.com/office/drawing/2014/main" id="{12AE8841-F131-6F49-A49E-9B2C06076307}"/>
              </a:ext>
            </a:extLst>
          </p:cNvPr>
          <p:cNvPicPr>
            <a:picLocks noChangeAspect="1"/>
          </p:cNvPicPr>
          <p:nvPr userDrawn="1"/>
        </p:nvPicPr>
        <p:blipFill>
          <a:blip r:embed="rId22"/>
          <a:stretch>
            <a:fillRect/>
          </a:stretch>
        </p:blipFill>
        <p:spPr>
          <a:xfrm>
            <a:off x="10631209" y="6007932"/>
            <a:ext cx="978586" cy="72695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69" r:id="rId12"/>
    <p:sldLayoutId id="2147483670" r:id="rId13"/>
    <p:sldLayoutId id="2147483671" r:id="rId14"/>
    <p:sldLayoutId id="2147483673" r:id="rId15"/>
    <p:sldLayoutId id="2147483654" r:id="rId16"/>
    <p:sldLayoutId id="2147483655" r:id="rId17"/>
    <p:sldLayoutId id="2147483675" r:id="rId18"/>
    <p:sldLayoutId id="2147483672" r:id="rId19"/>
    <p:sldLayoutId id="2147483676" r:id="rId20"/>
  </p:sldLayoutIdLst>
  <p:hf hdr="0" dt="0"/>
  <p:txStyles>
    <p:titleStyle>
      <a:lvl1pPr algn="l" defTabSz="914400" rtl="0" eaLnBrk="1" latinLnBrk="0" hangingPunct="1">
        <a:lnSpc>
          <a:spcPct val="90000"/>
        </a:lnSpc>
        <a:spcBef>
          <a:spcPct val="0"/>
        </a:spcBef>
        <a:buNone/>
        <a:defRPr sz="3600" b="1" kern="1200" spc="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www.diplomacy.edu/blog/digital-diplomacy-three-graph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hyperlink" Target="https://disastermilitarymedicine.biomedcentral.com/articles/10.1186/s40696-016-0013-8" TargetMode="External"/><Relationship Id="rId3" Type="http://schemas.openxmlformats.org/officeDocument/2006/relationships/hyperlink" Target="https://www.cdc.gov/trainingdevelopment/develop_training.html" TargetMode="External"/><Relationship Id="rId7" Type="http://schemas.openxmlformats.org/officeDocument/2006/relationships/hyperlink" Target="https://www.youtube.com/watch?v=1Evwgu369Jw" TargetMode="External"/><Relationship Id="rId12" Type="http://schemas.openxmlformats.org/officeDocument/2006/relationships/hyperlink" Target="https://www.kingsfund.org.uk/audio-video/stress-hospital-staff-covid-19" TargetMode="External"/><Relationship Id="rId2" Type="http://schemas.openxmlformats.org/officeDocument/2006/relationships/hyperlink" Target="https://hbr.org/2020/03/the-best-leaders-are-versatile-ones" TargetMode="External"/><Relationship Id="rId1" Type="http://schemas.openxmlformats.org/officeDocument/2006/relationships/slideLayout" Target="../slideLayouts/slideLayout12.xml"/><Relationship Id="rId6" Type="http://schemas.openxmlformats.org/officeDocument/2006/relationships/hyperlink" Target="https://www.managementtraininginstitute.com/5-leadership-skills-best-manage-crisis/" TargetMode="External"/><Relationship Id="rId11" Type="http://schemas.openxmlformats.org/officeDocument/2006/relationships/hyperlink" Target="https://www.researchgate.net/publication/305734953_PSYCHOLOGICAL_EFFECTS_ON_MILITARY_PERSONNEL_ASSIGNED_TO_HUMANITARIAN_ASSISTANCE_AND_DISASTER_RESPONSE_MISSIONS" TargetMode="External"/><Relationship Id="rId5" Type="http://schemas.openxmlformats.org/officeDocument/2006/relationships/hyperlink" Target="https://www.cdc.gov/phcommunities/resourcekit/evaluate/smart_objectives.html" TargetMode="External"/><Relationship Id="rId10" Type="http://schemas.openxmlformats.org/officeDocument/2006/relationships/hyperlink" Target="https://pubmed.ncbi.nlm.nih.gov/32271070/" TargetMode="External"/><Relationship Id="rId4" Type="http://schemas.openxmlformats.org/officeDocument/2006/relationships/hyperlink" Target="https://www.cdc.gov/trainingdevelopment/standards/index.html?CDC_AA_refVal=https%3A%2F%2Fwww.cdc.gov%2Ftrainingdevelopment%2Fstandards%2Fstandards.html" TargetMode="External"/><Relationship Id="rId9" Type="http://schemas.openxmlformats.org/officeDocument/2006/relationships/hyperlink" Target="https://www.scientificamerican.com/article/psychological-trauma-is-the-next-crisis-for-coronavirus-health-workers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4">
            <a:extLst>
              <a:ext uri="{FF2B5EF4-FFF2-40B4-BE49-F238E27FC236}">
                <a16:creationId xmlns:a16="http://schemas.microsoft.com/office/drawing/2014/main" id="{238655A0-C81E-1D4B-9557-9D50FB6CA07C}"/>
              </a:ext>
            </a:extLst>
          </p:cNvPr>
          <p:cNvSpPr txBox="1">
            <a:spLocks/>
          </p:cNvSpPr>
          <p:nvPr/>
        </p:nvSpPr>
        <p:spPr>
          <a:xfrm>
            <a:off x="2097156" y="5266086"/>
            <a:ext cx="10094843" cy="161434"/>
          </a:xfrm>
          <a:prstGeom prst="rect">
            <a:avLst/>
          </a:prstGeom>
          <a:solidFill>
            <a:schemeClr val="tx1">
              <a:alpha val="80000"/>
            </a:schemeClr>
          </a:solidFill>
        </p:spPr>
        <p:txBody>
          <a:bodyPr vert="horz" lIns="180000" tIns="180000" rIns="180000" bIns="18000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ZA" sz="2400" kern="1200" dirty="0">
                <a:solidFill>
                  <a:schemeClr val="bg1"/>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itle 2">
            <a:extLst>
              <a:ext uri="{FF2B5EF4-FFF2-40B4-BE49-F238E27FC236}">
                <a16:creationId xmlns:a16="http://schemas.microsoft.com/office/drawing/2014/main" id="{77AF08B8-926B-BA4C-9881-AB2B4A89BACD}"/>
              </a:ext>
            </a:extLst>
          </p:cNvPr>
          <p:cNvSpPr txBox="1">
            <a:spLocks/>
          </p:cNvSpPr>
          <p:nvPr/>
        </p:nvSpPr>
        <p:spPr>
          <a:xfrm>
            <a:off x="2097157" y="3655880"/>
            <a:ext cx="10094843" cy="1640077"/>
          </a:xfrm>
          <a:prstGeom prst="rect">
            <a:avLst/>
          </a:prstGeom>
          <a:solidFill>
            <a:schemeClr val="bg1"/>
          </a:solidFill>
        </p:spPr>
        <p:txBody>
          <a:bodyPr vert="horz" lIns="180000" tIns="180000" rIns="252000" bIns="180000" rtlCol="0" anchor="ctr" anchorCtr="0">
            <a:noAutofit/>
          </a:bodyPr>
          <a:lstStyle>
            <a:lvl1pPr algn="l" defTabSz="914400" rtl="0" eaLnBrk="1" latinLnBrk="0" hangingPunct="1">
              <a:lnSpc>
                <a:spcPct val="90000"/>
              </a:lnSpc>
              <a:spcBef>
                <a:spcPct val="0"/>
              </a:spcBef>
              <a:buNone/>
              <a:defRPr lang="en-ZA" sz="4800" b="1" kern="1200" spc="0" dirty="0">
                <a:solidFill>
                  <a:schemeClr val="tx1">
                    <a:lumMod val="75000"/>
                    <a:lumOff val="25000"/>
                  </a:schemeClr>
                </a:solidFill>
                <a:latin typeface="+mj-lt"/>
                <a:ea typeface="+mj-ea"/>
                <a:cs typeface="+mj-cs"/>
              </a:defRPr>
            </a:lvl1pPr>
          </a:lstStyle>
          <a:p>
            <a:r>
              <a:rPr lang="en-US" sz="4700" dirty="0"/>
              <a:t>Resilience &amp; Wellness Program Development</a:t>
            </a:r>
          </a:p>
        </p:txBody>
      </p:sp>
      <p:sp>
        <p:nvSpPr>
          <p:cNvPr id="5" name="Rectangle 4">
            <a:extLst>
              <a:ext uri="{FF2B5EF4-FFF2-40B4-BE49-F238E27FC236}">
                <a16:creationId xmlns:a16="http://schemas.microsoft.com/office/drawing/2014/main" id="{31329E4A-DA0D-2D4C-B556-B855F969713E}"/>
              </a:ext>
            </a:extLst>
          </p:cNvPr>
          <p:cNvSpPr/>
          <p:nvPr/>
        </p:nvSpPr>
        <p:spPr>
          <a:xfrm>
            <a:off x="2097156" y="5656177"/>
            <a:ext cx="7451578" cy="707886"/>
          </a:xfrm>
          <a:prstGeom prst="rect">
            <a:avLst/>
          </a:prstGeom>
        </p:spPr>
        <p:txBody>
          <a:bodyPr wrap="square">
            <a:spAutoFit/>
          </a:bodyPr>
          <a:lstStyle/>
          <a:p>
            <a:pPr algn="just"/>
            <a:r>
              <a:rPr lang="en-US" sz="1000" dirty="0"/>
              <a:t>NYC Health + Hospitals Continuing Professional Education is recognized by the New York State Education Department’s State Board for Social Work as an approved provider of continuing education for licensed social workers and accredited by The Medical Society of the State of New York (MSSNY) to provide continuing medical education for physicians. NYC Health + Hospitals designate this Live Webinar training for a maximum of 1 contact hour for social workers and 1 AMA PRA Category 1 Credit(s)™. </a:t>
            </a:r>
          </a:p>
        </p:txBody>
      </p:sp>
    </p:spTree>
    <p:extLst>
      <p:ext uri="{BB962C8B-B14F-4D97-AF65-F5344CB8AC3E}">
        <p14:creationId xmlns:p14="http://schemas.microsoft.com/office/powerpoint/2010/main" val="397490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A55F-7278-F448-9219-70268B605A61}"/>
              </a:ext>
            </a:extLst>
          </p:cNvPr>
          <p:cNvSpPr>
            <a:spLocks noGrp="1"/>
          </p:cNvSpPr>
          <p:nvPr>
            <p:ph type="title"/>
          </p:nvPr>
        </p:nvSpPr>
        <p:spPr/>
        <p:txBody>
          <a:bodyPr/>
          <a:lstStyle/>
          <a:p>
            <a:r>
              <a:rPr lang="en-US" dirty="0"/>
              <a:t>Leadership Sets the Tone</a:t>
            </a:r>
          </a:p>
        </p:txBody>
      </p:sp>
      <p:sp>
        <p:nvSpPr>
          <p:cNvPr id="3" name="Text Placeholder 2">
            <a:extLst>
              <a:ext uri="{FF2B5EF4-FFF2-40B4-BE49-F238E27FC236}">
                <a16:creationId xmlns:a16="http://schemas.microsoft.com/office/drawing/2014/main" id="{03735C66-6A9C-3940-AD87-7BFECF0B5C40}"/>
              </a:ext>
            </a:extLst>
          </p:cNvPr>
          <p:cNvSpPr>
            <a:spLocks noGrp="1"/>
          </p:cNvSpPr>
          <p:nvPr>
            <p:ph type="body" sz="quarter" idx="32"/>
          </p:nvPr>
        </p:nvSpPr>
        <p:spPr/>
        <p:txBody>
          <a:bodyPr/>
          <a:lstStyle/>
          <a:p>
            <a:r>
              <a:rPr lang="en-US" dirty="0">
                <a:solidFill>
                  <a:schemeClr val="accent1"/>
                </a:solidFill>
              </a:rPr>
              <a:t>So what do we do now as situational leaders?</a:t>
            </a:r>
          </a:p>
        </p:txBody>
      </p:sp>
      <p:sp>
        <p:nvSpPr>
          <p:cNvPr id="4" name="Content Placeholder 3">
            <a:extLst>
              <a:ext uri="{FF2B5EF4-FFF2-40B4-BE49-F238E27FC236}">
                <a16:creationId xmlns:a16="http://schemas.microsoft.com/office/drawing/2014/main" id="{716A783C-12BD-1446-A289-7D251A60EC10}"/>
              </a:ext>
            </a:extLst>
          </p:cNvPr>
          <p:cNvSpPr>
            <a:spLocks noGrp="1"/>
          </p:cNvSpPr>
          <p:nvPr>
            <p:ph idx="1"/>
          </p:nvPr>
        </p:nvSpPr>
        <p:spPr/>
        <p:txBody>
          <a:bodyPr numCol="2"/>
          <a:lstStyle/>
          <a:p>
            <a:pPr>
              <a:spcBef>
                <a:spcPts val="2200"/>
              </a:spcBef>
            </a:pPr>
            <a:r>
              <a:rPr lang="en-US" sz="4400" dirty="0"/>
              <a:t> Reinforce</a:t>
            </a:r>
          </a:p>
          <a:p>
            <a:pPr>
              <a:spcBef>
                <a:spcPts val="2200"/>
              </a:spcBef>
            </a:pPr>
            <a:r>
              <a:rPr lang="en-US" sz="4400" dirty="0"/>
              <a:t> Empower</a:t>
            </a:r>
          </a:p>
          <a:p>
            <a:pPr>
              <a:spcBef>
                <a:spcPts val="2200"/>
              </a:spcBef>
            </a:pPr>
            <a:r>
              <a:rPr lang="en-US" sz="4400" dirty="0"/>
              <a:t> Remember</a:t>
            </a:r>
          </a:p>
          <a:p>
            <a:pPr>
              <a:spcBef>
                <a:spcPts val="2200"/>
              </a:spcBef>
            </a:pPr>
            <a:r>
              <a:rPr lang="en-US" sz="4400" dirty="0"/>
              <a:t> Take time</a:t>
            </a:r>
          </a:p>
          <a:p>
            <a:pPr>
              <a:spcBef>
                <a:spcPts val="2200"/>
              </a:spcBef>
            </a:pPr>
            <a:r>
              <a:rPr lang="en-US" sz="4400" dirty="0"/>
              <a:t> Be creative</a:t>
            </a:r>
          </a:p>
          <a:p>
            <a:pPr>
              <a:spcBef>
                <a:spcPts val="2200"/>
              </a:spcBef>
            </a:pPr>
            <a:r>
              <a:rPr lang="en-US" sz="4400" dirty="0"/>
              <a:t> Build</a:t>
            </a:r>
          </a:p>
        </p:txBody>
      </p:sp>
      <p:sp>
        <p:nvSpPr>
          <p:cNvPr id="5" name="Slide Number Placeholder 4">
            <a:extLst>
              <a:ext uri="{FF2B5EF4-FFF2-40B4-BE49-F238E27FC236}">
                <a16:creationId xmlns:a16="http://schemas.microsoft.com/office/drawing/2014/main" id="{404027DD-80C5-834B-AC98-4EF546166387}"/>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spTree>
    <p:extLst>
      <p:ext uri="{BB962C8B-B14F-4D97-AF65-F5344CB8AC3E}">
        <p14:creationId xmlns:p14="http://schemas.microsoft.com/office/powerpoint/2010/main" val="35069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AC0660-077C-D341-94FA-53AC992048F2}"/>
              </a:ext>
            </a:extLst>
          </p:cNvPr>
          <p:cNvSpPr/>
          <p:nvPr/>
        </p:nvSpPr>
        <p:spPr>
          <a:xfrm>
            <a:off x="5366499" y="3937455"/>
            <a:ext cx="5667584" cy="17044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34328B-F4D6-D14B-9FD3-6ACABE9DA529}"/>
              </a:ext>
            </a:extLst>
          </p:cNvPr>
          <p:cNvSpPr/>
          <p:nvPr/>
        </p:nvSpPr>
        <p:spPr>
          <a:xfrm>
            <a:off x="4651028" y="2190760"/>
            <a:ext cx="5667584" cy="17510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AA2258-85A6-624D-A30B-39B20DDEAB0F}"/>
              </a:ext>
            </a:extLst>
          </p:cNvPr>
          <p:cNvSpPr/>
          <p:nvPr/>
        </p:nvSpPr>
        <p:spPr>
          <a:xfrm>
            <a:off x="3688422" y="439716"/>
            <a:ext cx="5914720" cy="17510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C8C8905-07A0-FE48-9FD6-416E383D0617}"/>
              </a:ext>
            </a:extLst>
          </p:cNvPr>
          <p:cNvSpPr>
            <a:spLocks noGrp="1"/>
          </p:cNvSpPr>
          <p:nvPr>
            <p:ph type="sldNum" sz="quarter" idx="13"/>
          </p:nvPr>
        </p:nvSpPr>
        <p:spPr/>
        <p:txBody>
          <a:bodyPr/>
          <a:lstStyle/>
          <a:p>
            <a:fld id="{19B51A1E-902D-48AF-9020-955120F399B6}" type="slidenum">
              <a:rPr lang="en-US" noProof="0" smtClean="0"/>
              <a:pPr/>
              <a:t>11</a:t>
            </a:fld>
            <a:endParaRPr lang="en-US" noProof="0" dirty="0"/>
          </a:p>
        </p:txBody>
      </p:sp>
      <p:sp>
        <p:nvSpPr>
          <p:cNvPr id="4" name="Rectangle 3">
            <a:extLst>
              <a:ext uri="{FF2B5EF4-FFF2-40B4-BE49-F238E27FC236}">
                <a16:creationId xmlns:a16="http://schemas.microsoft.com/office/drawing/2014/main" id="{83B90A07-C34D-BF45-B7F6-EDC252D280D9}"/>
              </a:ext>
            </a:extLst>
          </p:cNvPr>
          <p:cNvSpPr/>
          <p:nvPr/>
        </p:nvSpPr>
        <p:spPr>
          <a:xfrm>
            <a:off x="360219" y="6174808"/>
            <a:ext cx="9518072" cy="461665"/>
          </a:xfrm>
          <a:prstGeom prst="rect">
            <a:avLst/>
          </a:prstGeom>
        </p:spPr>
        <p:txBody>
          <a:bodyPr wrap="square">
            <a:spAutoFit/>
          </a:bodyPr>
          <a:lstStyle/>
          <a:p>
            <a:pPr lvl="0"/>
            <a:r>
              <a:rPr lang="en-US" sz="1200" dirty="0"/>
              <a:t>Scott, S.D., </a:t>
            </a:r>
            <a:r>
              <a:rPr lang="en-US" sz="1200" dirty="0" err="1"/>
              <a:t>Hirschinger</a:t>
            </a:r>
            <a:r>
              <a:rPr lang="en-US" sz="1200" dirty="0"/>
              <a:t>, L.E., Cox, K.R., </a:t>
            </a:r>
            <a:r>
              <a:rPr lang="en-US" sz="1200" dirty="0" err="1"/>
              <a:t>McCoig</a:t>
            </a:r>
            <a:r>
              <a:rPr lang="en-US" sz="1200" dirty="0"/>
              <a:t>, M., Hahn-Cover, K., </a:t>
            </a:r>
            <a:r>
              <a:rPr lang="en-US" sz="1200" dirty="0" err="1"/>
              <a:t>Epperly</a:t>
            </a:r>
            <a:r>
              <a:rPr lang="en-US" sz="1200" dirty="0"/>
              <a:t>, K., Phillips, E., and Hall, L.W. (2010) Caring for our Own: Deployment of a Second Victim Rapid Response System. </a:t>
            </a:r>
            <a:r>
              <a:rPr lang="en-US" sz="1200" i="1" dirty="0"/>
              <a:t>The Joint Commission Journal on Quality and Patient Safety. </a:t>
            </a:r>
            <a:r>
              <a:rPr lang="en-US" sz="1200" dirty="0"/>
              <a:t>36(5):233-240. </a:t>
            </a:r>
          </a:p>
        </p:txBody>
      </p:sp>
      <p:sp>
        <p:nvSpPr>
          <p:cNvPr id="5" name="Triangle 4">
            <a:extLst>
              <a:ext uri="{FF2B5EF4-FFF2-40B4-BE49-F238E27FC236}">
                <a16:creationId xmlns:a16="http://schemas.microsoft.com/office/drawing/2014/main" id="{3040AB99-6D82-3B43-A06C-2B88693D31DF}"/>
              </a:ext>
            </a:extLst>
          </p:cNvPr>
          <p:cNvSpPr/>
          <p:nvPr/>
        </p:nvSpPr>
        <p:spPr>
          <a:xfrm>
            <a:off x="360219" y="439716"/>
            <a:ext cx="6650088" cy="5202195"/>
          </a:xfrm>
          <a:prstGeom prst="triangle">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0039BCEF-B5B5-D543-8A5A-DEE82B7F2161}"/>
              </a:ext>
            </a:extLst>
          </p:cNvPr>
          <p:cNvSpPr/>
          <p:nvPr/>
        </p:nvSpPr>
        <p:spPr>
          <a:xfrm>
            <a:off x="1447120" y="439716"/>
            <a:ext cx="4476803" cy="350208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3548CAA6-29EE-3646-91F1-4C8A9029C4F8}"/>
              </a:ext>
            </a:extLst>
          </p:cNvPr>
          <p:cNvSpPr/>
          <p:nvPr/>
        </p:nvSpPr>
        <p:spPr>
          <a:xfrm>
            <a:off x="2566059" y="439716"/>
            <a:ext cx="2238401" cy="175104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9D53B9-F9CD-5C49-8C14-6DD85CF59B4F}"/>
              </a:ext>
            </a:extLst>
          </p:cNvPr>
          <p:cNvSpPr txBox="1"/>
          <p:nvPr/>
        </p:nvSpPr>
        <p:spPr>
          <a:xfrm>
            <a:off x="3042710" y="4561025"/>
            <a:ext cx="1285103" cy="461665"/>
          </a:xfrm>
          <a:prstGeom prst="rect">
            <a:avLst/>
          </a:prstGeom>
          <a:noFill/>
        </p:spPr>
        <p:txBody>
          <a:bodyPr wrap="square" rtlCol="0">
            <a:spAutoFit/>
          </a:bodyPr>
          <a:lstStyle/>
          <a:p>
            <a:pPr algn="ctr"/>
            <a:r>
              <a:rPr lang="en-US" sz="2400" b="1" dirty="0">
                <a:solidFill>
                  <a:schemeClr val="bg2"/>
                </a:solidFill>
              </a:rPr>
              <a:t>TIER 1</a:t>
            </a:r>
          </a:p>
        </p:txBody>
      </p:sp>
      <p:sp>
        <p:nvSpPr>
          <p:cNvPr id="9" name="TextBox 8">
            <a:extLst>
              <a:ext uri="{FF2B5EF4-FFF2-40B4-BE49-F238E27FC236}">
                <a16:creationId xmlns:a16="http://schemas.microsoft.com/office/drawing/2014/main" id="{D9154920-48FB-E54B-97E5-96750E8B23B2}"/>
              </a:ext>
            </a:extLst>
          </p:cNvPr>
          <p:cNvSpPr txBox="1"/>
          <p:nvPr/>
        </p:nvSpPr>
        <p:spPr>
          <a:xfrm>
            <a:off x="3042709" y="2835450"/>
            <a:ext cx="1285103" cy="461665"/>
          </a:xfrm>
          <a:prstGeom prst="rect">
            <a:avLst/>
          </a:prstGeom>
          <a:noFill/>
        </p:spPr>
        <p:txBody>
          <a:bodyPr wrap="square" rtlCol="0">
            <a:spAutoFit/>
          </a:bodyPr>
          <a:lstStyle/>
          <a:p>
            <a:pPr algn="ctr"/>
            <a:r>
              <a:rPr lang="en-US" sz="2400" b="1" dirty="0">
                <a:solidFill>
                  <a:schemeClr val="bg2"/>
                </a:solidFill>
              </a:rPr>
              <a:t>TIER 2</a:t>
            </a:r>
          </a:p>
        </p:txBody>
      </p:sp>
      <p:sp>
        <p:nvSpPr>
          <p:cNvPr id="10" name="TextBox 9">
            <a:extLst>
              <a:ext uri="{FF2B5EF4-FFF2-40B4-BE49-F238E27FC236}">
                <a16:creationId xmlns:a16="http://schemas.microsoft.com/office/drawing/2014/main" id="{565C6385-4CC4-5043-9F2C-684C6FC0CC01}"/>
              </a:ext>
            </a:extLst>
          </p:cNvPr>
          <p:cNvSpPr txBox="1"/>
          <p:nvPr/>
        </p:nvSpPr>
        <p:spPr>
          <a:xfrm>
            <a:off x="3042709" y="1488236"/>
            <a:ext cx="1285103" cy="461665"/>
          </a:xfrm>
          <a:prstGeom prst="rect">
            <a:avLst/>
          </a:prstGeom>
          <a:noFill/>
        </p:spPr>
        <p:txBody>
          <a:bodyPr wrap="square" rtlCol="0">
            <a:spAutoFit/>
          </a:bodyPr>
          <a:lstStyle/>
          <a:p>
            <a:pPr algn="ctr"/>
            <a:r>
              <a:rPr lang="en-US" sz="2400" b="1" dirty="0">
                <a:solidFill>
                  <a:schemeClr val="bg2"/>
                </a:solidFill>
              </a:rPr>
              <a:t>TIER 3</a:t>
            </a:r>
          </a:p>
        </p:txBody>
      </p:sp>
      <p:sp>
        <p:nvSpPr>
          <p:cNvPr id="12" name="TextBox 11">
            <a:extLst>
              <a:ext uri="{FF2B5EF4-FFF2-40B4-BE49-F238E27FC236}">
                <a16:creationId xmlns:a16="http://schemas.microsoft.com/office/drawing/2014/main" id="{BA23278B-D928-4445-9216-E08261356BF9}"/>
              </a:ext>
            </a:extLst>
          </p:cNvPr>
          <p:cNvSpPr txBox="1"/>
          <p:nvPr/>
        </p:nvSpPr>
        <p:spPr>
          <a:xfrm>
            <a:off x="5090610" y="530408"/>
            <a:ext cx="3839394" cy="1569660"/>
          </a:xfrm>
          <a:prstGeom prst="rect">
            <a:avLst/>
          </a:prstGeom>
          <a:noFill/>
        </p:spPr>
        <p:txBody>
          <a:bodyPr wrap="square" rtlCol="0">
            <a:spAutoFit/>
          </a:bodyPr>
          <a:lstStyle/>
          <a:p>
            <a:r>
              <a:rPr lang="en-US" sz="1600" b="1" dirty="0">
                <a:solidFill>
                  <a:schemeClr val="bg2"/>
                </a:solidFill>
              </a:rPr>
              <a:t>Expedited Referral Network</a:t>
            </a:r>
          </a:p>
          <a:p>
            <a:pPr marL="285750" indent="-285750">
              <a:buFont typeface="Arial" panose="020B0604020202020204" pitchFamily="34" charset="0"/>
              <a:buChar char="•"/>
            </a:pPr>
            <a:r>
              <a:rPr lang="en-US" sz="1600" dirty="0">
                <a:solidFill>
                  <a:schemeClr val="bg2"/>
                </a:solidFill>
              </a:rPr>
              <a:t>Employee Assistance Program</a:t>
            </a:r>
          </a:p>
          <a:p>
            <a:pPr marL="285750" indent="-285750">
              <a:buFont typeface="Arial" panose="020B0604020202020204" pitchFamily="34" charset="0"/>
              <a:buChar char="•"/>
            </a:pPr>
            <a:r>
              <a:rPr lang="en-US" sz="1600" dirty="0">
                <a:solidFill>
                  <a:schemeClr val="bg2"/>
                </a:solidFill>
              </a:rPr>
              <a:t>Chaplain, Social Work</a:t>
            </a:r>
          </a:p>
          <a:p>
            <a:pPr marL="285750" indent="-285750">
              <a:buFont typeface="Arial" panose="020B0604020202020204" pitchFamily="34" charset="0"/>
              <a:buChar char="•"/>
            </a:pPr>
            <a:r>
              <a:rPr lang="en-US" sz="1600" dirty="0">
                <a:solidFill>
                  <a:schemeClr val="bg2"/>
                </a:solidFill>
              </a:rPr>
              <a:t>Clinical Psychiatry, Psychology</a:t>
            </a:r>
          </a:p>
          <a:p>
            <a:pPr marL="285750" indent="-285750">
              <a:buFont typeface="Arial" panose="020B0604020202020204" pitchFamily="34" charset="0"/>
              <a:buChar char="•"/>
            </a:pPr>
            <a:r>
              <a:rPr lang="en-US" sz="1600" dirty="0">
                <a:solidFill>
                  <a:schemeClr val="bg2"/>
                </a:solidFill>
              </a:rPr>
              <a:t>Domestic Violence Support</a:t>
            </a:r>
          </a:p>
          <a:p>
            <a:pPr marL="285750" indent="-285750">
              <a:buFont typeface="Arial" panose="020B0604020202020204" pitchFamily="34" charset="0"/>
              <a:buChar char="•"/>
            </a:pPr>
            <a:r>
              <a:rPr lang="en-US" sz="1600" dirty="0">
                <a:solidFill>
                  <a:schemeClr val="bg2"/>
                </a:solidFill>
              </a:rPr>
              <a:t>The Wellness Center</a:t>
            </a:r>
          </a:p>
        </p:txBody>
      </p:sp>
      <p:sp>
        <p:nvSpPr>
          <p:cNvPr id="14" name="Triangle 13">
            <a:extLst>
              <a:ext uri="{FF2B5EF4-FFF2-40B4-BE49-F238E27FC236}">
                <a16:creationId xmlns:a16="http://schemas.microsoft.com/office/drawing/2014/main" id="{28C1A3BE-7B35-2443-8D89-07384ED94C39}"/>
              </a:ext>
            </a:extLst>
          </p:cNvPr>
          <p:cNvSpPr/>
          <p:nvPr/>
        </p:nvSpPr>
        <p:spPr>
          <a:xfrm rot="5400000">
            <a:off x="9085355" y="957503"/>
            <a:ext cx="1751043" cy="715471"/>
          </a:xfrm>
          <a:prstGeom prst="triangle">
            <a:avLst>
              <a:gd name="adj" fmla="val 5220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024235-B662-E740-A6C8-FB3B76379D7D}"/>
              </a:ext>
            </a:extLst>
          </p:cNvPr>
          <p:cNvSpPr txBox="1"/>
          <p:nvPr/>
        </p:nvSpPr>
        <p:spPr>
          <a:xfrm>
            <a:off x="5962805" y="2502204"/>
            <a:ext cx="3742205" cy="1077218"/>
          </a:xfrm>
          <a:prstGeom prst="rect">
            <a:avLst/>
          </a:prstGeom>
          <a:noFill/>
        </p:spPr>
        <p:txBody>
          <a:bodyPr wrap="square" rtlCol="0">
            <a:spAutoFit/>
          </a:bodyPr>
          <a:lstStyle/>
          <a:p>
            <a:r>
              <a:rPr lang="en-US" sz="1600" b="1" dirty="0">
                <a:solidFill>
                  <a:schemeClr val="bg2"/>
                </a:solidFill>
              </a:rPr>
              <a:t>Trained Peer Supporters</a:t>
            </a:r>
          </a:p>
          <a:p>
            <a:r>
              <a:rPr lang="en-US" sz="1600" dirty="0">
                <a:solidFill>
                  <a:schemeClr val="bg2"/>
                </a:solidFill>
              </a:rPr>
              <a:t>Provide 1:1 crisis intervention, group debriefing, support, and referral to Tier 3 as needed.</a:t>
            </a:r>
          </a:p>
        </p:txBody>
      </p:sp>
      <p:sp>
        <p:nvSpPr>
          <p:cNvPr id="16" name="Triangle 15">
            <a:extLst>
              <a:ext uri="{FF2B5EF4-FFF2-40B4-BE49-F238E27FC236}">
                <a16:creationId xmlns:a16="http://schemas.microsoft.com/office/drawing/2014/main" id="{D8F4D849-C062-1540-98B1-CADE1F8574E6}"/>
              </a:ext>
            </a:extLst>
          </p:cNvPr>
          <p:cNvSpPr/>
          <p:nvPr/>
        </p:nvSpPr>
        <p:spPr>
          <a:xfrm rot="5400000">
            <a:off x="9800826" y="2708546"/>
            <a:ext cx="1751043" cy="715471"/>
          </a:xfrm>
          <a:prstGeom prst="triangle">
            <a:avLst>
              <a:gd name="adj" fmla="val 5220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9C94812-ADC2-A54B-9C92-F37B3078F104}"/>
              </a:ext>
            </a:extLst>
          </p:cNvPr>
          <p:cNvSpPr/>
          <p:nvPr/>
        </p:nvSpPr>
        <p:spPr>
          <a:xfrm rot="5400000">
            <a:off x="10539589" y="4431948"/>
            <a:ext cx="1704455" cy="715471"/>
          </a:xfrm>
          <a:prstGeom prst="triangle">
            <a:avLst>
              <a:gd name="adj" fmla="val 522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BB85ACE-49F4-9F4B-9A7A-7A209A66EE20}"/>
              </a:ext>
            </a:extLst>
          </p:cNvPr>
          <p:cNvSpPr txBox="1"/>
          <p:nvPr/>
        </p:nvSpPr>
        <p:spPr>
          <a:xfrm>
            <a:off x="7287029" y="4123323"/>
            <a:ext cx="3327067" cy="1323439"/>
          </a:xfrm>
          <a:prstGeom prst="rect">
            <a:avLst/>
          </a:prstGeom>
          <a:noFill/>
        </p:spPr>
        <p:txBody>
          <a:bodyPr wrap="square" rtlCol="0">
            <a:spAutoFit/>
          </a:bodyPr>
          <a:lstStyle/>
          <a:p>
            <a:r>
              <a:rPr lang="en-US" sz="1600" b="1" dirty="0">
                <a:solidFill>
                  <a:schemeClr val="bg2"/>
                </a:solidFill>
              </a:rPr>
              <a:t>Local (Unit/Department) Support</a:t>
            </a:r>
          </a:p>
          <a:p>
            <a:r>
              <a:rPr lang="en-US" sz="1600" dirty="0">
                <a:solidFill>
                  <a:schemeClr val="bg2"/>
                </a:solidFill>
              </a:rPr>
              <a:t>Everyone having knowledge of crisis response, normalization of discussing difficult events, and supporting each other.</a:t>
            </a:r>
          </a:p>
        </p:txBody>
      </p:sp>
    </p:spTree>
    <p:extLst>
      <p:ext uri="{BB962C8B-B14F-4D97-AF65-F5344CB8AC3E}">
        <p14:creationId xmlns:p14="http://schemas.microsoft.com/office/powerpoint/2010/main" val="4175117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91B2-A6B0-6C45-8123-1749A30D815D}"/>
              </a:ext>
            </a:extLst>
          </p:cNvPr>
          <p:cNvSpPr>
            <a:spLocks noGrp="1"/>
          </p:cNvSpPr>
          <p:nvPr>
            <p:ph type="title"/>
          </p:nvPr>
        </p:nvSpPr>
        <p:spPr/>
        <p:txBody>
          <a:bodyPr/>
          <a:lstStyle/>
          <a:p>
            <a:r>
              <a:rPr lang="en-US" dirty="0"/>
              <a:t>Crisis Response Reflection</a:t>
            </a:r>
          </a:p>
        </p:txBody>
      </p:sp>
      <p:sp>
        <p:nvSpPr>
          <p:cNvPr id="3" name="Content Placeholder 2">
            <a:extLst>
              <a:ext uri="{FF2B5EF4-FFF2-40B4-BE49-F238E27FC236}">
                <a16:creationId xmlns:a16="http://schemas.microsoft.com/office/drawing/2014/main" id="{D1A85A14-FB8B-9747-A3E6-5B743A249311}"/>
              </a:ext>
            </a:extLst>
          </p:cNvPr>
          <p:cNvSpPr>
            <a:spLocks noGrp="1"/>
          </p:cNvSpPr>
          <p:nvPr>
            <p:ph idx="1"/>
          </p:nvPr>
        </p:nvSpPr>
        <p:spPr>
          <a:xfrm>
            <a:off x="432001" y="1155031"/>
            <a:ext cx="6232036" cy="4415481"/>
          </a:xfrm>
        </p:spPr>
        <p:txBody>
          <a:bodyPr/>
          <a:lstStyle/>
          <a:p>
            <a:r>
              <a:rPr lang="en-US" sz="1800" dirty="0"/>
              <a:t>Creates a space for reflective learning and helps us understand how we have all been impacted </a:t>
            </a:r>
          </a:p>
          <a:p>
            <a:r>
              <a:rPr lang="en-US" sz="1800" dirty="0"/>
              <a:t>Supports the needs of staff to positively impact burnout, attrition, dropout, and engagement</a:t>
            </a:r>
          </a:p>
          <a:p>
            <a:r>
              <a:rPr lang="en-US" sz="1800" dirty="0"/>
              <a:t>Improves environments and morale</a:t>
            </a:r>
          </a:p>
          <a:p>
            <a:r>
              <a:rPr lang="en-US" sz="1800" dirty="0"/>
              <a:t>Institutes a structured, cohesive, and standardized culture of communication for feedback from frontline staff; up-and-down/lateral communication</a:t>
            </a:r>
          </a:p>
          <a:p>
            <a:r>
              <a:rPr lang="en-US" sz="1800" dirty="0"/>
              <a:t>Assists with recognition of emotional commonalities and shared experience</a:t>
            </a:r>
          </a:p>
          <a:p>
            <a:r>
              <a:rPr lang="en-US" sz="1800" dirty="0"/>
              <a:t>Corrects cognitive distortions</a:t>
            </a:r>
          </a:p>
          <a:p>
            <a:r>
              <a:rPr lang="en-US" sz="1800" dirty="0"/>
              <a:t>Makes needed changes, engages all levels of staff, and tends to emotional and psychological needs of the workforce</a:t>
            </a:r>
          </a:p>
        </p:txBody>
      </p:sp>
      <p:sp>
        <p:nvSpPr>
          <p:cNvPr id="4" name="Slide Number Placeholder 3">
            <a:extLst>
              <a:ext uri="{FF2B5EF4-FFF2-40B4-BE49-F238E27FC236}">
                <a16:creationId xmlns:a16="http://schemas.microsoft.com/office/drawing/2014/main" id="{271C59A3-A12D-834B-B217-7C190604CDA1}"/>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sp>
        <p:nvSpPr>
          <p:cNvPr id="5" name="Rectangle 4">
            <a:extLst>
              <a:ext uri="{FF2B5EF4-FFF2-40B4-BE49-F238E27FC236}">
                <a16:creationId xmlns:a16="http://schemas.microsoft.com/office/drawing/2014/main" id="{37292799-07BE-AC46-999B-DF2D3A58ECD4}"/>
              </a:ext>
            </a:extLst>
          </p:cNvPr>
          <p:cNvSpPr/>
          <p:nvPr/>
        </p:nvSpPr>
        <p:spPr>
          <a:xfrm>
            <a:off x="7121235" y="1219199"/>
            <a:ext cx="4638763" cy="44154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F96B84-2F09-A343-B0A7-A885379D8DFA}"/>
              </a:ext>
            </a:extLst>
          </p:cNvPr>
          <p:cNvSpPr/>
          <p:nvPr/>
        </p:nvSpPr>
        <p:spPr>
          <a:xfrm>
            <a:off x="7121234" y="1359501"/>
            <a:ext cx="4638763" cy="584775"/>
          </a:xfrm>
          <a:prstGeom prst="rect">
            <a:avLst/>
          </a:prstGeom>
        </p:spPr>
        <p:txBody>
          <a:bodyPr wrap="square">
            <a:spAutoFit/>
          </a:bodyPr>
          <a:lstStyle/>
          <a:p>
            <a:pPr algn="ctr"/>
            <a:r>
              <a:rPr lang="en-US" sz="3200" b="1" dirty="0">
                <a:solidFill>
                  <a:schemeClr val="accent1"/>
                </a:solidFill>
              </a:rPr>
              <a:t>Start With Why</a:t>
            </a:r>
            <a:endParaRPr lang="en-US" sz="3200" dirty="0">
              <a:solidFill>
                <a:schemeClr val="accent1"/>
              </a:solidFill>
            </a:endParaRPr>
          </a:p>
        </p:txBody>
      </p:sp>
      <p:grpSp>
        <p:nvGrpSpPr>
          <p:cNvPr id="10" name="Group 9">
            <a:extLst>
              <a:ext uri="{FF2B5EF4-FFF2-40B4-BE49-F238E27FC236}">
                <a16:creationId xmlns:a16="http://schemas.microsoft.com/office/drawing/2014/main" id="{AF91AE73-FB94-F547-8EC6-2B62FB8719B6}"/>
              </a:ext>
            </a:extLst>
          </p:cNvPr>
          <p:cNvGrpSpPr/>
          <p:nvPr/>
        </p:nvGrpSpPr>
        <p:grpSpPr>
          <a:xfrm>
            <a:off x="7827344" y="2106680"/>
            <a:ext cx="3226537" cy="3226537"/>
            <a:chOff x="7827344" y="2106680"/>
            <a:chExt cx="3226537" cy="3226537"/>
          </a:xfrm>
        </p:grpSpPr>
        <p:sp>
          <p:nvSpPr>
            <p:cNvPr id="7" name="Oval 6">
              <a:extLst>
                <a:ext uri="{FF2B5EF4-FFF2-40B4-BE49-F238E27FC236}">
                  <a16:creationId xmlns:a16="http://schemas.microsoft.com/office/drawing/2014/main" id="{4B0316A0-2363-5F41-B3BF-DC5102AB96BB}"/>
                </a:ext>
              </a:extLst>
            </p:cNvPr>
            <p:cNvSpPr/>
            <p:nvPr/>
          </p:nvSpPr>
          <p:spPr>
            <a:xfrm>
              <a:off x="8768669" y="3048005"/>
              <a:ext cx="1343891" cy="13438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E8BD4A1-C7D4-6B46-8000-DF858CD185C1}"/>
                </a:ext>
              </a:extLst>
            </p:cNvPr>
            <p:cNvSpPr/>
            <p:nvPr/>
          </p:nvSpPr>
          <p:spPr>
            <a:xfrm>
              <a:off x="8283131" y="2562467"/>
              <a:ext cx="2314965" cy="231496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5AC97E1-EEBF-B140-96AF-AAC544BBBA99}"/>
                </a:ext>
              </a:extLst>
            </p:cNvPr>
            <p:cNvSpPr/>
            <p:nvPr/>
          </p:nvSpPr>
          <p:spPr>
            <a:xfrm>
              <a:off x="7827344" y="2106680"/>
              <a:ext cx="3226537" cy="32265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2D5DA44-0412-754A-9707-8FF95BA54919}"/>
              </a:ext>
            </a:extLst>
          </p:cNvPr>
          <p:cNvSpPr/>
          <p:nvPr/>
        </p:nvSpPr>
        <p:spPr>
          <a:xfrm>
            <a:off x="9048517" y="3519893"/>
            <a:ext cx="784189" cy="400110"/>
          </a:xfrm>
          <a:prstGeom prst="rect">
            <a:avLst/>
          </a:prstGeom>
        </p:spPr>
        <p:txBody>
          <a:bodyPr wrap="none">
            <a:spAutoFit/>
          </a:bodyPr>
          <a:lstStyle/>
          <a:p>
            <a:r>
              <a:rPr lang="en-US" sz="2000" b="1" dirty="0">
                <a:solidFill>
                  <a:schemeClr val="bg1"/>
                </a:solidFill>
              </a:rPr>
              <a:t>WHY</a:t>
            </a:r>
            <a:endParaRPr lang="en-US" sz="2000" dirty="0">
              <a:solidFill>
                <a:schemeClr val="bg1"/>
              </a:solidFill>
            </a:endParaRPr>
          </a:p>
        </p:txBody>
      </p:sp>
      <p:sp>
        <p:nvSpPr>
          <p:cNvPr id="12" name="Rectangle 11">
            <a:extLst>
              <a:ext uri="{FF2B5EF4-FFF2-40B4-BE49-F238E27FC236}">
                <a16:creationId xmlns:a16="http://schemas.microsoft.com/office/drawing/2014/main" id="{58BC62F2-1A9A-D84E-A8C8-E6CFD6FF76BF}"/>
              </a:ext>
            </a:extLst>
          </p:cNvPr>
          <p:cNvSpPr/>
          <p:nvPr/>
        </p:nvSpPr>
        <p:spPr>
          <a:xfrm>
            <a:off x="9048517" y="4404921"/>
            <a:ext cx="811441" cy="400110"/>
          </a:xfrm>
          <a:prstGeom prst="rect">
            <a:avLst/>
          </a:prstGeom>
        </p:spPr>
        <p:txBody>
          <a:bodyPr wrap="none">
            <a:spAutoFit/>
          </a:bodyPr>
          <a:lstStyle/>
          <a:p>
            <a:r>
              <a:rPr lang="en-US" sz="2000" b="1" dirty="0">
                <a:solidFill>
                  <a:schemeClr val="accent1"/>
                </a:solidFill>
              </a:rPr>
              <a:t>HOW</a:t>
            </a:r>
            <a:endParaRPr lang="en-US" sz="2000" dirty="0">
              <a:solidFill>
                <a:schemeClr val="accent1"/>
              </a:solidFill>
            </a:endParaRPr>
          </a:p>
        </p:txBody>
      </p:sp>
      <p:sp>
        <p:nvSpPr>
          <p:cNvPr id="13" name="Rectangle 12">
            <a:extLst>
              <a:ext uri="{FF2B5EF4-FFF2-40B4-BE49-F238E27FC236}">
                <a16:creationId xmlns:a16="http://schemas.microsoft.com/office/drawing/2014/main" id="{483965C5-24EA-F44E-B478-39608739766F}"/>
              </a:ext>
            </a:extLst>
          </p:cNvPr>
          <p:cNvSpPr/>
          <p:nvPr/>
        </p:nvSpPr>
        <p:spPr>
          <a:xfrm>
            <a:off x="8985903" y="4891542"/>
            <a:ext cx="936667" cy="400110"/>
          </a:xfrm>
          <a:prstGeom prst="rect">
            <a:avLst/>
          </a:prstGeom>
        </p:spPr>
        <p:txBody>
          <a:bodyPr wrap="none">
            <a:spAutoFit/>
          </a:bodyPr>
          <a:lstStyle/>
          <a:p>
            <a:r>
              <a:rPr lang="en-US" sz="2000" b="1" dirty="0">
                <a:solidFill>
                  <a:schemeClr val="accent1"/>
                </a:solidFill>
              </a:rPr>
              <a:t>WHAT</a:t>
            </a:r>
            <a:endParaRPr lang="en-US" sz="2000" dirty="0">
              <a:solidFill>
                <a:schemeClr val="accent1"/>
              </a:solidFill>
            </a:endParaRPr>
          </a:p>
        </p:txBody>
      </p:sp>
      <p:cxnSp>
        <p:nvCxnSpPr>
          <p:cNvPr id="15" name="Straight Arrow Connector 14">
            <a:extLst>
              <a:ext uri="{FF2B5EF4-FFF2-40B4-BE49-F238E27FC236}">
                <a16:creationId xmlns:a16="http://schemas.microsoft.com/office/drawing/2014/main" id="{01712AAB-D5B5-8042-B88B-784B0E713A1F}"/>
              </a:ext>
            </a:extLst>
          </p:cNvPr>
          <p:cNvCxnSpPr>
            <a:stCxn id="7" idx="3"/>
          </p:cNvCxnSpPr>
          <p:nvPr/>
        </p:nvCxnSpPr>
        <p:spPr>
          <a:xfrm flipH="1">
            <a:off x="8437418" y="4195088"/>
            <a:ext cx="528059" cy="682344"/>
          </a:xfrm>
          <a:prstGeom prst="straightConnector1">
            <a:avLst/>
          </a:prstGeom>
          <a:ln w="2857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9666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1E34-AAED-854E-883F-2471FCF4D278}"/>
              </a:ext>
            </a:extLst>
          </p:cNvPr>
          <p:cNvSpPr>
            <a:spLocks noGrp="1"/>
          </p:cNvSpPr>
          <p:nvPr>
            <p:ph type="title"/>
          </p:nvPr>
        </p:nvSpPr>
        <p:spPr/>
        <p:txBody>
          <a:bodyPr/>
          <a:lstStyle/>
          <a:p>
            <a:r>
              <a:rPr lang="en-US" dirty="0"/>
              <a:t>What Is Peer Support?</a:t>
            </a:r>
          </a:p>
        </p:txBody>
      </p:sp>
      <p:graphicFrame>
        <p:nvGraphicFramePr>
          <p:cNvPr id="5" name="Content Placeholder 4">
            <a:extLst>
              <a:ext uri="{FF2B5EF4-FFF2-40B4-BE49-F238E27FC236}">
                <a16:creationId xmlns:a16="http://schemas.microsoft.com/office/drawing/2014/main" id="{B70D28A4-7C2E-BD4E-B23A-2EE7BC07F99F}"/>
              </a:ext>
            </a:extLst>
          </p:cNvPr>
          <p:cNvGraphicFramePr>
            <a:graphicFrameLocks noGrp="1"/>
          </p:cNvGraphicFramePr>
          <p:nvPr>
            <p:ph idx="1"/>
            <p:extLst>
              <p:ext uri="{D42A27DB-BD31-4B8C-83A1-F6EECF244321}">
                <p14:modId xmlns:p14="http://schemas.microsoft.com/office/powerpoint/2010/main" val="2216557672"/>
              </p:ext>
            </p:extLst>
          </p:nvPr>
        </p:nvGraphicFramePr>
        <p:xfrm>
          <a:off x="431800" y="1219200"/>
          <a:ext cx="11328399" cy="4236720"/>
        </p:xfrm>
        <a:graphic>
          <a:graphicData uri="http://schemas.openxmlformats.org/drawingml/2006/table">
            <a:tbl>
              <a:tblPr firstRow="1" bandRow="1">
                <a:tableStyleId>{5C22544A-7EE6-4342-B048-85BDC9FD1C3A}</a:tableStyleId>
              </a:tblPr>
              <a:tblGrid>
                <a:gridCol w="3776133">
                  <a:extLst>
                    <a:ext uri="{9D8B030D-6E8A-4147-A177-3AD203B41FA5}">
                      <a16:colId xmlns:a16="http://schemas.microsoft.com/office/drawing/2014/main" val="3592880718"/>
                    </a:ext>
                  </a:extLst>
                </a:gridCol>
                <a:gridCol w="3776133">
                  <a:extLst>
                    <a:ext uri="{9D8B030D-6E8A-4147-A177-3AD203B41FA5}">
                      <a16:colId xmlns:a16="http://schemas.microsoft.com/office/drawing/2014/main" val="3660975139"/>
                    </a:ext>
                  </a:extLst>
                </a:gridCol>
                <a:gridCol w="3776133">
                  <a:extLst>
                    <a:ext uri="{9D8B030D-6E8A-4147-A177-3AD203B41FA5}">
                      <a16:colId xmlns:a16="http://schemas.microsoft.com/office/drawing/2014/main" val="247192369"/>
                    </a:ext>
                  </a:extLst>
                </a:gridCol>
              </a:tblGrid>
              <a:tr h="370840">
                <a:tc>
                  <a:txBody>
                    <a:bodyPr/>
                    <a:lstStyle/>
                    <a:p>
                      <a:pPr>
                        <a:lnSpc>
                          <a:spcPct val="100000"/>
                        </a:lnSpc>
                      </a:pPr>
                      <a:r>
                        <a:rPr lang="en-US" sz="1800" dirty="0"/>
                        <a:t>Peer Support Champion</a:t>
                      </a:r>
                    </a:p>
                  </a:txBody>
                  <a:tcPr marL="137160" marR="137160" marT="137160" marB="137160"/>
                </a:tc>
                <a:tc>
                  <a:txBody>
                    <a:bodyPr/>
                    <a:lstStyle/>
                    <a:p>
                      <a:pPr>
                        <a:lnSpc>
                          <a:spcPct val="100000"/>
                        </a:lnSpc>
                      </a:pPr>
                      <a:r>
                        <a:rPr lang="en-US" sz="1800" dirty="0"/>
                        <a:t>Peer Counselor </a:t>
                      </a:r>
                    </a:p>
                  </a:txBody>
                  <a:tcPr marL="137160" marR="137160" marT="137160" marB="137160"/>
                </a:tc>
                <a:tc>
                  <a:txBody>
                    <a:bodyPr/>
                    <a:lstStyle/>
                    <a:p>
                      <a:pPr>
                        <a:lnSpc>
                          <a:spcPct val="100000"/>
                        </a:lnSpc>
                      </a:pPr>
                      <a:r>
                        <a:rPr lang="en-US" sz="1800" spc="-20" baseline="0" dirty="0"/>
                        <a:t>Licensed Mental Health Clinician</a:t>
                      </a:r>
                    </a:p>
                  </a:txBody>
                  <a:tcPr marL="137160" marR="137160" marT="137160" marB="137160"/>
                </a:tc>
                <a:extLst>
                  <a:ext uri="{0D108BD9-81ED-4DB2-BD59-A6C34878D82A}">
                    <a16:rowId xmlns:a16="http://schemas.microsoft.com/office/drawing/2014/main" val="4152525787"/>
                  </a:ext>
                </a:extLst>
              </a:tr>
              <a:tr h="370840">
                <a:tc>
                  <a:txBody>
                    <a:bodyPr/>
                    <a:lstStyle/>
                    <a:p>
                      <a:pPr>
                        <a:lnSpc>
                          <a:spcPct val="100000"/>
                        </a:lnSpc>
                      </a:pPr>
                      <a:r>
                        <a:rPr lang="en-US" sz="1600" dirty="0"/>
                        <a:t>Host individual/group debrief with coworkers:</a:t>
                      </a:r>
                    </a:p>
                    <a:p>
                      <a:pPr marL="285750" indent="-285750">
                        <a:lnSpc>
                          <a:spcPct val="100000"/>
                        </a:lnSpc>
                        <a:buFont typeface="Arial" panose="020B0604020202020204" pitchFamily="34" charset="0"/>
                        <a:buChar char="•"/>
                      </a:pPr>
                      <a:r>
                        <a:rPr lang="en-US" sz="1600" dirty="0"/>
                        <a:t>Provide practical organized solutions </a:t>
                      </a:r>
                    </a:p>
                    <a:p>
                      <a:pPr marL="285750" indent="-285750">
                        <a:lnSpc>
                          <a:spcPct val="100000"/>
                        </a:lnSpc>
                        <a:buFont typeface="Arial" panose="020B0604020202020204" pitchFamily="34" charset="0"/>
                        <a:buChar char="•"/>
                      </a:pPr>
                      <a:r>
                        <a:rPr lang="en-US" sz="1600" dirty="0"/>
                        <a:t>Establish a safe environment to talk freely about personal affects. Sharing can be intimate, interpersonal, and mutual  </a:t>
                      </a:r>
                    </a:p>
                    <a:p>
                      <a:pPr marL="285750" indent="-285750">
                        <a:lnSpc>
                          <a:spcPct val="100000"/>
                        </a:lnSpc>
                        <a:buFont typeface="Arial" panose="020B0604020202020204" pitchFamily="34" charset="0"/>
                        <a:buChar char="•"/>
                      </a:pPr>
                      <a:r>
                        <a:rPr lang="en-US" sz="1600" dirty="0"/>
                        <a:t>Assist staff to feel they are not alone  </a:t>
                      </a:r>
                    </a:p>
                    <a:p>
                      <a:pPr marL="285750" indent="-285750">
                        <a:lnSpc>
                          <a:spcPct val="100000"/>
                        </a:lnSpc>
                        <a:buFont typeface="Arial" panose="020B0604020202020204" pitchFamily="34" charset="0"/>
                        <a:buChar char="•"/>
                      </a:pPr>
                      <a:r>
                        <a:rPr lang="en-US" sz="1600" dirty="0"/>
                        <a:t>Support colleagues when they are upset; help reduce work distress</a:t>
                      </a:r>
                    </a:p>
                    <a:p>
                      <a:pPr marL="285750" indent="-285750">
                        <a:lnSpc>
                          <a:spcPct val="100000"/>
                        </a:lnSpc>
                        <a:buFont typeface="Arial" panose="020B0604020202020204" pitchFamily="34" charset="0"/>
                        <a:buChar char="•"/>
                      </a:pPr>
                      <a:r>
                        <a:rPr lang="en-US" sz="1600" dirty="0"/>
                        <a:t>Are not substitutes for professional help should that be needed</a:t>
                      </a:r>
                    </a:p>
                  </a:txBody>
                  <a:tcPr marL="137160" marR="137160" marT="137160" marB="137160"/>
                </a:tc>
                <a:tc>
                  <a:txBody>
                    <a:bodyPr/>
                    <a:lstStyle/>
                    <a:p>
                      <a:pPr>
                        <a:lnSpc>
                          <a:spcPct val="100000"/>
                        </a:lnSpc>
                      </a:pPr>
                      <a:r>
                        <a:rPr lang="en-US" sz="1600" dirty="0"/>
                        <a:t>Provide an approved Medicaid service where peers help peers:</a:t>
                      </a:r>
                    </a:p>
                    <a:p>
                      <a:pPr marL="285750" indent="-285750">
                        <a:lnSpc>
                          <a:spcPct val="100000"/>
                        </a:lnSpc>
                        <a:buFont typeface="Arial" panose="020B0604020202020204" pitchFamily="34" charset="0"/>
                        <a:buChar char="•"/>
                      </a:pPr>
                      <a:r>
                        <a:rPr lang="en-US" sz="1600" dirty="0"/>
                        <a:t>Must meet state requirements, take approved classes, and pass a state test</a:t>
                      </a:r>
                    </a:p>
                    <a:p>
                      <a:pPr marL="285750" indent="-285750">
                        <a:lnSpc>
                          <a:spcPct val="100000"/>
                        </a:lnSpc>
                        <a:buFont typeface="Arial" panose="020B0604020202020204" pitchFamily="34" charset="0"/>
                        <a:buChar char="•"/>
                      </a:pPr>
                      <a:r>
                        <a:rPr lang="en-US" sz="1600" dirty="0"/>
                        <a:t>Fulfills various duties, based on the effectiveness of assistance and support from people with shared life experience who are living in recovery</a:t>
                      </a:r>
                    </a:p>
                    <a:p>
                      <a:pPr marL="285750" indent="-285750">
                        <a:lnSpc>
                          <a:spcPct val="100000"/>
                        </a:lnSpc>
                        <a:buFont typeface="Arial" panose="020B0604020202020204" pitchFamily="34" charset="0"/>
                        <a:buChar char="•"/>
                      </a:pPr>
                      <a:r>
                        <a:rPr lang="en-US" sz="1600" dirty="0"/>
                        <a:t>Use their own stories in helping others develop hope and improve their lives</a:t>
                      </a:r>
                    </a:p>
                    <a:p>
                      <a:pPr marL="285750" indent="-285750">
                        <a:lnSpc>
                          <a:spcPct val="100000"/>
                        </a:lnSpc>
                        <a:buFont typeface="Arial" panose="020B0604020202020204" pitchFamily="34" charset="0"/>
                        <a:buChar char="•"/>
                      </a:pPr>
                      <a:r>
                        <a:rPr lang="en-US" sz="1600" dirty="0"/>
                        <a:t>Provides support in many settings</a:t>
                      </a:r>
                    </a:p>
                  </a:txBody>
                  <a:tcPr marL="137160" marR="137160" marT="137160" marB="137160"/>
                </a:tc>
                <a:tc>
                  <a:txBody>
                    <a:bodyPr/>
                    <a:lstStyle/>
                    <a:p>
                      <a:pPr>
                        <a:lnSpc>
                          <a:spcPct val="100000"/>
                        </a:lnSpc>
                      </a:pPr>
                      <a:r>
                        <a:rPr lang="en-US" sz="1600" dirty="0"/>
                        <a:t>Deliver caring and support with a one-way focus:</a:t>
                      </a:r>
                    </a:p>
                    <a:p>
                      <a:pPr marL="285750" indent="-285750">
                        <a:lnSpc>
                          <a:spcPct val="100000"/>
                        </a:lnSpc>
                        <a:buFont typeface="Arial" panose="020B0604020202020204" pitchFamily="34" charset="0"/>
                        <a:buChar char="•"/>
                      </a:pPr>
                      <a:r>
                        <a:rPr lang="en-US" sz="1600" dirty="0"/>
                        <a:t>Provides service where one member’s emotional needs are central</a:t>
                      </a:r>
                    </a:p>
                    <a:p>
                      <a:pPr marL="285750" indent="-285750">
                        <a:lnSpc>
                          <a:spcPct val="100000"/>
                        </a:lnSpc>
                        <a:buFont typeface="Arial" panose="020B0604020202020204" pitchFamily="34" charset="0"/>
                        <a:buChar char="•"/>
                      </a:pPr>
                      <a:r>
                        <a:rPr lang="en-US" sz="1600" dirty="0"/>
                        <a:t>Hosts inherent power differential with responsibility </a:t>
                      </a:r>
                    </a:p>
                    <a:p>
                      <a:pPr marL="285750" indent="-285750">
                        <a:lnSpc>
                          <a:spcPct val="100000"/>
                        </a:lnSpc>
                        <a:buFont typeface="Arial" panose="020B0604020202020204" pitchFamily="34" charset="0"/>
                        <a:buChar char="•"/>
                      </a:pPr>
                      <a:r>
                        <a:rPr lang="en-US" sz="1600" dirty="0"/>
                        <a:t>Offers support with strict boundaries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State licensure</a:t>
                      </a:r>
                    </a:p>
                  </a:txBody>
                  <a:tcPr marL="137160" marR="137160" marT="137160" marB="137160"/>
                </a:tc>
                <a:extLst>
                  <a:ext uri="{0D108BD9-81ED-4DB2-BD59-A6C34878D82A}">
                    <a16:rowId xmlns:a16="http://schemas.microsoft.com/office/drawing/2014/main" val="2178629447"/>
                  </a:ext>
                </a:extLst>
              </a:tr>
            </a:tbl>
          </a:graphicData>
        </a:graphic>
      </p:graphicFrame>
      <p:sp>
        <p:nvSpPr>
          <p:cNvPr id="4" name="Slide Number Placeholder 3">
            <a:extLst>
              <a:ext uri="{FF2B5EF4-FFF2-40B4-BE49-F238E27FC236}">
                <a16:creationId xmlns:a16="http://schemas.microsoft.com/office/drawing/2014/main" id="{954FB039-94B1-BD47-820D-71FFCDAB393D}"/>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spTree>
    <p:extLst>
      <p:ext uri="{BB962C8B-B14F-4D97-AF65-F5344CB8AC3E}">
        <p14:creationId xmlns:p14="http://schemas.microsoft.com/office/powerpoint/2010/main" val="76339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F9B9-2BE0-4B40-B300-F33F0D57BE24}"/>
              </a:ext>
            </a:extLst>
          </p:cNvPr>
          <p:cNvSpPr>
            <a:spLocks noGrp="1"/>
          </p:cNvSpPr>
          <p:nvPr>
            <p:ph type="title"/>
          </p:nvPr>
        </p:nvSpPr>
        <p:spPr/>
        <p:txBody>
          <a:bodyPr/>
          <a:lstStyle/>
          <a:p>
            <a:r>
              <a:rPr lang="en-US" dirty="0"/>
              <a:t>Empathy Building</a:t>
            </a:r>
          </a:p>
        </p:txBody>
      </p:sp>
      <p:sp>
        <p:nvSpPr>
          <p:cNvPr id="3" name="Content Placeholder 2">
            <a:extLst>
              <a:ext uri="{FF2B5EF4-FFF2-40B4-BE49-F238E27FC236}">
                <a16:creationId xmlns:a16="http://schemas.microsoft.com/office/drawing/2014/main" id="{5DC13927-DDC8-6947-A5A8-8897D9E29F80}"/>
              </a:ext>
            </a:extLst>
          </p:cNvPr>
          <p:cNvSpPr>
            <a:spLocks noGrp="1"/>
          </p:cNvSpPr>
          <p:nvPr>
            <p:ph idx="1"/>
          </p:nvPr>
        </p:nvSpPr>
        <p:spPr/>
        <p:txBody>
          <a:bodyPr/>
          <a:lstStyle/>
          <a:p>
            <a:r>
              <a:rPr lang="en-US" sz="2800" dirty="0"/>
              <a:t>Empathy is the ability to identify and understand another’s situation, feelings, and motives</a:t>
            </a:r>
          </a:p>
          <a:p>
            <a:endParaRPr lang="en-US" sz="800" dirty="0"/>
          </a:p>
          <a:p>
            <a:r>
              <a:rPr lang="en-US" sz="2800" dirty="0"/>
              <a:t>Empathy allows us to form trust, helps us understand how or why others are reacting to situations, and sharpens our “people acumen” </a:t>
            </a:r>
          </a:p>
          <a:p>
            <a:endParaRPr lang="en-US" sz="800" dirty="0"/>
          </a:p>
          <a:p>
            <a:r>
              <a:rPr lang="en-US" sz="2800" dirty="0"/>
              <a:t>Empathy is an emotional and thinking muscle that becomes stronger the more we use it </a:t>
            </a:r>
          </a:p>
        </p:txBody>
      </p:sp>
      <p:sp>
        <p:nvSpPr>
          <p:cNvPr id="4" name="Slide Number Placeholder 3">
            <a:extLst>
              <a:ext uri="{FF2B5EF4-FFF2-40B4-BE49-F238E27FC236}">
                <a16:creationId xmlns:a16="http://schemas.microsoft.com/office/drawing/2014/main" id="{B7477D2F-908A-6249-9D35-D28247005D15}"/>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spTree>
    <p:extLst>
      <p:ext uri="{BB962C8B-B14F-4D97-AF65-F5344CB8AC3E}">
        <p14:creationId xmlns:p14="http://schemas.microsoft.com/office/powerpoint/2010/main" val="103974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6EBD-6DA2-FA46-862B-16B0C812B87F}"/>
              </a:ext>
            </a:extLst>
          </p:cNvPr>
          <p:cNvSpPr>
            <a:spLocks noGrp="1"/>
          </p:cNvSpPr>
          <p:nvPr>
            <p:ph type="title"/>
          </p:nvPr>
        </p:nvSpPr>
        <p:spPr/>
        <p:txBody>
          <a:bodyPr/>
          <a:lstStyle/>
          <a:p>
            <a:r>
              <a:rPr lang="en-US" dirty="0"/>
              <a:t>It’s All in the Approach</a:t>
            </a:r>
          </a:p>
        </p:txBody>
      </p:sp>
      <p:sp>
        <p:nvSpPr>
          <p:cNvPr id="3" name="Text Placeholder 2">
            <a:extLst>
              <a:ext uri="{FF2B5EF4-FFF2-40B4-BE49-F238E27FC236}">
                <a16:creationId xmlns:a16="http://schemas.microsoft.com/office/drawing/2014/main" id="{B34C610C-DECC-2747-8841-39B5FBD4E8B3}"/>
              </a:ext>
            </a:extLst>
          </p:cNvPr>
          <p:cNvSpPr>
            <a:spLocks noGrp="1"/>
          </p:cNvSpPr>
          <p:nvPr>
            <p:ph type="body" sz="quarter" idx="32"/>
          </p:nvPr>
        </p:nvSpPr>
        <p:spPr/>
        <p:txBody>
          <a:bodyPr/>
          <a:lstStyle/>
          <a:p>
            <a:r>
              <a:rPr lang="en-US" dirty="0">
                <a:solidFill>
                  <a:schemeClr val="accent1"/>
                </a:solidFill>
              </a:rPr>
              <a:t>So how can a Peer Supporter help?</a:t>
            </a:r>
          </a:p>
        </p:txBody>
      </p:sp>
      <p:sp>
        <p:nvSpPr>
          <p:cNvPr id="4" name="Content Placeholder 3">
            <a:extLst>
              <a:ext uri="{FF2B5EF4-FFF2-40B4-BE49-F238E27FC236}">
                <a16:creationId xmlns:a16="http://schemas.microsoft.com/office/drawing/2014/main" id="{4798E8A4-161E-A346-8D13-EFAAB1E5F83C}"/>
              </a:ext>
            </a:extLst>
          </p:cNvPr>
          <p:cNvSpPr>
            <a:spLocks noGrp="1"/>
          </p:cNvSpPr>
          <p:nvPr>
            <p:ph idx="1"/>
          </p:nvPr>
        </p:nvSpPr>
        <p:spPr/>
        <p:txBody>
          <a:bodyPr/>
          <a:lstStyle/>
          <a:p>
            <a:pPr>
              <a:lnSpc>
                <a:spcPct val="90000"/>
              </a:lnSpc>
            </a:pPr>
            <a:r>
              <a:rPr lang="en-US" sz="2000" dirty="0"/>
              <a:t>Establish safety and trust</a:t>
            </a:r>
          </a:p>
          <a:p>
            <a:pPr>
              <a:lnSpc>
                <a:spcPct val="90000"/>
              </a:lnSpc>
            </a:pPr>
            <a:r>
              <a:rPr lang="en-US" sz="2000" dirty="0"/>
              <a:t>Know your role</a:t>
            </a:r>
          </a:p>
          <a:p>
            <a:pPr>
              <a:lnSpc>
                <a:spcPct val="90000"/>
              </a:lnSpc>
            </a:pPr>
            <a:r>
              <a:rPr lang="en-US" sz="2000" dirty="0"/>
              <a:t>Meet the individual where they are </a:t>
            </a:r>
          </a:p>
          <a:p>
            <a:pPr>
              <a:lnSpc>
                <a:spcPct val="90000"/>
              </a:lnSpc>
            </a:pPr>
            <a:r>
              <a:rPr lang="en-US" sz="2000" dirty="0"/>
              <a:t>Provide practical assistance </a:t>
            </a:r>
          </a:p>
          <a:p>
            <a:pPr>
              <a:lnSpc>
                <a:spcPct val="90000"/>
              </a:lnSpc>
            </a:pPr>
            <a:r>
              <a:rPr lang="en-US" sz="2000" dirty="0"/>
              <a:t>Normalize when appropriate </a:t>
            </a:r>
          </a:p>
          <a:p>
            <a:pPr>
              <a:lnSpc>
                <a:spcPct val="90000"/>
              </a:lnSpc>
            </a:pPr>
            <a:r>
              <a:rPr lang="en-US" sz="2000" dirty="0"/>
              <a:t>Reflect strength </a:t>
            </a:r>
          </a:p>
          <a:p>
            <a:pPr>
              <a:lnSpc>
                <a:spcPct val="90000"/>
              </a:lnSpc>
            </a:pPr>
            <a:r>
              <a:rPr lang="en-US" sz="2000" dirty="0"/>
              <a:t>Illuminate stress reactions and appropriate coping </a:t>
            </a:r>
          </a:p>
          <a:p>
            <a:pPr>
              <a:lnSpc>
                <a:spcPct val="90000"/>
              </a:lnSpc>
            </a:pPr>
            <a:r>
              <a:rPr lang="en-US" sz="2000" dirty="0"/>
              <a:t>Remind them to express and explore what is healthy and productive for them</a:t>
            </a:r>
          </a:p>
          <a:p>
            <a:pPr>
              <a:lnSpc>
                <a:spcPct val="90000"/>
              </a:lnSpc>
            </a:pPr>
            <a:r>
              <a:rPr lang="en-US" sz="2000" dirty="0"/>
              <a:t>Empower the individual  </a:t>
            </a:r>
          </a:p>
          <a:p>
            <a:pPr>
              <a:lnSpc>
                <a:spcPct val="90000"/>
              </a:lnSpc>
            </a:pPr>
            <a:r>
              <a:rPr lang="en-US" sz="2000" dirty="0"/>
              <a:t>Follow through and check back in</a:t>
            </a:r>
          </a:p>
        </p:txBody>
      </p:sp>
      <p:sp>
        <p:nvSpPr>
          <p:cNvPr id="5" name="Slide Number Placeholder 4">
            <a:extLst>
              <a:ext uri="{FF2B5EF4-FFF2-40B4-BE49-F238E27FC236}">
                <a16:creationId xmlns:a16="http://schemas.microsoft.com/office/drawing/2014/main" id="{BF673FC4-C9FE-F44E-B290-CFDE1D527E8C}"/>
              </a:ext>
            </a:extLst>
          </p:cNvPr>
          <p:cNvSpPr>
            <a:spLocks noGrp="1"/>
          </p:cNvSpPr>
          <p:nvPr>
            <p:ph type="sldNum" sz="quarter" idx="33"/>
          </p:nvPr>
        </p:nvSpPr>
        <p:spPr/>
        <p:txBody>
          <a:bodyPr/>
          <a:lstStyle/>
          <a:p>
            <a:fld id="{19B51A1E-902D-48AF-9020-955120F399B6}" type="slidenum">
              <a:rPr lang="en-US" noProof="0" smtClean="0"/>
              <a:pPr/>
              <a:t>15</a:t>
            </a:fld>
            <a:endParaRPr lang="en-US" noProof="0" dirty="0"/>
          </a:p>
        </p:txBody>
      </p:sp>
      <p:sp>
        <p:nvSpPr>
          <p:cNvPr id="6" name="Rectangle 5">
            <a:extLst>
              <a:ext uri="{FF2B5EF4-FFF2-40B4-BE49-F238E27FC236}">
                <a16:creationId xmlns:a16="http://schemas.microsoft.com/office/drawing/2014/main" id="{8F968EC4-B8C1-4D48-B463-7102E17FC084}"/>
              </a:ext>
            </a:extLst>
          </p:cNvPr>
          <p:cNvSpPr/>
          <p:nvPr/>
        </p:nvSpPr>
        <p:spPr>
          <a:xfrm>
            <a:off x="431800" y="6267141"/>
            <a:ext cx="2222660" cy="276999"/>
          </a:xfrm>
          <a:prstGeom prst="rect">
            <a:avLst/>
          </a:prstGeom>
        </p:spPr>
        <p:txBody>
          <a:bodyPr wrap="none">
            <a:spAutoFit/>
          </a:bodyPr>
          <a:lstStyle/>
          <a:p>
            <a:pPr lvl="0">
              <a:defRPr/>
            </a:pPr>
            <a:r>
              <a:rPr lang="en-US" sz="1200" dirty="0">
                <a:latin typeface="Arial" panose="020B0604020202020204" pitchFamily="34" charset="0"/>
                <a:ea typeface="Tahoma" panose="020B0604030504040204" pitchFamily="34" charset="0"/>
                <a:cs typeface="Arial" panose="020B0604020202020204" pitchFamily="34" charset="0"/>
              </a:rPr>
              <a:t>Adapted from Dr. Tobi </a:t>
            </a:r>
            <a:r>
              <a:rPr lang="en-US" sz="1200" dirty="0" err="1">
                <a:latin typeface="Arial" panose="020B0604020202020204" pitchFamily="34" charset="0"/>
                <a:ea typeface="Tahoma" panose="020B0604030504040204" pitchFamily="34" charset="0"/>
                <a:cs typeface="Arial" panose="020B0604020202020204" pitchFamily="34" charset="0"/>
              </a:rPr>
              <a:t>Fishel</a:t>
            </a:r>
            <a:r>
              <a:rPr lang="en-US" sz="1200" dirty="0">
                <a:latin typeface="Arial" panose="020B0604020202020204" pitchFamily="34" charset="0"/>
                <a:ea typeface="Tahoma" panose="020B060403050404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778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7CC0-7BA2-CD48-B6FA-7D0E1CC1CBE9}"/>
              </a:ext>
            </a:extLst>
          </p:cNvPr>
          <p:cNvSpPr>
            <a:spLocks noGrp="1"/>
          </p:cNvSpPr>
          <p:nvPr>
            <p:ph type="title"/>
          </p:nvPr>
        </p:nvSpPr>
        <p:spPr/>
        <p:txBody>
          <a:bodyPr/>
          <a:lstStyle/>
          <a:p>
            <a:r>
              <a:rPr lang="en-US" dirty="0"/>
              <a:t>Application of Empathy</a:t>
            </a:r>
          </a:p>
        </p:txBody>
      </p:sp>
      <p:sp>
        <p:nvSpPr>
          <p:cNvPr id="4" name="Content Placeholder 3">
            <a:extLst>
              <a:ext uri="{FF2B5EF4-FFF2-40B4-BE49-F238E27FC236}">
                <a16:creationId xmlns:a16="http://schemas.microsoft.com/office/drawing/2014/main" id="{7B31E04F-6C69-5C46-9727-A29BA9C0F287}"/>
              </a:ext>
            </a:extLst>
          </p:cNvPr>
          <p:cNvSpPr>
            <a:spLocks noGrp="1"/>
          </p:cNvSpPr>
          <p:nvPr>
            <p:ph idx="1"/>
          </p:nvPr>
        </p:nvSpPr>
        <p:spPr>
          <a:xfrm>
            <a:off x="432000" y="2299854"/>
            <a:ext cx="5525456" cy="3344547"/>
          </a:xfrm>
        </p:spPr>
        <p:txBody>
          <a:bodyPr/>
          <a:lstStyle/>
          <a:p>
            <a:r>
              <a:rPr lang="en-US" sz="2100" dirty="0"/>
              <a:t>Establish contact and introduce the goal of the debrief</a:t>
            </a:r>
          </a:p>
          <a:p>
            <a:r>
              <a:rPr lang="en-US" sz="2100" dirty="0"/>
              <a:t>Provide practical assistance to address immediate needs</a:t>
            </a:r>
          </a:p>
          <a:p>
            <a:r>
              <a:rPr lang="en-US" sz="2100" dirty="0"/>
              <a:t>Do not critique the incident</a:t>
            </a:r>
          </a:p>
          <a:p>
            <a:r>
              <a:rPr lang="en-US" sz="2100" dirty="0"/>
              <a:t>Allow time to express emotions in a confidential manner</a:t>
            </a:r>
          </a:p>
          <a:p>
            <a:r>
              <a:rPr lang="en-US" sz="2100" dirty="0"/>
              <a:t>Ask, “Are you OK?” and “What do you need?”</a:t>
            </a:r>
          </a:p>
        </p:txBody>
      </p:sp>
      <p:sp>
        <p:nvSpPr>
          <p:cNvPr id="5" name="Slide Number Placeholder 4">
            <a:extLst>
              <a:ext uri="{FF2B5EF4-FFF2-40B4-BE49-F238E27FC236}">
                <a16:creationId xmlns:a16="http://schemas.microsoft.com/office/drawing/2014/main" id="{0BBFD83E-1227-F947-A564-F819F6BDE475}"/>
              </a:ext>
            </a:extLst>
          </p:cNvPr>
          <p:cNvSpPr>
            <a:spLocks noGrp="1"/>
          </p:cNvSpPr>
          <p:nvPr>
            <p:ph type="sldNum" sz="quarter" idx="33"/>
          </p:nvPr>
        </p:nvSpPr>
        <p:spPr/>
        <p:txBody>
          <a:bodyPr/>
          <a:lstStyle/>
          <a:p>
            <a:fld id="{19B51A1E-902D-48AF-9020-955120F399B6}" type="slidenum">
              <a:rPr lang="en-US" noProof="0" smtClean="0"/>
              <a:pPr/>
              <a:t>16</a:t>
            </a:fld>
            <a:endParaRPr lang="en-US" noProof="0" dirty="0"/>
          </a:p>
        </p:txBody>
      </p:sp>
      <p:sp>
        <p:nvSpPr>
          <p:cNvPr id="3" name="Text Placeholder 2">
            <a:extLst>
              <a:ext uri="{FF2B5EF4-FFF2-40B4-BE49-F238E27FC236}">
                <a16:creationId xmlns:a16="http://schemas.microsoft.com/office/drawing/2014/main" id="{DE4FC710-E2A0-AE4B-B58F-224D9D2412C0}"/>
              </a:ext>
            </a:extLst>
          </p:cNvPr>
          <p:cNvSpPr>
            <a:spLocks noGrp="1"/>
          </p:cNvSpPr>
          <p:nvPr>
            <p:ph type="body" sz="quarter" idx="32"/>
          </p:nvPr>
        </p:nvSpPr>
        <p:spPr/>
        <p:txBody>
          <a:bodyPr/>
          <a:lstStyle/>
          <a:p>
            <a:r>
              <a:rPr lang="en-US" dirty="0">
                <a:solidFill>
                  <a:schemeClr val="accent1"/>
                </a:solidFill>
              </a:rPr>
              <a:t>Anatomy of a Peer Support Empathetic Encounter / Debrief</a:t>
            </a:r>
          </a:p>
        </p:txBody>
      </p:sp>
      <p:sp>
        <p:nvSpPr>
          <p:cNvPr id="9" name="Title 1">
            <a:extLst>
              <a:ext uri="{FF2B5EF4-FFF2-40B4-BE49-F238E27FC236}">
                <a16:creationId xmlns:a16="http://schemas.microsoft.com/office/drawing/2014/main" id="{68E828BA-5589-8F45-804B-8E4268F21A95}"/>
              </a:ext>
            </a:extLst>
          </p:cNvPr>
          <p:cNvSpPr txBox="1">
            <a:spLocks/>
          </p:cNvSpPr>
          <p:nvPr/>
        </p:nvSpPr>
        <p:spPr>
          <a:xfrm>
            <a:off x="431800" y="1696278"/>
            <a:ext cx="5525656"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Introduction</a:t>
            </a:r>
          </a:p>
        </p:txBody>
      </p:sp>
      <p:sp>
        <p:nvSpPr>
          <p:cNvPr id="10" name="Title 1">
            <a:extLst>
              <a:ext uri="{FF2B5EF4-FFF2-40B4-BE49-F238E27FC236}">
                <a16:creationId xmlns:a16="http://schemas.microsoft.com/office/drawing/2014/main" id="{D4E6A3A9-B58B-CF41-9717-2320C2A0118E}"/>
              </a:ext>
            </a:extLst>
          </p:cNvPr>
          <p:cNvSpPr txBox="1">
            <a:spLocks/>
          </p:cNvSpPr>
          <p:nvPr/>
        </p:nvSpPr>
        <p:spPr>
          <a:xfrm>
            <a:off x="6234344" y="1696278"/>
            <a:ext cx="5525656"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Exploration</a:t>
            </a:r>
          </a:p>
        </p:txBody>
      </p:sp>
      <p:sp>
        <p:nvSpPr>
          <p:cNvPr id="11" name="Content Placeholder 3">
            <a:extLst>
              <a:ext uri="{FF2B5EF4-FFF2-40B4-BE49-F238E27FC236}">
                <a16:creationId xmlns:a16="http://schemas.microsoft.com/office/drawing/2014/main" id="{67728CD1-F771-2A47-AF15-1655AD773810}"/>
              </a:ext>
            </a:extLst>
          </p:cNvPr>
          <p:cNvSpPr txBox="1">
            <a:spLocks/>
          </p:cNvSpPr>
          <p:nvPr/>
        </p:nvSpPr>
        <p:spPr>
          <a:xfrm>
            <a:off x="6234344" y="2299853"/>
            <a:ext cx="5525456" cy="3344547"/>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How do you feel about what happened?</a:t>
            </a:r>
          </a:p>
          <a:p>
            <a:r>
              <a:rPr lang="en-US" sz="2100" dirty="0"/>
              <a:t>What was your first thought after the situation?</a:t>
            </a:r>
          </a:p>
          <a:p>
            <a:r>
              <a:rPr lang="en-US" sz="2100" dirty="0"/>
              <a:t>What has been challenging for you personally?</a:t>
            </a:r>
          </a:p>
          <a:p>
            <a:r>
              <a:rPr lang="en-US" sz="2100" dirty="0"/>
              <a:t>What is your experience?  </a:t>
            </a:r>
          </a:p>
          <a:p>
            <a:r>
              <a:rPr lang="en-US" sz="2100" dirty="0"/>
              <a:t>Provide containment, safety, and comfort</a:t>
            </a:r>
          </a:p>
          <a:p>
            <a:r>
              <a:rPr lang="en-US" sz="2100" dirty="0"/>
              <a:t>Stabilization and orientation to move forward</a:t>
            </a:r>
          </a:p>
        </p:txBody>
      </p:sp>
      <p:sp>
        <p:nvSpPr>
          <p:cNvPr id="12" name="Text Placeholder 5">
            <a:extLst>
              <a:ext uri="{FF2B5EF4-FFF2-40B4-BE49-F238E27FC236}">
                <a16:creationId xmlns:a16="http://schemas.microsoft.com/office/drawing/2014/main" id="{8EDD3096-FA61-DA4D-8EEA-4E1D348B6721}"/>
              </a:ext>
            </a:extLst>
          </p:cNvPr>
          <p:cNvSpPr txBox="1">
            <a:spLocks/>
          </p:cNvSpPr>
          <p:nvPr/>
        </p:nvSpPr>
        <p:spPr>
          <a:xfrm>
            <a:off x="431800" y="6100841"/>
            <a:ext cx="9144000" cy="609600"/>
          </a:xfrm>
          <a:prstGeom prst="rect">
            <a:avLst/>
          </a:prstGeom>
        </p:spPr>
        <p:txBody>
          <a:bodyPr vert="horz" lIns="91440" tIns="45720" rIns="91440" bIns="45720" rtlCol="0" anchor="ctr">
            <a:noAutofit/>
          </a:bodyPr>
          <a:lstStyle>
            <a:lvl1pPr marL="0" indent="0" algn="l" defTabSz="914400" rtl="0" eaLnBrk="1" latinLnBrk="0" hangingPunct="1">
              <a:spcBef>
                <a:spcPts val="0"/>
              </a:spcBef>
              <a:buClr>
                <a:srgbClr val="9CD4E4"/>
              </a:buClr>
              <a:buSzPct val="85000"/>
              <a:buFont typeface="Arial" pitchFamily="34" charset="0"/>
              <a:buNone/>
              <a:defRPr sz="10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None/>
              <a:defRPr sz="16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None/>
              <a:defRPr sz="1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None/>
              <a:defRPr sz="12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None/>
              <a:defRPr sz="12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CD4E4"/>
              </a:buClr>
              <a:buSzPct val="85000"/>
              <a:buFont typeface="Arial" pitchFamily="34" charset="0"/>
              <a:buNone/>
              <a:tabLst/>
              <a:defRPr/>
            </a:pPr>
            <a:r>
              <a:rPr kumimoji="0" lang="en-US"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Scott, S. D., </a:t>
            </a:r>
            <a:r>
              <a:rPr kumimoji="0" lang="en-US" altLang="en-US" sz="12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Hirschinger</a:t>
            </a:r>
            <a:r>
              <a:rPr kumimoji="0" lang="en-US"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L. E., Cox, K. R., </a:t>
            </a:r>
            <a:r>
              <a:rPr kumimoji="0" lang="en-US" altLang="en-US" sz="12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McCoig</a:t>
            </a:r>
            <a:r>
              <a:rPr kumimoji="0" lang="en-US"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M. M., Brandt, J., &amp; Hall, L. W. (2009). The natural history of recovery for the healthcare provider second victim after adverse patient events. Journal of Quality and Safety in Health Care, 18, 325-330.</a:t>
            </a:r>
          </a:p>
        </p:txBody>
      </p:sp>
    </p:spTree>
    <p:extLst>
      <p:ext uri="{BB962C8B-B14F-4D97-AF65-F5344CB8AC3E}">
        <p14:creationId xmlns:p14="http://schemas.microsoft.com/office/powerpoint/2010/main" val="2900886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7CC0-7BA2-CD48-B6FA-7D0E1CC1CBE9}"/>
              </a:ext>
            </a:extLst>
          </p:cNvPr>
          <p:cNvSpPr>
            <a:spLocks noGrp="1"/>
          </p:cNvSpPr>
          <p:nvPr>
            <p:ph type="title"/>
          </p:nvPr>
        </p:nvSpPr>
        <p:spPr/>
        <p:txBody>
          <a:bodyPr/>
          <a:lstStyle/>
          <a:p>
            <a:r>
              <a:rPr lang="en-US" dirty="0"/>
              <a:t>Application of Empathy</a:t>
            </a:r>
          </a:p>
        </p:txBody>
      </p:sp>
      <p:sp>
        <p:nvSpPr>
          <p:cNvPr id="4" name="Content Placeholder 3">
            <a:extLst>
              <a:ext uri="{FF2B5EF4-FFF2-40B4-BE49-F238E27FC236}">
                <a16:creationId xmlns:a16="http://schemas.microsoft.com/office/drawing/2014/main" id="{7B31E04F-6C69-5C46-9727-A29BA9C0F287}"/>
              </a:ext>
            </a:extLst>
          </p:cNvPr>
          <p:cNvSpPr>
            <a:spLocks noGrp="1"/>
          </p:cNvSpPr>
          <p:nvPr>
            <p:ph idx="1"/>
          </p:nvPr>
        </p:nvSpPr>
        <p:spPr>
          <a:xfrm>
            <a:off x="432000" y="2299854"/>
            <a:ext cx="5525456" cy="3344547"/>
          </a:xfrm>
        </p:spPr>
        <p:txBody>
          <a:bodyPr/>
          <a:lstStyle/>
          <a:p>
            <a:r>
              <a:rPr lang="en-US" sz="2100" dirty="0"/>
              <a:t>Gather information to assess needs</a:t>
            </a:r>
          </a:p>
          <a:p>
            <a:r>
              <a:rPr lang="en-US" sz="2100" dirty="0"/>
              <a:t>Validate normal reactions to an abnormal event</a:t>
            </a:r>
          </a:p>
          <a:p>
            <a:r>
              <a:rPr lang="en-US" sz="2100" dirty="0"/>
              <a:t>Provide information (brochures, contact info, self-care ideas, etc.)</a:t>
            </a:r>
          </a:p>
        </p:txBody>
      </p:sp>
      <p:sp>
        <p:nvSpPr>
          <p:cNvPr id="5" name="Slide Number Placeholder 4">
            <a:extLst>
              <a:ext uri="{FF2B5EF4-FFF2-40B4-BE49-F238E27FC236}">
                <a16:creationId xmlns:a16="http://schemas.microsoft.com/office/drawing/2014/main" id="{0BBFD83E-1227-F947-A564-F819F6BDE475}"/>
              </a:ext>
            </a:extLst>
          </p:cNvPr>
          <p:cNvSpPr>
            <a:spLocks noGrp="1"/>
          </p:cNvSpPr>
          <p:nvPr>
            <p:ph type="sldNum" sz="quarter" idx="33"/>
          </p:nvPr>
        </p:nvSpPr>
        <p:spPr/>
        <p:txBody>
          <a:bodyPr/>
          <a:lstStyle/>
          <a:p>
            <a:fld id="{19B51A1E-902D-48AF-9020-955120F399B6}" type="slidenum">
              <a:rPr lang="en-US" noProof="0" smtClean="0"/>
              <a:pPr/>
              <a:t>17</a:t>
            </a:fld>
            <a:endParaRPr lang="en-US" noProof="0" dirty="0"/>
          </a:p>
        </p:txBody>
      </p:sp>
      <p:sp>
        <p:nvSpPr>
          <p:cNvPr id="3" name="Text Placeholder 2">
            <a:extLst>
              <a:ext uri="{FF2B5EF4-FFF2-40B4-BE49-F238E27FC236}">
                <a16:creationId xmlns:a16="http://schemas.microsoft.com/office/drawing/2014/main" id="{DE4FC710-E2A0-AE4B-B58F-224D9D2412C0}"/>
              </a:ext>
            </a:extLst>
          </p:cNvPr>
          <p:cNvSpPr>
            <a:spLocks noGrp="1"/>
          </p:cNvSpPr>
          <p:nvPr>
            <p:ph type="body" sz="quarter" idx="32"/>
          </p:nvPr>
        </p:nvSpPr>
        <p:spPr/>
        <p:txBody>
          <a:bodyPr/>
          <a:lstStyle/>
          <a:p>
            <a:r>
              <a:rPr lang="en-US" dirty="0">
                <a:solidFill>
                  <a:schemeClr val="accent1"/>
                </a:solidFill>
              </a:rPr>
              <a:t>Anatomy of a Peer Support Empathetic Encounter / Debrief</a:t>
            </a:r>
          </a:p>
        </p:txBody>
      </p:sp>
      <p:sp>
        <p:nvSpPr>
          <p:cNvPr id="9" name="Title 1">
            <a:extLst>
              <a:ext uri="{FF2B5EF4-FFF2-40B4-BE49-F238E27FC236}">
                <a16:creationId xmlns:a16="http://schemas.microsoft.com/office/drawing/2014/main" id="{68E828BA-5589-8F45-804B-8E4268F21A95}"/>
              </a:ext>
            </a:extLst>
          </p:cNvPr>
          <p:cNvSpPr txBox="1">
            <a:spLocks/>
          </p:cNvSpPr>
          <p:nvPr/>
        </p:nvSpPr>
        <p:spPr>
          <a:xfrm>
            <a:off x="431800" y="1696278"/>
            <a:ext cx="5525656"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Information “Normalizing”</a:t>
            </a:r>
          </a:p>
        </p:txBody>
      </p:sp>
      <p:sp>
        <p:nvSpPr>
          <p:cNvPr id="10" name="Title 1">
            <a:extLst>
              <a:ext uri="{FF2B5EF4-FFF2-40B4-BE49-F238E27FC236}">
                <a16:creationId xmlns:a16="http://schemas.microsoft.com/office/drawing/2014/main" id="{D4E6A3A9-B58B-CF41-9717-2320C2A0118E}"/>
              </a:ext>
            </a:extLst>
          </p:cNvPr>
          <p:cNvSpPr txBox="1">
            <a:spLocks/>
          </p:cNvSpPr>
          <p:nvPr/>
        </p:nvSpPr>
        <p:spPr>
          <a:xfrm>
            <a:off x="6234344" y="1696278"/>
            <a:ext cx="5525656"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Follow-Up (Referral, Next Discussion)</a:t>
            </a:r>
          </a:p>
        </p:txBody>
      </p:sp>
      <p:sp>
        <p:nvSpPr>
          <p:cNvPr id="11" name="Content Placeholder 3">
            <a:extLst>
              <a:ext uri="{FF2B5EF4-FFF2-40B4-BE49-F238E27FC236}">
                <a16:creationId xmlns:a16="http://schemas.microsoft.com/office/drawing/2014/main" id="{67728CD1-F771-2A47-AF15-1655AD773810}"/>
              </a:ext>
            </a:extLst>
          </p:cNvPr>
          <p:cNvSpPr txBox="1">
            <a:spLocks/>
          </p:cNvSpPr>
          <p:nvPr/>
        </p:nvSpPr>
        <p:spPr>
          <a:xfrm>
            <a:off x="6234344" y="2299853"/>
            <a:ext cx="5525456" cy="3344547"/>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Determine if additional support is needed and assist with connection/scheduling  </a:t>
            </a:r>
          </a:p>
          <a:p>
            <a:r>
              <a:rPr lang="en-US" sz="1700" dirty="0"/>
              <a:t>Refer to your facility team leader for resources (Patient Safety, Risk Management, EAP, Chaplain, etc.)</a:t>
            </a:r>
          </a:p>
          <a:p>
            <a:r>
              <a:rPr lang="en-US" sz="1700" dirty="0"/>
              <a:t>Offer guidance on how to cope and adaptively function </a:t>
            </a:r>
          </a:p>
          <a:p>
            <a:r>
              <a:rPr lang="en-US" sz="1700" dirty="0"/>
              <a:t>Provide connection to immediate support and internal resources</a:t>
            </a:r>
          </a:p>
          <a:p>
            <a:r>
              <a:rPr lang="en-US" sz="1700" dirty="0"/>
              <a:t>Collaborate with external services/promote social engagement outside of work </a:t>
            </a:r>
          </a:p>
          <a:p>
            <a:r>
              <a:rPr lang="en-US" sz="1700" dirty="0"/>
              <a:t>Track documentation: complete a quality assurance encounter form</a:t>
            </a:r>
          </a:p>
        </p:txBody>
      </p:sp>
      <p:sp>
        <p:nvSpPr>
          <p:cNvPr id="12" name="Text Placeholder 5">
            <a:extLst>
              <a:ext uri="{FF2B5EF4-FFF2-40B4-BE49-F238E27FC236}">
                <a16:creationId xmlns:a16="http://schemas.microsoft.com/office/drawing/2014/main" id="{8EDD3096-FA61-DA4D-8EEA-4E1D348B6721}"/>
              </a:ext>
            </a:extLst>
          </p:cNvPr>
          <p:cNvSpPr txBox="1">
            <a:spLocks/>
          </p:cNvSpPr>
          <p:nvPr/>
        </p:nvSpPr>
        <p:spPr>
          <a:xfrm>
            <a:off x="431800" y="6100841"/>
            <a:ext cx="9144000" cy="609600"/>
          </a:xfrm>
          <a:prstGeom prst="rect">
            <a:avLst/>
          </a:prstGeom>
        </p:spPr>
        <p:txBody>
          <a:bodyPr vert="horz" lIns="91440" tIns="45720" rIns="91440" bIns="45720" rtlCol="0" anchor="ctr">
            <a:noAutofit/>
          </a:bodyPr>
          <a:lstStyle>
            <a:lvl1pPr marL="0" indent="0" algn="l" defTabSz="914400" rtl="0" eaLnBrk="1" latinLnBrk="0" hangingPunct="1">
              <a:spcBef>
                <a:spcPts val="0"/>
              </a:spcBef>
              <a:buClr>
                <a:srgbClr val="9CD4E4"/>
              </a:buClr>
              <a:buSzPct val="85000"/>
              <a:buFont typeface="Arial" pitchFamily="34" charset="0"/>
              <a:buNone/>
              <a:defRPr sz="10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Clr>
                <a:srgbClr val="9CD4E4"/>
              </a:buClr>
              <a:buSzPct val="85000"/>
              <a:buFont typeface="Arial" pitchFamily="34" charset="0"/>
              <a:buNone/>
              <a:defRPr sz="16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CD4E4"/>
              </a:buClr>
              <a:buSzPct val="85000"/>
              <a:buFont typeface="Arial" pitchFamily="34" charset="0"/>
              <a:buNone/>
              <a:defRPr sz="1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rgbClr val="9CD4E4"/>
              </a:buClr>
              <a:buSzPct val="85000"/>
              <a:buFont typeface="Arial" pitchFamily="34" charset="0"/>
              <a:buNone/>
              <a:defRPr sz="12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rgbClr val="9CD4E4"/>
              </a:buClr>
              <a:buSzPct val="85000"/>
              <a:buFont typeface="Arial" pitchFamily="34" charset="0"/>
              <a:buNone/>
              <a:defRPr sz="12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CD4E4"/>
              </a:buClr>
              <a:buSzPct val="85000"/>
              <a:buFont typeface="Arial" pitchFamily="34" charset="0"/>
              <a:buNone/>
              <a:tabLst/>
              <a:defRPr/>
            </a:pPr>
            <a:r>
              <a:rPr kumimoji="0" lang="en-US"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Scott, S. D., </a:t>
            </a:r>
            <a:r>
              <a:rPr kumimoji="0" lang="en-US" altLang="en-US" sz="12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Hirschinger</a:t>
            </a:r>
            <a:r>
              <a:rPr kumimoji="0" lang="en-US"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L. E., Cox, K. R., </a:t>
            </a:r>
            <a:r>
              <a:rPr kumimoji="0" lang="en-US" altLang="en-US" sz="12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McCoig</a:t>
            </a:r>
            <a:r>
              <a:rPr kumimoji="0" lang="en-US" altLang="en-US" sz="1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M. M., Brandt, J., &amp; Hall, L. W. (2009). The natural history of recovery for the healthcare provider second victim after adverse patient events. Journal of Quality and Safety in Health Care, 18, 325-330.</a:t>
            </a:r>
          </a:p>
        </p:txBody>
      </p:sp>
    </p:spTree>
    <p:extLst>
      <p:ext uri="{BB962C8B-B14F-4D97-AF65-F5344CB8AC3E}">
        <p14:creationId xmlns:p14="http://schemas.microsoft.com/office/powerpoint/2010/main" val="3906274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at a table using a computer&#10;&#10;Description automatically generated">
            <a:extLst>
              <a:ext uri="{FF2B5EF4-FFF2-40B4-BE49-F238E27FC236}">
                <a16:creationId xmlns:a16="http://schemas.microsoft.com/office/drawing/2014/main" id="{E4401C9C-2227-0240-95DC-DEBE04D5B280}"/>
              </a:ext>
            </a:extLst>
          </p:cNvPr>
          <p:cNvPicPr>
            <a:picLocks noGrp="1" noChangeAspect="1"/>
          </p:cNvPicPr>
          <p:nvPr>
            <p:ph type="pic" sz="quarter" idx="10"/>
          </p:nvPr>
        </p:nvPicPr>
        <p:blipFill>
          <a:blip r:embed="rId3"/>
          <a:srcRect t="4829" b="4829"/>
          <a:stretch>
            <a:fillRect/>
          </a:stretch>
        </p:blipFill>
        <p:spPr>
          <a:xfrm flipH="1">
            <a:off x="2411412" y="13649"/>
            <a:ext cx="9780588" cy="5884812"/>
          </a:xfrm>
        </p:spPr>
      </p:pic>
      <p:sp>
        <p:nvSpPr>
          <p:cNvPr id="6" name="Title 5">
            <a:extLst>
              <a:ext uri="{FF2B5EF4-FFF2-40B4-BE49-F238E27FC236}">
                <a16:creationId xmlns:a16="http://schemas.microsoft.com/office/drawing/2014/main" id="{A8C96B8E-7E99-FF45-9CE5-72BE28AFB361}"/>
              </a:ext>
            </a:extLst>
          </p:cNvPr>
          <p:cNvSpPr>
            <a:spLocks noGrp="1"/>
          </p:cNvSpPr>
          <p:nvPr>
            <p:ph type="title"/>
          </p:nvPr>
        </p:nvSpPr>
        <p:spPr>
          <a:xfrm>
            <a:off x="-1700" y="1921446"/>
            <a:ext cx="5958000" cy="2304189"/>
          </a:xfrm>
        </p:spPr>
        <p:txBody>
          <a:bodyPr/>
          <a:lstStyle/>
          <a:p>
            <a:pPr marL="857250" indent="-857250">
              <a:buFont typeface="+mj-lt"/>
              <a:buAutoNum type="romanUcPeriod" startAt="2"/>
            </a:pPr>
            <a:r>
              <a:rPr lang="en-US" dirty="0"/>
              <a:t>Building Your Wellness Program</a:t>
            </a:r>
          </a:p>
        </p:txBody>
      </p:sp>
      <p:sp>
        <p:nvSpPr>
          <p:cNvPr id="5" name="Slide Number Placeholder 4">
            <a:extLst>
              <a:ext uri="{FF2B5EF4-FFF2-40B4-BE49-F238E27FC236}">
                <a16:creationId xmlns:a16="http://schemas.microsoft.com/office/drawing/2014/main" id="{A1ACF020-56B9-3541-9E29-7A768D4C4E30}"/>
              </a:ext>
            </a:extLst>
          </p:cNvPr>
          <p:cNvSpPr>
            <a:spLocks noGrp="1"/>
          </p:cNvSpPr>
          <p:nvPr>
            <p:ph type="sldNum" sz="quarter" idx="12"/>
          </p:nvPr>
        </p:nvSpPr>
        <p:spPr/>
        <p:txBody>
          <a:bodyPr/>
          <a:lstStyle/>
          <a:p>
            <a:fld id="{19B51A1E-902D-48AF-9020-955120F399B6}" type="slidenum">
              <a:rPr lang="en-US" noProof="0" smtClean="0"/>
              <a:pPr/>
              <a:t>18</a:t>
            </a:fld>
            <a:endParaRPr lang="en-US" noProof="0" dirty="0"/>
          </a:p>
        </p:txBody>
      </p:sp>
      <p:sp>
        <p:nvSpPr>
          <p:cNvPr id="3" name="Text Placeholder 2">
            <a:extLst>
              <a:ext uri="{FF2B5EF4-FFF2-40B4-BE49-F238E27FC236}">
                <a16:creationId xmlns:a16="http://schemas.microsoft.com/office/drawing/2014/main" id="{69E399F1-0347-C344-BFA4-54273E1EF04E}"/>
              </a:ext>
            </a:extLst>
          </p:cNvPr>
          <p:cNvSpPr>
            <a:spLocks noGrp="1"/>
          </p:cNvSpPr>
          <p:nvPr>
            <p:ph type="body" sz="quarter" idx="13"/>
          </p:nvPr>
        </p:nvSpPr>
        <p:spPr>
          <a:xfrm>
            <a:off x="0" y="4225636"/>
            <a:ext cx="5956300" cy="750910"/>
          </a:xfrm>
        </p:spPr>
        <p:txBody>
          <a:bodyPr/>
          <a:lstStyle/>
          <a:p>
            <a:r>
              <a:rPr lang="en-US" dirty="0"/>
              <a:t> </a:t>
            </a:r>
          </a:p>
        </p:txBody>
      </p:sp>
    </p:spTree>
    <p:extLst>
      <p:ext uri="{BB962C8B-B14F-4D97-AF65-F5344CB8AC3E}">
        <p14:creationId xmlns:p14="http://schemas.microsoft.com/office/powerpoint/2010/main" val="2725032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3236-0C98-F94F-B15A-E6D6C5F79A23}"/>
              </a:ext>
            </a:extLst>
          </p:cNvPr>
          <p:cNvSpPr>
            <a:spLocks noGrp="1"/>
          </p:cNvSpPr>
          <p:nvPr>
            <p:ph type="title"/>
          </p:nvPr>
        </p:nvSpPr>
        <p:spPr/>
        <p:txBody>
          <a:bodyPr/>
          <a:lstStyle/>
          <a:p>
            <a:r>
              <a:rPr lang="en-US" dirty="0"/>
              <a:t>The Foundation of Programming</a:t>
            </a:r>
          </a:p>
        </p:txBody>
      </p:sp>
      <p:sp>
        <p:nvSpPr>
          <p:cNvPr id="3" name="Content Placeholder 2">
            <a:extLst>
              <a:ext uri="{FF2B5EF4-FFF2-40B4-BE49-F238E27FC236}">
                <a16:creationId xmlns:a16="http://schemas.microsoft.com/office/drawing/2014/main" id="{479E3A47-DE54-474A-8392-8E9EBDDB16A6}"/>
              </a:ext>
            </a:extLst>
          </p:cNvPr>
          <p:cNvSpPr>
            <a:spLocks noGrp="1"/>
          </p:cNvSpPr>
          <p:nvPr>
            <p:ph idx="1"/>
          </p:nvPr>
        </p:nvSpPr>
        <p:spPr/>
        <p:txBody>
          <a:bodyPr numCol="2"/>
          <a:lstStyle/>
          <a:p>
            <a:r>
              <a:rPr lang="en-US" dirty="0"/>
              <a:t>Strategic Goal</a:t>
            </a:r>
          </a:p>
          <a:p>
            <a:r>
              <a:rPr lang="en-US" dirty="0"/>
              <a:t>Executive Support</a:t>
            </a:r>
          </a:p>
          <a:p>
            <a:r>
              <a:rPr lang="en-US" dirty="0"/>
              <a:t>Publicity</a:t>
            </a:r>
          </a:p>
          <a:p>
            <a:r>
              <a:rPr lang="en-US" dirty="0"/>
              <a:t>Central Corporate Steering Team</a:t>
            </a:r>
          </a:p>
          <a:p>
            <a:r>
              <a:rPr lang="en-US" dirty="0"/>
              <a:t>Establish Wellness Leads</a:t>
            </a:r>
          </a:p>
          <a:p>
            <a:r>
              <a:rPr lang="en-US" dirty="0"/>
              <a:t>Facility-Based Steering Committees</a:t>
            </a:r>
          </a:p>
          <a:p>
            <a:r>
              <a:rPr lang="en-US" dirty="0"/>
              <a:t>Trainer &amp; Peer Support Champion Identification</a:t>
            </a:r>
          </a:p>
          <a:p>
            <a:r>
              <a:rPr lang="en-US" dirty="0"/>
              <a:t>Training</a:t>
            </a:r>
          </a:p>
          <a:p>
            <a:r>
              <a:rPr lang="en-US" dirty="0"/>
              <a:t>Websites</a:t>
            </a:r>
          </a:p>
          <a:p>
            <a:r>
              <a:rPr lang="en-US" dirty="0"/>
              <a:t>Resource Sheets</a:t>
            </a:r>
          </a:p>
          <a:p>
            <a:r>
              <a:rPr lang="en-US" dirty="0"/>
              <a:t>Peer Support Activation Workflows (by site)</a:t>
            </a:r>
          </a:p>
          <a:p>
            <a:r>
              <a:rPr lang="en-US" dirty="0"/>
              <a:t>Support for the Supporters (e.g., wellness events, support groups)</a:t>
            </a:r>
          </a:p>
          <a:p>
            <a:r>
              <a:rPr lang="en-US" dirty="0"/>
              <a:t>Measurements for Success</a:t>
            </a:r>
          </a:p>
          <a:p>
            <a:r>
              <a:rPr lang="en-US" dirty="0"/>
              <a:t>Improvement Plans</a:t>
            </a:r>
          </a:p>
        </p:txBody>
      </p:sp>
      <p:sp>
        <p:nvSpPr>
          <p:cNvPr id="4" name="Slide Number Placeholder 3">
            <a:extLst>
              <a:ext uri="{FF2B5EF4-FFF2-40B4-BE49-F238E27FC236}">
                <a16:creationId xmlns:a16="http://schemas.microsoft.com/office/drawing/2014/main" id="{DFD5DD1B-CF6F-D640-A52C-CAA623A5A932}"/>
              </a:ext>
            </a:extLst>
          </p:cNvPr>
          <p:cNvSpPr>
            <a:spLocks noGrp="1"/>
          </p:cNvSpPr>
          <p:nvPr>
            <p:ph type="sldNum" sz="quarter" idx="33"/>
          </p:nvPr>
        </p:nvSpPr>
        <p:spPr/>
        <p:txBody>
          <a:bodyPr/>
          <a:lstStyle/>
          <a:p>
            <a:fld id="{19B51A1E-902D-48AF-9020-955120F399B6}" type="slidenum">
              <a:rPr lang="en-US" noProof="0" smtClean="0"/>
              <a:pPr/>
              <a:t>19</a:t>
            </a:fld>
            <a:endParaRPr lang="en-US" noProof="0" dirty="0"/>
          </a:p>
        </p:txBody>
      </p:sp>
    </p:spTree>
    <p:extLst>
      <p:ext uri="{BB962C8B-B14F-4D97-AF65-F5344CB8AC3E}">
        <p14:creationId xmlns:p14="http://schemas.microsoft.com/office/powerpoint/2010/main" val="718352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0D768E-09B4-6C48-8810-99A96F8E32B4}"/>
              </a:ext>
            </a:extLst>
          </p:cNvPr>
          <p:cNvSpPr>
            <a:spLocks noGrp="1"/>
          </p:cNvSpPr>
          <p:nvPr>
            <p:ph type="title"/>
          </p:nvPr>
        </p:nvSpPr>
        <p:spPr/>
        <p:txBody>
          <a:bodyPr/>
          <a:lstStyle/>
          <a:p>
            <a:r>
              <a:rPr lang="en-US" dirty="0">
                <a:solidFill>
                  <a:schemeClr val="accent1"/>
                </a:solidFill>
              </a:rPr>
              <a:t>Grounding Exercise</a:t>
            </a:r>
          </a:p>
        </p:txBody>
      </p:sp>
      <p:sp>
        <p:nvSpPr>
          <p:cNvPr id="11" name="Text Placeholder 10">
            <a:extLst>
              <a:ext uri="{FF2B5EF4-FFF2-40B4-BE49-F238E27FC236}">
                <a16:creationId xmlns:a16="http://schemas.microsoft.com/office/drawing/2014/main" id="{868B6A0B-275F-F442-B2B9-7516A74FDA6C}"/>
              </a:ext>
            </a:extLst>
          </p:cNvPr>
          <p:cNvSpPr>
            <a:spLocks noGrp="1"/>
          </p:cNvSpPr>
          <p:nvPr>
            <p:ph type="body" sz="quarter" idx="32"/>
          </p:nvPr>
        </p:nvSpPr>
        <p:spPr/>
        <p:txBody>
          <a:bodyPr/>
          <a:lstStyle/>
          <a:p>
            <a:r>
              <a:rPr lang="en-US" dirty="0">
                <a:solidFill>
                  <a:schemeClr val="accent1"/>
                </a:solidFill>
              </a:rPr>
              <a:t>Box Breathing 4x4</a:t>
            </a:r>
          </a:p>
        </p:txBody>
      </p:sp>
      <p:sp>
        <p:nvSpPr>
          <p:cNvPr id="10" name="Content Placeholder 9">
            <a:extLst>
              <a:ext uri="{FF2B5EF4-FFF2-40B4-BE49-F238E27FC236}">
                <a16:creationId xmlns:a16="http://schemas.microsoft.com/office/drawing/2014/main" id="{B8DFE28E-61F5-344D-9C65-FDDAE3407B06}"/>
              </a:ext>
            </a:extLst>
          </p:cNvPr>
          <p:cNvSpPr>
            <a:spLocks noGrp="1"/>
          </p:cNvSpPr>
          <p:nvPr>
            <p:ph idx="1"/>
          </p:nvPr>
        </p:nvSpPr>
        <p:spPr/>
        <p:txBody>
          <a:bodyPr/>
          <a:lstStyle/>
          <a:p>
            <a:pPr fontAlgn="base"/>
            <a:r>
              <a:rPr lang="en-US" dirty="0"/>
              <a:t>Sit down in a comfortable place</a:t>
            </a:r>
          </a:p>
          <a:p>
            <a:pPr fontAlgn="base"/>
            <a:r>
              <a:rPr lang="en-US" dirty="0"/>
              <a:t>Inhale for </a:t>
            </a:r>
            <a:r>
              <a:rPr lang="en-US" b="1" dirty="0"/>
              <a:t>4</a:t>
            </a:r>
            <a:r>
              <a:rPr lang="en-US" dirty="0"/>
              <a:t> seconds through your nose</a:t>
            </a:r>
          </a:p>
          <a:p>
            <a:pPr fontAlgn="base"/>
            <a:r>
              <a:rPr lang="en-US" dirty="0"/>
              <a:t>Hold your breath for </a:t>
            </a:r>
            <a:r>
              <a:rPr lang="en-US" b="1" dirty="0"/>
              <a:t>4</a:t>
            </a:r>
            <a:r>
              <a:rPr lang="en-US" dirty="0"/>
              <a:t> seconds</a:t>
            </a:r>
          </a:p>
          <a:p>
            <a:pPr fontAlgn="base"/>
            <a:r>
              <a:rPr lang="en-US" dirty="0"/>
              <a:t>Exhale through your mouth for </a:t>
            </a:r>
            <a:r>
              <a:rPr lang="en-US" b="1" dirty="0"/>
              <a:t>4</a:t>
            </a:r>
            <a:r>
              <a:rPr lang="en-US" dirty="0"/>
              <a:t> seconds</a:t>
            </a:r>
          </a:p>
          <a:p>
            <a:pPr fontAlgn="base"/>
            <a:r>
              <a:rPr lang="en-US" dirty="0"/>
              <a:t>Hold your breath for </a:t>
            </a:r>
            <a:r>
              <a:rPr lang="en-US" b="1" dirty="0"/>
              <a:t>4</a:t>
            </a:r>
            <a:r>
              <a:rPr lang="en-US" dirty="0"/>
              <a:t> seconds</a:t>
            </a:r>
          </a:p>
          <a:p>
            <a:pPr fontAlgn="base"/>
            <a:r>
              <a:rPr lang="en-US" dirty="0"/>
              <a:t>Repeat for </a:t>
            </a:r>
            <a:r>
              <a:rPr lang="en-US" b="1" dirty="0"/>
              <a:t>4</a:t>
            </a:r>
            <a:r>
              <a:rPr lang="en-US" dirty="0"/>
              <a:t> times as a set or as many sets as possible</a:t>
            </a:r>
          </a:p>
          <a:p>
            <a:pPr fontAlgn="base">
              <a:buFont typeface="Wingdings" pitchFamily="2" charset="2"/>
              <a:buChar char="v"/>
            </a:pPr>
            <a:endParaRPr lang="en-US" sz="1400" dirty="0"/>
          </a:p>
          <a:p>
            <a:pPr fontAlgn="base">
              <a:buFont typeface="Wingdings" pitchFamily="2" charset="2"/>
              <a:buChar char="v"/>
            </a:pPr>
            <a:r>
              <a:rPr lang="en-US" sz="1800" dirty="0"/>
              <a:t>Can be done with limited breathing capacity, for a shorter duration</a:t>
            </a:r>
          </a:p>
        </p:txBody>
      </p:sp>
      <p:sp>
        <p:nvSpPr>
          <p:cNvPr id="6" name="Slide Number Placeholder 5">
            <a:extLst>
              <a:ext uri="{FF2B5EF4-FFF2-40B4-BE49-F238E27FC236}">
                <a16:creationId xmlns:a16="http://schemas.microsoft.com/office/drawing/2014/main" id="{DE62A54D-54A5-A147-A808-3DCA04548E95}"/>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
        <p:nvSpPr>
          <p:cNvPr id="7" name="Rectangle 6">
            <a:extLst>
              <a:ext uri="{FF2B5EF4-FFF2-40B4-BE49-F238E27FC236}">
                <a16:creationId xmlns:a16="http://schemas.microsoft.com/office/drawing/2014/main" id="{86945813-6866-C14C-B244-548AC0204ADC}"/>
              </a:ext>
            </a:extLst>
          </p:cNvPr>
          <p:cNvSpPr/>
          <p:nvPr/>
        </p:nvSpPr>
        <p:spPr>
          <a:xfrm>
            <a:off x="431800" y="6174808"/>
            <a:ext cx="9782717" cy="461665"/>
          </a:xfrm>
          <a:prstGeom prst="rect">
            <a:avLst/>
          </a:prstGeom>
        </p:spPr>
        <p:txBody>
          <a:bodyPr wrap="square">
            <a:spAutoFit/>
          </a:bodyPr>
          <a:lstStyle/>
          <a:p>
            <a:pPr marR="171450"/>
            <a:r>
              <a:rPr lang="en-US" sz="1200" dirty="0"/>
              <a:t>The planners and faculty participants do not have any financial arrangements or affiliations with any commercial entities whose products, research or services may be discussed in these materials.</a:t>
            </a:r>
          </a:p>
        </p:txBody>
      </p:sp>
    </p:spTree>
    <p:extLst>
      <p:ext uri="{BB962C8B-B14F-4D97-AF65-F5344CB8AC3E}">
        <p14:creationId xmlns:p14="http://schemas.microsoft.com/office/powerpoint/2010/main" val="198855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B90B8D-9FA7-DB4D-937A-F39A3CA278E9}"/>
              </a:ext>
            </a:extLst>
          </p:cNvPr>
          <p:cNvSpPr>
            <a:spLocks noGrp="1"/>
          </p:cNvSpPr>
          <p:nvPr>
            <p:ph type="title"/>
          </p:nvPr>
        </p:nvSpPr>
        <p:spPr/>
        <p:txBody>
          <a:bodyPr/>
          <a:lstStyle/>
          <a:p>
            <a:r>
              <a:rPr lang="en-US" dirty="0">
                <a:solidFill>
                  <a:schemeClr val="accent1"/>
                </a:solidFill>
              </a:rPr>
              <a:t>How to Build a Wellness Program</a:t>
            </a:r>
          </a:p>
        </p:txBody>
      </p:sp>
      <p:sp>
        <p:nvSpPr>
          <p:cNvPr id="4" name="Arc 3">
            <a:extLst>
              <a:ext uri="{FF2B5EF4-FFF2-40B4-BE49-F238E27FC236}">
                <a16:creationId xmlns:a16="http://schemas.microsoft.com/office/drawing/2014/main" id="{5D93DEA2-50D0-3143-BD7B-2DCD6A48C771}"/>
              </a:ext>
            </a:extLst>
          </p:cNvPr>
          <p:cNvSpPr/>
          <p:nvPr/>
        </p:nvSpPr>
        <p:spPr>
          <a:xfrm flipH="1">
            <a:off x="325782" y="2812676"/>
            <a:ext cx="2102032" cy="1677965"/>
          </a:xfrm>
          <a:prstGeom prst="arc">
            <a:avLst>
              <a:gd name="adj1" fmla="val 16136141"/>
              <a:gd name="adj2" fmla="val 546061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461F99AF-EC3A-9341-BE1E-5E3C6F579106}"/>
              </a:ext>
            </a:extLst>
          </p:cNvPr>
          <p:cNvCxnSpPr>
            <a:cxnSpLocks/>
          </p:cNvCxnSpPr>
          <p:nvPr/>
        </p:nvCxnSpPr>
        <p:spPr>
          <a:xfrm>
            <a:off x="515479" y="1188401"/>
            <a:ext cx="9710698" cy="8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732BDF-5B7B-0341-926E-F1C5CA4960B4}"/>
              </a:ext>
            </a:extLst>
          </p:cNvPr>
          <p:cNvCxnSpPr>
            <a:cxnSpLocks/>
          </p:cNvCxnSpPr>
          <p:nvPr/>
        </p:nvCxnSpPr>
        <p:spPr>
          <a:xfrm flipV="1">
            <a:off x="1392383" y="2809435"/>
            <a:ext cx="8749632" cy="3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id="{5DCE10B9-CABD-B648-B166-8DD121AE9C9E}"/>
              </a:ext>
            </a:extLst>
          </p:cNvPr>
          <p:cNvSpPr/>
          <p:nvPr/>
        </p:nvSpPr>
        <p:spPr>
          <a:xfrm>
            <a:off x="9100311" y="1188401"/>
            <a:ext cx="2252453" cy="1621034"/>
          </a:xfrm>
          <a:prstGeom prst="arc">
            <a:avLst>
              <a:gd name="adj1" fmla="val 16136141"/>
              <a:gd name="adj2" fmla="val 581986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DF245F24-7A73-394F-AE8A-C6FB27C31CA5}"/>
              </a:ext>
            </a:extLst>
          </p:cNvPr>
          <p:cNvCxnSpPr>
            <a:cxnSpLocks/>
          </p:cNvCxnSpPr>
          <p:nvPr/>
        </p:nvCxnSpPr>
        <p:spPr>
          <a:xfrm>
            <a:off x="1411770" y="4477956"/>
            <a:ext cx="9788802" cy="0"/>
          </a:xfrm>
          <a:prstGeom prst="line">
            <a:avLst/>
          </a:prstGeom>
          <a:ln>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D4FA00-1105-704C-B14E-449BC9B82A93}"/>
              </a:ext>
            </a:extLst>
          </p:cNvPr>
          <p:cNvSpPr txBox="1"/>
          <p:nvPr/>
        </p:nvSpPr>
        <p:spPr>
          <a:xfrm>
            <a:off x="8748081" y="2884178"/>
            <a:ext cx="2239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Gap Analysis</a:t>
            </a:r>
          </a:p>
        </p:txBody>
      </p:sp>
      <p:sp>
        <p:nvSpPr>
          <p:cNvPr id="12" name="Oval 11">
            <a:extLst>
              <a:ext uri="{FF2B5EF4-FFF2-40B4-BE49-F238E27FC236}">
                <a16:creationId xmlns:a16="http://schemas.microsoft.com/office/drawing/2014/main" id="{59B81CC8-F7DD-BB4F-B3F9-D48EF558E08E}"/>
              </a:ext>
            </a:extLst>
          </p:cNvPr>
          <p:cNvSpPr/>
          <p:nvPr/>
        </p:nvSpPr>
        <p:spPr>
          <a:xfrm>
            <a:off x="8789036" y="2753342"/>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D179C79-3FB2-934A-BAAC-5C9FB00DDD57}"/>
              </a:ext>
            </a:extLst>
          </p:cNvPr>
          <p:cNvSpPr txBox="1"/>
          <p:nvPr/>
        </p:nvSpPr>
        <p:spPr>
          <a:xfrm>
            <a:off x="6229100" y="2884178"/>
            <a:ext cx="2189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Plan</a:t>
            </a:r>
          </a:p>
        </p:txBody>
      </p:sp>
      <p:sp>
        <p:nvSpPr>
          <p:cNvPr id="16" name="Oval 15">
            <a:extLst>
              <a:ext uri="{FF2B5EF4-FFF2-40B4-BE49-F238E27FC236}">
                <a16:creationId xmlns:a16="http://schemas.microsoft.com/office/drawing/2014/main" id="{7CD5F171-75DF-3045-95B4-150510DED01F}"/>
              </a:ext>
            </a:extLst>
          </p:cNvPr>
          <p:cNvSpPr/>
          <p:nvPr/>
        </p:nvSpPr>
        <p:spPr>
          <a:xfrm>
            <a:off x="6270056" y="2753342"/>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B1C9E58-50CF-AB42-88E0-0BFFE1644594}"/>
              </a:ext>
            </a:extLst>
          </p:cNvPr>
          <p:cNvSpPr txBox="1"/>
          <p:nvPr/>
        </p:nvSpPr>
        <p:spPr>
          <a:xfrm>
            <a:off x="3883345" y="2884178"/>
            <a:ext cx="16154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First Train-the-Trainer</a:t>
            </a:r>
          </a:p>
        </p:txBody>
      </p:sp>
      <p:sp>
        <p:nvSpPr>
          <p:cNvPr id="20" name="Oval 19">
            <a:extLst>
              <a:ext uri="{FF2B5EF4-FFF2-40B4-BE49-F238E27FC236}">
                <a16:creationId xmlns:a16="http://schemas.microsoft.com/office/drawing/2014/main" id="{8D068DB2-DFA4-E94F-A1F8-E70B46C2323A}"/>
              </a:ext>
            </a:extLst>
          </p:cNvPr>
          <p:cNvSpPr/>
          <p:nvPr/>
        </p:nvSpPr>
        <p:spPr>
          <a:xfrm>
            <a:off x="3924300" y="2753342"/>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FF61D6C8-BF35-744A-9546-24B3F21ABE1E}"/>
              </a:ext>
            </a:extLst>
          </p:cNvPr>
          <p:cNvSpPr txBox="1"/>
          <p:nvPr/>
        </p:nvSpPr>
        <p:spPr>
          <a:xfrm>
            <a:off x="1224358" y="2884177"/>
            <a:ext cx="2492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IT Infrastructure</a:t>
            </a:r>
          </a:p>
        </p:txBody>
      </p:sp>
      <p:sp>
        <p:nvSpPr>
          <p:cNvPr id="24" name="Oval 23">
            <a:extLst>
              <a:ext uri="{FF2B5EF4-FFF2-40B4-BE49-F238E27FC236}">
                <a16:creationId xmlns:a16="http://schemas.microsoft.com/office/drawing/2014/main" id="{E00C5682-28C8-7C49-83A5-5C447EB95338}"/>
              </a:ext>
            </a:extLst>
          </p:cNvPr>
          <p:cNvSpPr/>
          <p:nvPr/>
        </p:nvSpPr>
        <p:spPr>
          <a:xfrm>
            <a:off x="1265314" y="2753341"/>
            <a:ext cx="118858"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551D5662-A3C4-2644-8A97-EDED305DA363}"/>
              </a:ext>
            </a:extLst>
          </p:cNvPr>
          <p:cNvSpPr txBox="1"/>
          <p:nvPr/>
        </p:nvSpPr>
        <p:spPr>
          <a:xfrm>
            <a:off x="1265835" y="4544399"/>
            <a:ext cx="15689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Grow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Trainees/ Peers</a:t>
            </a:r>
          </a:p>
        </p:txBody>
      </p:sp>
      <p:sp>
        <p:nvSpPr>
          <p:cNvPr id="28" name="Oval 27">
            <a:extLst>
              <a:ext uri="{FF2B5EF4-FFF2-40B4-BE49-F238E27FC236}">
                <a16:creationId xmlns:a16="http://schemas.microsoft.com/office/drawing/2014/main" id="{1B68CCCE-846A-D449-AE1C-1009EAC9BDD5}"/>
              </a:ext>
            </a:extLst>
          </p:cNvPr>
          <p:cNvSpPr/>
          <p:nvPr/>
        </p:nvSpPr>
        <p:spPr>
          <a:xfrm>
            <a:off x="1306790" y="4413563"/>
            <a:ext cx="122992" cy="118872"/>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B7986643-1A73-CB4C-8F83-D1352C115B06}"/>
              </a:ext>
            </a:extLst>
          </p:cNvPr>
          <p:cNvSpPr txBox="1"/>
          <p:nvPr/>
        </p:nvSpPr>
        <p:spPr>
          <a:xfrm>
            <a:off x="3190094" y="4554974"/>
            <a:ext cx="19987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Grow Resources</a:t>
            </a:r>
          </a:p>
        </p:txBody>
      </p:sp>
      <p:sp>
        <p:nvSpPr>
          <p:cNvPr id="32" name="Oval 31">
            <a:extLst>
              <a:ext uri="{FF2B5EF4-FFF2-40B4-BE49-F238E27FC236}">
                <a16:creationId xmlns:a16="http://schemas.microsoft.com/office/drawing/2014/main" id="{CF2CD8DB-5DB6-114C-ADD5-518FC2F42BF9}"/>
              </a:ext>
            </a:extLst>
          </p:cNvPr>
          <p:cNvSpPr/>
          <p:nvPr/>
        </p:nvSpPr>
        <p:spPr>
          <a:xfrm>
            <a:off x="3230428" y="4411963"/>
            <a:ext cx="124238"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19AD262-FCF9-FA46-836D-67E2D4A0E837}"/>
              </a:ext>
            </a:extLst>
          </p:cNvPr>
          <p:cNvSpPr txBox="1"/>
          <p:nvPr/>
        </p:nvSpPr>
        <p:spPr>
          <a:xfrm>
            <a:off x="5000375" y="4560052"/>
            <a:ext cx="204859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Sustainability Plan</a:t>
            </a:r>
          </a:p>
        </p:txBody>
      </p:sp>
      <p:sp>
        <p:nvSpPr>
          <p:cNvPr id="36" name="Oval 35">
            <a:extLst>
              <a:ext uri="{FF2B5EF4-FFF2-40B4-BE49-F238E27FC236}">
                <a16:creationId xmlns:a16="http://schemas.microsoft.com/office/drawing/2014/main" id="{96731E29-2550-964C-B98E-021555CFB588}"/>
              </a:ext>
            </a:extLst>
          </p:cNvPr>
          <p:cNvSpPr/>
          <p:nvPr/>
        </p:nvSpPr>
        <p:spPr>
          <a:xfrm>
            <a:off x="5043584" y="4409289"/>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5D864D13-D43F-A743-862D-6BAA667629F4}"/>
              </a:ext>
            </a:extLst>
          </p:cNvPr>
          <p:cNvSpPr txBox="1"/>
          <p:nvPr/>
        </p:nvSpPr>
        <p:spPr>
          <a:xfrm>
            <a:off x="7008601" y="4549477"/>
            <a:ext cx="18642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Support the Supporters</a:t>
            </a:r>
          </a:p>
        </p:txBody>
      </p:sp>
      <p:sp>
        <p:nvSpPr>
          <p:cNvPr id="40" name="Oval 39">
            <a:extLst>
              <a:ext uri="{FF2B5EF4-FFF2-40B4-BE49-F238E27FC236}">
                <a16:creationId xmlns:a16="http://schemas.microsoft.com/office/drawing/2014/main" id="{711B1DA4-855F-B84A-88AE-6149509D73DF}"/>
              </a:ext>
            </a:extLst>
          </p:cNvPr>
          <p:cNvSpPr/>
          <p:nvPr/>
        </p:nvSpPr>
        <p:spPr>
          <a:xfrm>
            <a:off x="7046866" y="4405792"/>
            <a:ext cx="122940"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Isosceles Triangle 84">
            <a:extLst>
              <a:ext uri="{FF2B5EF4-FFF2-40B4-BE49-F238E27FC236}">
                <a16:creationId xmlns:a16="http://schemas.microsoft.com/office/drawing/2014/main" id="{16FD63DC-2F0F-ED4D-A828-F9842B59E0E0}"/>
              </a:ext>
            </a:extLst>
          </p:cNvPr>
          <p:cNvSpPr/>
          <p:nvPr/>
        </p:nvSpPr>
        <p:spPr>
          <a:xfrm rot="5400000">
            <a:off x="11205788" y="4409364"/>
            <a:ext cx="118385" cy="12811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B0EBE095-16C1-D348-A51D-270BEDC5545F}"/>
              </a:ext>
            </a:extLst>
          </p:cNvPr>
          <p:cNvSpPr/>
          <p:nvPr/>
        </p:nvSpPr>
        <p:spPr>
          <a:xfrm>
            <a:off x="2427606" y="1128293"/>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95EED6F9-6CDF-A04E-8E67-8E955C0A557F}"/>
              </a:ext>
            </a:extLst>
          </p:cNvPr>
          <p:cNvSpPr txBox="1"/>
          <p:nvPr/>
        </p:nvSpPr>
        <p:spPr>
          <a:xfrm>
            <a:off x="2391563" y="1258919"/>
            <a:ext cx="1859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Build a Coalition</a:t>
            </a:r>
          </a:p>
        </p:txBody>
      </p:sp>
      <p:sp>
        <p:nvSpPr>
          <p:cNvPr id="48" name="TextBox 47">
            <a:extLst>
              <a:ext uri="{FF2B5EF4-FFF2-40B4-BE49-F238E27FC236}">
                <a16:creationId xmlns:a16="http://schemas.microsoft.com/office/drawing/2014/main" id="{38C69AA2-1E73-AF42-AAE0-356803A16891}"/>
              </a:ext>
            </a:extLst>
          </p:cNvPr>
          <p:cNvSpPr txBox="1"/>
          <p:nvPr/>
        </p:nvSpPr>
        <p:spPr>
          <a:xfrm>
            <a:off x="4591928" y="1248346"/>
            <a:ext cx="21772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Governance Structure</a:t>
            </a:r>
          </a:p>
        </p:txBody>
      </p:sp>
      <p:sp>
        <p:nvSpPr>
          <p:cNvPr id="50" name="Oval 49">
            <a:extLst>
              <a:ext uri="{FF2B5EF4-FFF2-40B4-BE49-F238E27FC236}">
                <a16:creationId xmlns:a16="http://schemas.microsoft.com/office/drawing/2014/main" id="{3D5C146F-0A98-4542-8953-E23310061B80}"/>
              </a:ext>
            </a:extLst>
          </p:cNvPr>
          <p:cNvSpPr/>
          <p:nvPr/>
        </p:nvSpPr>
        <p:spPr>
          <a:xfrm>
            <a:off x="4632884" y="1117510"/>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B8966612-28DB-AD44-989B-F0803BDA71A4}"/>
              </a:ext>
            </a:extLst>
          </p:cNvPr>
          <p:cNvSpPr txBox="1"/>
          <p:nvPr/>
        </p:nvSpPr>
        <p:spPr>
          <a:xfrm>
            <a:off x="8977557" y="1268386"/>
            <a:ext cx="24784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Inventory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Resources</a:t>
            </a:r>
          </a:p>
        </p:txBody>
      </p:sp>
      <p:sp>
        <p:nvSpPr>
          <p:cNvPr id="55" name="Oval 54">
            <a:extLst>
              <a:ext uri="{FF2B5EF4-FFF2-40B4-BE49-F238E27FC236}">
                <a16:creationId xmlns:a16="http://schemas.microsoft.com/office/drawing/2014/main" id="{6727576A-CBFD-6B4A-BF6E-F2E2C91B9B29}"/>
              </a:ext>
            </a:extLst>
          </p:cNvPr>
          <p:cNvSpPr/>
          <p:nvPr/>
        </p:nvSpPr>
        <p:spPr>
          <a:xfrm>
            <a:off x="9018513" y="1127822"/>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C6D36E12-7C8B-564C-ACCE-2A6B2F4C3506}"/>
              </a:ext>
            </a:extLst>
          </p:cNvPr>
          <p:cNvSpPr txBox="1"/>
          <p:nvPr/>
        </p:nvSpPr>
        <p:spPr>
          <a:xfrm>
            <a:off x="6571708" y="1239430"/>
            <a:ext cx="16629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Identify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Risk Areas</a:t>
            </a:r>
          </a:p>
        </p:txBody>
      </p:sp>
      <p:sp>
        <p:nvSpPr>
          <p:cNvPr id="60" name="Oval 59">
            <a:extLst>
              <a:ext uri="{FF2B5EF4-FFF2-40B4-BE49-F238E27FC236}">
                <a16:creationId xmlns:a16="http://schemas.microsoft.com/office/drawing/2014/main" id="{66CCBE7F-FFEB-7842-B7C5-16881884DB94}"/>
              </a:ext>
            </a:extLst>
          </p:cNvPr>
          <p:cNvSpPr/>
          <p:nvPr/>
        </p:nvSpPr>
        <p:spPr>
          <a:xfrm>
            <a:off x="6572100" y="1126848"/>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B9C1DAB0-4D43-804B-8291-88BBAD216350}"/>
              </a:ext>
            </a:extLst>
          </p:cNvPr>
          <p:cNvSpPr txBox="1"/>
          <p:nvPr/>
        </p:nvSpPr>
        <p:spPr>
          <a:xfrm>
            <a:off x="8951380" y="4543484"/>
            <a:ext cx="19747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Quality Improvement Plan</a:t>
            </a:r>
          </a:p>
        </p:txBody>
      </p:sp>
      <p:sp>
        <p:nvSpPr>
          <p:cNvPr id="69" name="Oval 68">
            <a:extLst>
              <a:ext uri="{FF2B5EF4-FFF2-40B4-BE49-F238E27FC236}">
                <a16:creationId xmlns:a16="http://schemas.microsoft.com/office/drawing/2014/main" id="{4AC2D06F-BCDA-5249-98A2-8CC1597C2A08}"/>
              </a:ext>
            </a:extLst>
          </p:cNvPr>
          <p:cNvSpPr/>
          <p:nvPr/>
        </p:nvSpPr>
        <p:spPr>
          <a:xfrm>
            <a:off x="8977319" y="4409289"/>
            <a:ext cx="122992" cy="118872"/>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12A00FC2-3E0E-2F4C-BC25-7DB656A25989}"/>
              </a:ext>
            </a:extLst>
          </p:cNvPr>
          <p:cNvSpPr txBox="1"/>
          <p:nvPr/>
        </p:nvSpPr>
        <p:spPr>
          <a:xfrm>
            <a:off x="425939" y="1253200"/>
            <a:ext cx="24784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Burning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normalizeH="0" baseline="0" noProof="0" dirty="0">
                <a:ln>
                  <a:noFill/>
                </a:ln>
                <a:solidFill>
                  <a:schemeClr val="tx1">
                    <a:lumMod val="75000"/>
                    <a:lumOff val="25000"/>
                  </a:schemeClr>
                </a:solidFill>
                <a:effectLst/>
                <a:uLnTx/>
                <a:uFillTx/>
                <a:latin typeface="+mj-lt"/>
                <a:ea typeface="+mn-ea"/>
                <a:cs typeface="Arial" panose="020B0604020202020204" pitchFamily="34" charset="0"/>
              </a:rPr>
              <a:t>Platform</a:t>
            </a:r>
          </a:p>
        </p:txBody>
      </p:sp>
      <p:sp>
        <p:nvSpPr>
          <p:cNvPr id="79" name="Oval 78">
            <a:extLst>
              <a:ext uri="{FF2B5EF4-FFF2-40B4-BE49-F238E27FC236}">
                <a16:creationId xmlns:a16="http://schemas.microsoft.com/office/drawing/2014/main" id="{0078F468-2917-CB4B-BBE9-4F564D5F2D5E}"/>
              </a:ext>
            </a:extLst>
          </p:cNvPr>
          <p:cNvSpPr/>
          <p:nvPr/>
        </p:nvSpPr>
        <p:spPr>
          <a:xfrm>
            <a:off x="466895" y="1122364"/>
            <a:ext cx="126146" cy="12192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Slide Number Placeholder 1">
            <a:extLst>
              <a:ext uri="{FF2B5EF4-FFF2-40B4-BE49-F238E27FC236}">
                <a16:creationId xmlns:a16="http://schemas.microsoft.com/office/drawing/2014/main" id="{9B6B69C2-AD3B-AB45-883D-004DBF35CC88}"/>
              </a:ext>
            </a:extLst>
          </p:cNvPr>
          <p:cNvSpPr>
            <a:spLocks noGrp="1"/>
          </p:cNvSpPr>
          <p:nvPr>
            <p:ph type="sldNum" sz="quarter" idx="13"/>
          </p:nvPr>
        </p:nvSpPr>
        <p:spPr>
          <a:xfrm>
            <a:off x="11760000" y="6007932"/>
            <a:ext cx="432000" cy="795419"/>
          </a:xfrm>
        </p:spPr>
        <p:txBody>
          <a:bodyPr/>
          <a:lstStyle/>
          <a:p>
            <a:fld id="{19B51A1E-902D-48AF-9020-955120F399B6}" type="slidenum">
              <a:rPr lang="en-US" noProof="0" smtClean="0"/>
              <a:pPr/>
              <a:t>20</a:t>
            </a:fld>
            <a:endParaRPr lang="en-US" noProof="0" dirty="0"/>
          </a:p>
        </p:txBody>
      </p:sp>
    </p:spTree>
    <p:extLst>
      <p:ext uri="{BB962C8B-B14F-4D97-AF65-F5344CB8AC3E}">
        <p14:creationId xmlns:p14="http://schemas.microsoft.com/office/powerpoint/2010/main" val="10599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97C8-4ED8-E948-9394-38479EC9A210}"/>
              </a:ext>
            </a:extLst>
          </p:cNvPr>
          <p:cNvSpPr>
            <a:spLocks noGrp="1"/>
          </p:cNvSpPr>
          <p:nvPr>
            <p:ph type="title"/>
          </p:nvPr>
        </p:nvSpPr>
        <p:spPr/>
        <p:txBody>
          <a:bodyPr/>
          <a:lstStyle/>
          <a:p>
            <a:r>
              <a:rPr lang="en-US" dirty="0"/>
              <a:t>Burning Platform</a:t>
            </a:r>
          </a:p>
        </p:txBody>
      </p:sp>
      <p:sp>
        <p:nvSpPr>
          <p:cNvPr id="3" name="Content Placeholder 2">
            <a:extLst>
              <a:ext uri="{FF2B5EF4-FFF2-40B4-BE49-F238E27FC236}">
                <a16:creationId xmlns:a16="http://schemas.microsoft.com/office/drawing/2014/main" id="{E438A4A6-570E-BA40-9CAE-7634E1B31D50}"/>
              </a:ext>
            </a:extLst>
          </p:cNvPr>
          <p:cNvSpPr>
            <a:spLocks noGrp="1"/>
          </p:cNvSpPr>
          <p:nvPr>
            <p:ph idx="1"/>
          </p:nvPr>
        </p:nvSpPr>
        <p:spPr/>
        <p:txBody>
          <a:bodyPr/>
          <a:lstStyle/>
          <a:p>
            <a:r>
              <a:rPr lang="en-US" sz="3200" dirty="0"/>
              <a:t>Communicate the </a:t>
            </a:r>
            <a:r>
              <a:rPr lang="en-US" sz="3200" b="1" dirty="0"/>
              <a:t>why</a:t>
            </a:r>
          </a:p>
          <a:p>
            <a:r>
              <a:rPr lang="en-US" sz="3200" dirty="0"/>
              <a:t>Highlight how post-traumatic stress, crisis responses, and resilience-building affect organizations-at-large</a:t>
            </a:r>
          </a:p>
          <a:p>
            <a:r>
              <a:rPr lang="en-US" sz="3200" dirty="0"/>
              <a:t>Find evidence in literature, media, and professional circles</a:t>
            </a:r>
          </a:p>
          <a:p>
            <a:r>
              <a:rPr lang="en-US" sz="3200" dirty="0"/>
              <a:t>Point to </a:t>
            </a:r>
            <a:r>
              <a:rPr lang="en-US" sz="3200" b="1" dirty="0"/>
              <a:t>gaps</a:t>
            </a:r>
            <a:r>
              <a:rPr lang="en-US" sz="3200" dirty="0"/>
              <a:t> that illuminate vulnerability and risk</a:t>
            </a:r>
          </a:p>
          <a:p>
            <a:r>
              <a:rPr lang="en-US" sz="3200" dirty="0"/>
              <a:t>Create an </a:t>
            </a:r>
            <a:r>
              <a:rPr lang="en-US" sz="3200" b="1" dirty="0"/>
              <a:t>elevator pitch</a:t>
            </a:r>
          </a:p>
        </p:txBody>
      </p:sp>
      <p:sp>
        <p:nvSpPr>
          <p:cNvPr id="4" name="Slide Number Placeholder 3">
            <a:extLst>
              <a:ext uri="{FF2B5EF4-FFF2-40B4-BE49-F238E27FC236}">
                <a16:creationId xmlns:a16="http://schemas.microsoft.com/office/drawing/2014/main" id="{692269CA-7986-634D-B68E-CD8CA3B1DF69}"/>
              </a:ext>
            </a:extLst>
          </p:cNvPr>
          <p:cNvSpPr>
            <a:spLocks noGrp="1"/>
          </p:cNvSpPr>
          <p:nvPr>
            <p:ph type="sldNum" sz="quarter" idx="33"/>
          </p:nvPr>
        </p:nvSpPr>
        <p:spPr/>
        <p:txBody>
          <a:bodyPr/>
          <a:lstStyle/>
          <a:p>
            <a:fld id="{19B51A1E-902D-48AF-9020-955120F399B6}" type="slidenum">
              <a:rPr lang="en-US" noProof="0" smtClean="0"/>
              <a:pPr/>
              <a:t>21</a:t>
            </a:fld>
            <a:endParaRPr lang="en-US" noProof="0" dirty="0"/>
          </a:p>
        </p:txBody>
      </p:sp>
    </p:spTree>
    <p:extLst>
      <p:ext uri="{BB962C8B-B14F-4D97-AF65-F5344CB8AC3E}">
        <p14:creationId xmlns:p14="http://schemas.microsoft.com/office/powerpoint/2010/main" val="263123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82C9-DE87-964B-8664-236823F1D2E5}"/>
              </a:ext>
            </a:extLst>
          </p:cNvPr>
          <p:cNvSpPr>
            <a:spLocks noGrp="1"/>
          </p:cNvSpPr>
          <p:nvPr>
            <p:ph type="title"/>
          </p:nvPr>
        </p:nvSpPr>
        <p:spPr/>
        <p:txBody>
          <a:bodyPr/>
          <a:lstStyle/>
          <a:p>
            <a:r>
              <a:rPr lang="en-US" dirty="0"/>
              <a:t>Build a Coalition</a:t>
            </a:r>
          </a:p>
        </p:txBody>
      </p:sp>
      <p:sp>
        <p:nvSpPr>
          <p:cNvPr id="3" name="Content Placeholder 2">
            <a:extLst>
              <a:ext uri="{FF2B5EF4-FFF2-40B4-BE49-F238E27FC236}">
                <a16:creationId xmlns:a16="http://schemas.microsoft.com/office/drawing/2014/main" id="{A0F1BA82-3B32-EB42-9885-B7B0B78D5441}"/>
              </a:ext>
            </a:extLst>
          </p:cNvPr>
          <p:cNvSpPr>
            <a:spLocks noGrp="1"/>
          </p:cNvSpPr>
          <p:nvPr>
            <p:ph idx="1"/>
          </p:nvPr>
        </p:nvSpPr>
        <p:spPr>
          <a:xfrm>
            <a:off x="432000" y="1138989"/>
            <a:ext cx="5125838" cy="4415481"/>
          </a:xfrm>
        </p:spPr>
        <p:txBody>
          <a:bodyPr/>
          <a:lstStyle/>
          <a:p>
            <a:r>
              <a:rPr lang="en-US" sz="2000" dirty="0"/>
              <a:t>Identify cheerleaders and supporters who will help you champion the initiative</a:t>
            </a:r>
          </a:p>
          <a:p>
            <a:r>
              <a:rPr lang="en-US" sz="2000" dirty="0"/>
              <a:t>Contact departments and services where you need internal buy-in and support</a:t>
            </a:r>
          </a:p>
          <a:p>
            <a:r>
              <a:rPr lang="en-US" sz="2000" dirty="0"/>
              <a:t>Partner with colleagues who think similarly and are aware of resilience programming effectiveness</a:t>
            </a:r>
          </a:p>
          <a:p>
            <a:r>
              <a:rPr lang="en-US" sz="2000" dirty="0"/>
              <a:t>Find a co-lead</a:t>
            </a:r>
          </a:p>
          <a:p>
            <a:r>
              <a:rPr lang="en-US" sz="2000" dirty="0"/>
              <a:t>Where should you look?</a:t>
            </a:r>
          </a:p>
          <a:p>
            <a:pPr lvl="1"/>
            <a:r>
              <a:rPr lang="en-US" sz="1500" dirty="0"/>
              <a:t>Wellness Committee, Behavioral Health, Social Work, Chaplain Services, Hospital Police, Risk Management, Quality, Patient Safety, Human Resources, Labor Partners, Occupational Health Services, EAP, etc.</a:t>
            </a:r>
          </a:p>
        </p:txBody>
      </p:sp>
      <p:sp>
        <p:nvSpPr>
          <p:cNvPr id="4" name="Slide Number Placeholder 3">
            <a:extLst>
              <a:ext uri="{FF2B5EF4-FFF2-40B4-BE49-F238E27FC236}">
                <a16:creationId xmlns:a16="http://schemas.microsoft.com/office/drawing/2014/main" id="{6D394272-AF58-7044-A1EA-B0ACF3EDD9C6}"/>
              </a:ext>
            </a:extLst>
          </p:cNvPr>
          <p:cNvSpPr>
            <a:spLocks noGrp="1"/>
          </p:cNvSpPr>
          <p:nvPr>
            <p:ph type="sldNum" sz="quarter" idx="33"/>
          </p:nvPr>
        </p:nvSpPr>
        <p:spPr/>
        <p:txBody>
          <a:bodyPr/>
          <a:lstStyle/>
          <a:p>
            <a:fld id="{19B51A1E-902D-48AF-9020-955120F399B6}" type="slidenum">
              <a:rPr lang="en-US" noProof="0" smtClean="0"/>
              <a:pPr/>
              <a:t>22</a:t>
            </a:fld>
            <a:endParaRPr lang="en-US" noProof="0" dirty="0"/>
          </a:p>
        </p:txBody>
      </p:sp>
      <p:pic>
        <p:nvPicPr>
          <p:cNvPr id="5" name="Picture 4">
            <a:extLst>
              <a:ext uri="{FF2B5EF4-FFF2-40B4-BE49-F238E27FC236}">
                <a16:creationId xmlns:a16="http://schemas.microsoft.com/office/drawing/2014/main" id="{54FCE5A8-5C10-064E-AC35-A726CCFCD2F5}"/>
              </a:ext>
            </a:extLst>
          </p:cNvPr>
          <p:cNvPicPr>
            <a:picLocks noChangeAspect="1"/>
          </p:cNvPicPr>
          <p:nvPr/>
        </p:nvPicPr>
        <p:blipFill rotWithShape="1">
          <a:blip r:embed="rId3"/>
          <a:srcRect l="9448" r="10280" b="13817"/>
          <a:stretch/>
        </p:blipFill>
        <p:spPr>
          <a:xfrm>
            <a:off x="6259335" y="1597134"/>
            <a:ext cx="5227793" cy="3425608"/>
          </a:xfrm>
          <a:prstGeom prst="rect">
            <a:avLst/>
          </a:prstGeom>
          <a:ln w="38100">
            <a:noFill/>
          </a:ln>
        </p:spPr>
      </p:pic>
      <p:sp>
        <p:nvSpPr>
          <p:cNvPr id="6" name="Rectangle 5">
            <a:extLst>
              <a:ext uri="{FF2B5EF4-FFF2-40B4-BE49-F238E27FC236}">
                <a16:creationId xmlns:a16="http://schemas.microsoft.com/office/drawing/2014/main" id="{1844F0E5-19B1-9C45-8A12-FAB49800F99D}"/>
              </a:ext>
            </a:extLst>
          </p:cNvPr>
          <p:cNvSpPr/>
          <p:nvPr/>
        </p:nvSpPr>
        <p:spPr>
          <a:xfrm>
            <a:off x="5986464" y="1219200"/>
            <a:ext cx="5773536" cy="418147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12C3A4-A0E6-EC4F-B4E9-5C101BA8AA49}"/>
              </a:ext>
            </a:extLst>
          </p:cNvPr>
          <p:cNvSpPr/>
          <p:nvPr/>
        </p:nvSpPr>
        <p:spPr>
          <a:xfrm>
            <a:off x="432000" y="6267141"/>
            <a:ext cx="6096000" cy="276999"/>
          </a:xfrm>
          <a:prstGeom prst="rect">
            <a:avLst/>
          </a:prstGeom>
        </p:spPr>
        <p:txBody>
          <a:bodyPr>
            <a:spAutoFit/>
          </a:bodyPr>
          <a:lstStyle/>
          <a:p>
            <a:r>
              <a:rPr lang="en-US" sz="1200" dirty="0">
                <a:hlinkClick r:id="rId4"/>
              </a:rPr>
              <a:t>https://www.diplomacy.edu/blog/digital-diplomacy-three-graphs</a:t>
            </a:r>
            <a:r>
              <a:rPr lang="en-US" sz="1200" dirty="0"/>
              <a:t> </a:t>
            </a:r>
          </a:p>
        </p:txBody>
      </p:sp>
    </p:spTree>
    <p:extLst>
      <p:ext uri="{BB962C8B-B14F-4D97-AF65-F5344CB8AC3E}">
        <p14:creationId xmlns:p14="http://schemas.microsoft.com/office/powerpoint/2010/main" val="1031535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3F44-1E03-E941-B4F7-83CCA7CD2E5B}"/>
              </a:ext>
            </a:extLst>
          </p:cNvPr>
          <p:cNvSpPr>
            <a:spLocks noGrp="1"/>
          </p:cNvSpPr>
          <p:nvPr>
            <p:ph type="title"/>
          </p:nvPr>
        </p:nvSpPr>
        <p:spPr/>
        <p:txBody>
          <a:bodyPr/>
          <a:lstStyle/>
          <a:p>
            <a:r>
              <a:rPr lang="en-US" dirty="0"/>
              <a:t>Roles &amp; Responsibilities </a:t>
            </a:r>
          </a:p>
        </p:txBody>
      </p:sp>
      <p:graphicFrame>
        <p:nvGraphicFramePr>
          <p:cNvPr id="5" name="Content Placeholder 4">
            <a:extLst>
              <a:ext uri="{FF2B5EF4-FFF2-40B4-BE49-F238E27FC236}">
                <a16:creationId xmlns:a16="http://schemas.microsoft.com/office/drawing/2014/main" id="{C2AB40BC-4DED-704F-8767-64EB0493F9C5}"/>
              </a:ext>
            </a:extLst>
          </p:cNvPr>
          <p:cNvGraphicFramePr>
            <a:graphicFrameLocks noGrp="1"/>
          </p:cNvGraphicFramePr>
          <p:nvPr>
            <p:ph idx="1"/>
            <p:extLst>
              <p:ext uri="{D42A27DB-BD31-4B8C-83A1-F6EECF244321}">
                <p14:modId xmlns:p14="http://schemas.microsoft.com/office/powerpoint/2010/main" val="3306871725"/>
              </p:ext>
            </p:extLst>
          </p:nvPr>
        </p:nvGraphicFramePr>
        <p:xfrm>
          <a:off x="431800" y="1138990"/>
          <a:ext cx="11328399" cy="4572000"/>
        </p:xfrm>
        <a:graphic>
          <a:graphicData uri="http://schemas.openxmlformats.org/drawingml/2006/table">
            <a:tbl>
              <a:tblPr firstRow="1" bandRow="1">
                <a:tableStyleId>{5C22544A-7EE6-4342-B048-85BDC9FD1C3A}</a:tableStyleId>
              </a:tblPr>
              <a:tblGrid>
                <a:gridCol w="2968625">
                  <a:extLst>
                    <a:ext uri="{9D8B030D-6E8A-4147-A177-3AD203B41FA5}">
                      <a16:colId xmlns:a16="http://schemas.microsoft.com/office/drawing/2014/main" val="1560318424"/>
                    </a:ext>
                  </a:extLst>
                </a:gridCol>
                <a:gridCol w="4179887">
                  <a:extLst>
                    <a:ext uri="{9D8B030D-6E8A-4147-A177-3AD203B41FA5}">
                      <a16:colId xmlns:a16="http://schemas.microsoft.com/office/drawing/2014/main" val="864237149"/>
                    </a:ext>
                  </a:extLst>
                </a:gridCol>
                <a:gridCol w="4179887">
                  <a:extLst>
                    <a:ext uri="{9D8B030D-6E8A-4147-A177-3AD203B41FA5}">
                      <a16:colId xmlns:a16="http://schemas.microsoft.com/office/drawing/2014/main" val="3564736981"/>
                    </a:ext>
                  </a:extLst>
                </a:gridCol>
              </a:tblGrid>
              <a:tr h="370840">
                <a:tc>
                  <a:txBody>
                    <a:bodyPr/>
                    <a:lstStyle/>
                    <a:p>
                      <a:pPr algn="l"/>
                      <a:r>
                        <a:rPr lang="en-US" sz="1800" dirty="0"/>
                        <a:t>Role</a:t>
                      </a:r>
                      <a:endParaRPr lang="en-US" sz="1800"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800" dirty="0"/>
                        <a:t>Responsibilities</a:t>
                      </a:r>
                      <a:endParaRPr lang="en-US" sz="1800"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800" dirty="0"/>
                        <a:t>Examples</a:t>
                      </a:r>
                      <a:endParaRPr lang="en-US" sz="1800" dirty="0">
                        <a:latin typeface="Arial" panose="020B0604020202020204" pitchFamily="34" charset="0"/>
                        <a:cs typeface="Arial" panose="020B0604020202020204" pitchFamily="34" charset="0"/>
                      </a:endParaRPr>
                    </a:p>
                  </a:txBody>
                  <a:tcPr marL="137160" marR="137160" marT="137160" marB="137160"/>
                </a:tc>
                <a:extLst>
                  <a:ext uri="{0D108BD9-81ED-4DB2-BD59-A6C34878D82A}">
                    <a16:rowId xmlns:a16="http://schemas.microsoft.com/office/drawing/2014/main" val="3057881399"/>
                  </a:ext>
                </a:extLst>
              </a:tr>
              <a:tr h="370840">
                <a:tc>
                  <a:txBody>
                    <a:bodyPr/>
                    <a:lstStyle/>
                    <a:p>
                      <a:pPr algn="l"/>
                      <a:r>
                        <a:rPr lang="en-US" sz="1600" b="1" dirty="0"/>
                        <a:t>Executive</a:t>
                      </a:r>
                      <a:r>
                        <a:rPr lang="en-US" sz="1600" b="1" baseline="0" dirty="0"/>
                        <a:t> Sponsor</a:t>
                      </a:r>
                      <a:endParaRPr lang="en-US" sz="1600" b="1"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Provide</a:t>
                      </a:r>
                      <a:r>
                        <a:rPr lang="en-US" sz="1600" baseline="0" dirty="0"/>
                        <a:t> support and resources from facility or system level</a:t>
                      </a:r>
                      <a:endParaRPr lang="en-US" sz="1600"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CEO, CMO, CNO, CQO, CWO</a:t>
                      </a:r>
                      <a:endParaRPr lang="en-US" sz="1600" dirty="0">
                        <a:latin typeface="Arial" panose="020B0604020202020204" pitchFamily="34" charset="0"/>
                        <a:cs typeface="Arial" panose="020B0604020202020204" pitchFamily="34" charset="0"/>
                      </a:endParaRPr>
                    </a:p>
                  </a:txBody>
                  <a:tcPr marL="137160" marR="137160" marT="137160" marB="137160"/>
                </a:tc>
                <a:extLst>
                  <a:ext uri="{0D108BD9-81ED-4DB2-BD59-A6C34878D82A}">
                    <a16:rowId xmlns:a16="http://schemas.microsoft.com/office/drawing/2014/main" val="3218153023"/>
                  </a:ext>
                </a:extLst>
              </a:tr>
              <a:tr h="370840">
                <a:tc>
                  <a:txBody>
                    <a:bodyPr/>
                    <a:lstStyle/>
                    <a:p>
                      <a:pPr algn="l"/>
                      <a:r>
                        <a:rPr lang="en-US" sz="1600" b="1" dirty="0"/>
                        <a:t>Emotional &amp; Psychological</a:t>
                      </a:r>
                      <a:r>
                        <a:rPr lang="en-US" sz="1600" b="1" baseline="0" dirty="0"/>
                        <a:t> Lead(s) &amp; Master Trainer(s)</a:t>
                      </a:r>
                      <a:endParaRPr lang="en-US" sz="1600" b="1"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Point person for wellness</a:t>
                      </a:r>
                      <a:r>
                        <a:rPr lang="en-US" sz="1600" baseline="0" dirty="0"/>
                        <a:t> </a:t>
                      </a:r>
                      <a:r>
                        <a:rPr lang="en-US" sz="1600" dirty="0"/>
                        <a:t>team, chairs,</a:t>
                      </a:r>
                      <a:r>
                        <a:rPr lang="en-US" sz="1600" baseline="0" dirty="0"/>
                        <a:t> </a:t>
                      </a:r>
                      <a:r>
                        <a:rPr lang="en-US" sz="1600" dirty="0"/>
                        <a:t>steering committee, project</a:t>
                      </a:r>
                      <a:r>
                        <a:rPr lang="en-US" sz="1600" baseline="0" dirty="0"/>
                        <a:t> lead</a:t>
                      </a:r>
                      <a:endParaRPr lang="en-US" sz="1600"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CQO, PSO, BH Lead,</a:t>
                      </a:r>
                      <a:r>
                        <a:rPr lang="en-US" sz="1600" baseline="0" dirty="0"/>
                        <a:t> any clinical or non-clinical champion</a:t>
                      </a:r>
                      <a:endParaRPr lang="en-US" sz="1600" dirty="0">
                        <a:latin typeface="Arial" panose="020B0604020202020204" pitchFamily="34" charset="0"/>
                        <a:cs typeface="Arial" panose="020B0604020202020204" pitchFamily="34" charset="0"/>
                      </a:endParaRPr>
                    </a:p>
                  </a:txBody>
                  <a:tcPr marL="137160" marR="137160" marT="137160" marB="137160"/>
                </a:tc>
                <a:extLst>
                  <a:ext uri="{0D108BD9-81ED-4DB2-BD59-A6C34878D82A}">
                    <a16:rowId xmlns:a16="http://schemas.microsoft.com/office/drawing/2014/main" val="3508676974"/>
                  </a:ext>
                </a:extLst>
              </a:tr>
              <a:tr h="370840">
                <a:tc>
                  <a:txBody>
                    <a:bodyPr/>
                    <a:lstStyle/>
                    <a:p>
                      <a:pPr algn="l"/>
                      <a:r>
                        <a:rPr lang="en-US" sz="1600" b="1" dirty="0"/>
                        <a:t>Steering Committee Member</a:t>
                      </a:r>
                      <a:endParaRPr lang="en-US" sz="1600" b="1"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Represent</a:t>
                      </a:r>
                      <a:r>
                        <a:rPr lang="en-US" sz="1600" baseline="0" dirty="0"/>
                        <a:t> their respective unit/department/discipline, contribute to strategy and operationalization of H3 team</a:t>
                      </a:r>
                      <a:endParaRPr lang="en-US" sz="1600"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spc="-10" dirty="0"/>
                        <a:t>Wellness</a:t>
                      </a:r>
                      <a:r>
                        <a:rPr lang="en-US" sz="1600" spc="-10" baseline="0" dirty="0"/>
                        <a:t> Committee Lead, Psychologist, Psychiatrist, Social Worker, Schwartz Rounds Lead, GME Lead, Nursing Champion, Physician Champion, Resident Champion</a:t>
                      </a:r>
                      <a:endParaRPr lang="en-US" sz="1600" spc="-10" dirty="0">
                        <a:latin typeface="Arial" panose="020B0604020202020204" pitchFamily="34" charset="0"/>
                        <a:cs typeface="Arial" panose="020B0604020202020204" pitchFamily="34" charset="0"/>
                      </a:endParaRPr>
                    </a:p>
                  </a:txBody>
                  <a:tcPr marL="137160" marR="137160" marT="137160" marB="137160"/>
                </a:tc>
                <a:extLst>
                  <a:ext uri="{0D108BD9-81ED-4DB2-BD59-A6C34878D82A}">
                    <a16:rowId xmlns:a16="http://schemas.microsoft.com/office/drawing/2014/main" val="2083532273"/>
                  </a:ext>
                </a:extLst>
              </a:tr>
              <a:tr h="370840">
                <a:tc>
                  <a:txBody>
                    <a:bodyPr/>
                    <a:lstStyle/>
                    <a:p>
                      <a:pPr algn="l"/>
                      <a:r>
                        <a:rPr lang="en-US" sz="1600" b="1" dirty="0"/>
                        <a:t>Peer</a:t>
                      </a:r>
                      <a:r>
                        <a:rPr lang="en-US" sz="1600" b="1" baseline="0" dirty="0"/>
                        <a:t> Support Champion</a:t>
                      </a:r>
                      <a:endParaRPr lang="en-US" sz="1600" b="1"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Attend Peer</a:t>
                      </a:r>
                      <a:r>
                        <a:rPr lang="en-US" sz="1600" baseline="0" dirty="0"/>
                        <a:t> Support Champion trainings, provide support in daily work, activated for 1:1 and group debriefs</a:t>
                      </a:r>
                      <a:endParaRPr lang="en-US" sz="1600"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1600" dirty="0"/>
                        <a:t>Anyone within the facility or system</a:t>
                      </a:r>
                      <a:endParaRPr lang="en-US" sz="1600" dirty="0">
                        <a:latin typeface="Arial" panose="020B0604020202020204" pitchFamily="34" charset="0"/>
                        <a:cs typeface="Arial" panose="020B0604020202020204" pitchFamily="34" charset="0"/>
                      </a:endParaRPr>
                    </a:p>
                  </a:txBody>
                  <a:tcPr marL="137160" marR="137160" marT="137160" marB="137160"/>
                </a:tc>
                <a:extLst>
                  <a:ext uri="{0D108BD9-81ED-4DB2-BD59-A6C34878D82A}">
                    <a16:rowId xmlns:a16="http://schemas.microsoft.com/office/drawing/2014/main" val="3515496635"/>
                  </a:ext>
                </a:extLst>
              </a:tr>
            </a:tbl>
          </a:graphicData>
        </a:graphic>
      </p:graphicFrame>
      <p:sp>
        <p:nvSpPr>
          <p:cNvPr id="4" name="Slide Number Placeholder 3">
            <a:extLst>
              <a:ext uri="{FF2B5EF4-FFF2-40B4-BE49-F238E27FC236}">
                <a16:creationId xmlns:a16="http://schemas.microsoft.com/office/drawing/2014/main" id="{23BCB34E-58A8-C542-B609-28B5CDB9B2F6}"/>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spTree>
    <p:extLst>
      <p:ext uri="{BB962C8B-B14F-4D97-AF65-F5344CB8AC3E}">
        <p14:creationId xmlns:p14="http://schemas.microsoft.com/office/powerpoint/2010/main" val="70022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E633DF-A648-874D-AF56-359E125BB720}"/>
              </a:ext>
            </a:extLst>
          </p:cNvPr>
          <p:cNvSpPr>
            <a:spLocks noGrp="1"/>
          </p:cNvSpPr>
          <p:nvPr>
            <p:ph type="sldNum" sz="quarter" idx="13"/>
          </p:nvPr>
        </p:nvSpPr>
        <p:spPr/>
        <p:txBody>
          <a:bodyPr/>
          <a:lstStyle/>
          <a:p>
            <a:fld id="{19B51A1E-902D-48AF-9020-955120F399B6}" type="slidenum">
              <a:rPr lang="en-US" noProof="0" smtClean="0"/>
              <a:pPr/>
              <a:t>24</a:t>
            </a:fld>
            <a:endParaRPr lang="en-US" noProof="0" dirty="0"/>
          </a:p>
        </p:txBody>
      </p:sp>
      <p:sp>
        <p:nvSpPr>
          <p:cNvPr id="3" name="Title 2">
            <a:extLst>
              <a:ext uri="{FF2B5EF4-FFF2-40B4-BE49-F238E27FC236}">
                <a16:creationId xmlns:a16="http://schemas.microsoft.com/office/drawing/2014/main" id="{F2412DDB-6000-9246-A3B0-1799356D5246}"/>
              </a:ext>
            </a:extLst>
          </p:cNvPr>
          <p:cNvSpPr>
            <a:spLocks noGrp="1"/>
          </p:cNvSpPr>
          <p:nvPr>
            <p:ph type="title"/>
          </p:nvPr>
        </p:nvSpPr>
        <p:spPr/>
        <p:txBody>
          <a:bodyPr/>
          <a:lstStyle/>
          <a:p>
            <a:r>
              <a:rPr lang="en-US" dirty="0">
                <a:solidFill>
                  <a:schemeClr val="accent1"/>
                </a:solidFill>
              </a:rPr>
              <a:t>Governance Structure</a:t>
            </a:r>
          </a:p>
        </p:txBody>
      </p:sp>
      <p:sp>
        <p:nvSpPr>
          <p:cNvPr id="53" name="Rectangle 2">
            <a:extLst>
              <a:ext uri="{FF2B5EF4-FFF2-40B4-BE49-F238E27FC236}">
                <a16:creationId xmlns:a16="http://schemas.microsoft.com/office/drawing/2014/main" id="{30390020-014A-8F4A-8544-3D0218224D07}"/>
              </a:ext>
            </a:extLst>
          </p:cNvPr>
          <p:cNvSpPr>
            <a:spLocks noChangeArrowheads="1"/>
          </p:cNvSpPr>
          <p:nvPr/>
        </p:nvSpPr>
        <p:spPr bwMode="auto">
          <a:xfrm>
            <a:off x="5540791" y="1141953"/>
            <a:ext cx="1101798" cy="504905"/>
          </a:xfrm>
          <a:prstGeom prst="rect">
            <a:avLst/>
          </a:prstGeom>
          <a:solidFill>
            <a:schemeClr val="accent4"/>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Executive</a:t>
            </a:r>
            <a:b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b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Sponsor</a:t>
            </a:r>
            <a:endParaRPr kumimoji="0" lang="en-US" altLang="en-US" sz="900" b="1" i="0" u="none" strike="noStrike" cap="none" normalizeH="0" baseline="0" dirty="0">
              <a:ln>
                <a:noFill/>
              </a:ln>
              <a:solidFill>
                <a:schemeClr val="bg1"/>
              </a:solidFill>
              <a:effectLst/>
            </a:endParaRPr>
          </a:p>
        </p:txBody>
      </p:sp>
      <p:sp>
        <p:nvSpPr>
          <p:cNvPr id="54" name="Rectangle 3">
            <a:extLst>
              <a:ext uri="{FF2B5EF4-FFF2-40B4-BE49-F238E27FC236}">
                <a16:creationId xmlns:a16="http://schemas.microsoft.com/office/drawing/2014/main" id="{FE31AB1E-6884-4E47-8966-CE323037AEB9}"/>
              </a:ext>
            </a:extLst>
          </p:cNvPr>
          <p:cNvSpPr>
            <a:spLocks noChangeArrowheads="1"/>
          </p:cNvSpPr>
          <p:nvPr/>
        </p:nvSpPr>
        <p:spPr bwMode="auto">
          <a:xfrm>
            <a:off x="5540791" y="1925256"/>
            <a:ext cx="1101798" cy="504905"/>
          </a:xfrm>
          <a:prstGeom prst="rect">
            <a:avLst/>
          </a:prstGeom>
          <a:solidFill>
            <a:schemeClr val="accent1"/>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Centralized Steering Committee</a:t>
            </a:r>
            <a:endParaRPr kumimoji="0" lang="en-US" altLang="en-US" sz="900" b="1" i="0" u="none" strike="noStrike" cap="none" normalizeH="0" baseline="0" dirty="0">
              <a:ln>
                <a:noFill/>
              </a:ln>
              <a:solidFill>
                <a:schemeClr val="bg1"/>
              </a:solidFill>
              <a:effectLst/>
            </a:endParaRPr>
          </a:p>
        </p:txBody>
      </p:sp>
      <p:sp>
        <p:nvSpPr>
          <p:cNvPr id="55" name="Rectangle 8">
            <a:extLst>
              <a:ext uri="{FF2B5EF4-FFF2-40B4-BE49-F238E27FC236}">
                <a16:creationId xmlns:a16="http://schemas.microsoft.com/office/drawing/2014/main" id="{738B0D5E-B3A0-6943-B013-245116728E66}"/>
              </a:ext>
            </a:extLst>
          </p:cNvPr>
          <p:cNvSpPr>
            <a:spLocks noChangeArrowheads="1"/>
          </p:cNvSpPr>
          <p:nvPr/>
        </p:nvSpPr>
        <p:spPr bwMode="auto">
          <a:xfrm>
            <a:off x="4023382" y="3527917"/>
            <a:ext cx="1101798" cy="504905"/>
          </a:xfrm>
          <a:prstGeom prst="rect">
            <a:avLst/>
          </a:prstGeom>
          <a:solidFill>
            <a:schemeClr val="accent3"/>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Facility-Based Steering Team</a:t>
            </a:r>
            <a:endParaRPr kumimoji="0" lang="en-US" altLang="en-US" sz="900" b="1" i="0" u="none" strike="noStrike" cap="none" normalizeH="0" baseline="0" dirty="0">
              <a:ln>
                <a:noFill/>
              </a:ln>
              <a:solidFill>
                <a:schemeClr val="bg1"/>
              </a:solidFill>
              <a:effectLst/>
            </a:endParaRPr>
          </a:p>
        </p:txBody>
      </p:sp>
      <p:sp>
        <p:nvSpPr>
          <p:cNvPr id="56" name="Rectangle 10">
            <a:extLst>
              <a:ext uri="{FF2B5EF4-FFF2-40B4-BE49-F238E27FC236}">
                <a16:creationId xmlns:a16="http://schemas.microsoft.com/office/drawing/2014/main" id="{95BE43DE-1DD8-8144-B741-2D542F985188}"/>
              </a:ext>
            </a:extLst>
          </p:cNvPr>
          <p:cNvSpPr>
            <a:spLocks noChangeArrowheads="1"/>
          </p:cNvSpPr>
          <p:nvPr/>
        </p:nvSpPr>
        <p:spPr bwMode="auto">
          <a:xfrm>
            <a:off x="3333613" y="4487769"/>
            <a:ext cx="1101799"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Master Trainers</a:t>
            </a:r>
            <a:endParaRPr kumimoji="0" lang="en-US" altLang="en-US" sz="900" b="1" i="0" u="none" strike="noStrike" cap="none" normalizeH="0" baseline="0" dirty="0">
              <a:ln>
                <a:noFill/>
              </a:ln>
              <a:solidFill>
                <a:schemeClr val="accent3">
                  <a:lumMod val="50000"/>
                </a:schemeClr>
              </a:solidFill>
              <a:effectLst/>
            </a:endParaRPr>
          </a:p>
        </p:txBody>
      </p:sp>
      <p:sp>
        <p:nvSpPr>
          <p:cNvPr id="57" name="Rectangle 11">
            <a:extLst>
              <a:ext uri="{FF2B5EF4-FFF2-40B4-BE49-F238E27FC236}">
                <a16:creationId xmlns:a16="http://schemas.microsoft.com/office/drawing/2014/main" id="{EC15677D-76B4-BB4A-A3B9-82DC2D7260A3}"/>
              </a:ext>
            </a:extLst>
          </p:cNvPr>
          <p:cNvSpPr>
            <a:spLocks noChangeArrowheads="1"/>
          </p:cNvSpPr>
          <p:nvPr/>
        </p:nvSpPr>
        <p:spPr bwMode="auto">
          <a:xfrm>
            <a:off x="4802806" y="4487769"/>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3 Leads (RM, HP, SW, </a:t>
            </a:r>
            <a:r>
              <a:rPr lang="en-US" altLang="en-US" sz="900" b="1" spc="-10" dirty="0">
                <a:solidFill>
                  <a:schemeClr val="accent3">
                    <a:lumMod val="50000"/>
                  </a:schemeClr>
                </a:solidFill>
                <a:ea typeface="Calibri" panose="020F0502020204030204" pitchFamily="34" charset="0"/>
                <a:cs typeface="Times New Roman" panose="02020603050405020304" pitchFamily="18" charset="0"/>
              </a:rPr>
              <a:t>Psych, Chaplain)</a:t>
            </a:r>
            <a:endParaRPr kumimoji="0" lang="en-US" altLang="en-US" sz="900" b="1" i="0" u="none" strike="noStrike" cap="none" normalizeH="0" baseline="0" dirty="0">
              <a:ln>
                <a:noFill/>
              </a:ln>
              <a:solidFill>
                <a:schemeClr val="accent3">
                  <a:lumMod val="50000"/>
                </a:schemeClr>
              </a:solidFill>
              <a:effectLst/>
            </a:endParaRPr>
          </a:p>
        </p:txBody>
      </p:sp>
      <p:sp>
        <p:nvSpPr>
          <p:cNvPr id="58" name="Rectangle 12">
            <a:extLst>
              <a:ext uri="{FF2B5EF4-FFF2-40B4-BE49-F238E27FC236}">
                <a16:creationId xmlns:a16="http://schemas.microsoft.com/office/drawing/2014/main" id="{4C3F2E84-2CA2-294B-98A2-37C16786EE80}"/>
              </a:ext>
            </a:extLst>
          </p:cNvPr>
          <p:cNvSpPr>
            <a:spLocks noChangeArrowheads="1"/>
          </p:cNvSpPr>
          <p:nvPr/>
        </p:nvSpPr>
        <p:spPr bwMode="auto">
          <a:xfrm>
            <a:off x="3333614" y="5211141"/>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Peer Support Champions</a:t>
            </a:r>
            <a:endParaRPr kumimoji="0" lang="en-US" altLang="en-US" sz="900" b="1" i="0" u="none" strike="noStrike" cap="none" normalizeH="0" baseline="0" dirty="0">
              <a:ln>
                <a:noFill/>
              </a:ln>
              <a:solidFill>
                <a:schemeClr val="accent3">
                  <a:lumMod val="50000"/>
                </a:schemeClr>
              </a:solidFill>
              <a:effectLst/>
            </a:endParaRPr>
          </a:p>
        </p:txBody>
      </p:sp>
      <p:sp>
        <p:nvSpPr>
          <p:cNvPr id="59" name="Rectangle 6">
            <a:extLst>
              <a:ext uri="{FF2B5EF4-FFF2-40B4-BE49-F238E27FC236}">
                <a16:creationId xmlns:a16="http://schemas.microsoft.com/office/drawing/2014/main" id="{803040C8-68E4-BC45-A896-B2CEA9B16043}"/>
              </a:ext>
            </a:extLst>
          </p:cNvPr>
          <p:cNvSpPr>
            <a:spLocks noChangeArrowheads="1"/>
          </p:cNvSpPr>
          <p:nvPr/>
        </p:nvSpPr>
        <p:spPr bwMode="auto">
          <a:xfrm>
            <a:off x="4023382" y="2791099"/>
            <a:ext cx="1101798" cy="504905"/>
          </a:xfrm>
          <a:prstGeom prst="rect">
            <a:avLst/>
          </a:prstGeom>
          <a:solidFill>
            <a:schemeClr val="accent3">
              <a:lumMod val="75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Acute H3 Lead</a:t>
            </a:r>
            <a:endParaRPr kumimoji="0" lang="en-US" altLang="en-US" sz="900" b="1" i="0" u="none" strike="noStrike" cap="none" normalizeH="0" baseline="0" dirty="0">
              <a:ln>
                <a:noFill/>
              </a:ln>
              <a:solidFill>
                <a:schemeClr val="bg1"/>
              </a:solidFill>
              <a:effectLst/>
            </a:endParaRPr>
          </a:p>
        </p:txBody>
      </p:sp>
      <p:cxnSp>
        <p:nvCxnSpPr>
          <p:cNvPr id="60" name="Straight Arrow Connector 59">
            <a:extLst>
              <a:ext uri="{FF2B5EF4-FFF2-40B4-BE49-F238E27FC236}">
                <a16:creationId xmlns:a16="http://schemas.microsoft.com/office/drawing/2014/main" id="{94596BC3-29BE-A449-A9E3-BD3E3974D8E8}"/>
              </a:ext>
            </a:extLst>
          </p:cNvPr>
          <p:cNvCxnSpPr>
            <a:stCxn id="53" idx="2"/>
            <a:endCxn id="54" idx="0"/>
          </p:cNvCxnSpPr>
          <p:nvPr/>
        </p:nvCxnSpPr>
        <p:spPr>
          <a:xfrm>
            <a:off x="6091690" y="1646858"/>
            <a:ext cx="0" cy="2783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Elbow Connector 60">
            <a:extLst>
              <a:ext uri="{FF2B5EF4-FFF2-40B4-BE49-F238E27FC236}">
                <a16:creationId xmlns:a16="http://schemas.microsoft.com/office/drawing/2014/main" id="{FE81F8A8-4823-F746-87D7-66A6D63142B8}"/>
              </a:ext>
            </a:extLst>
          </p:cNvPr>
          <p:cNvCxnSpPr>
            <a:stCxn id="55" idx="2"/>
            <a:endCxn id="56" idx="0"/>
          </p:cNvCxnSpPr>
          <p:nvPr/>
        </p:nvCxnSpPr>
        <p:spPr>
          <a:xfrm rot="5400000">
            <a:off x="4001924" y="3915412"/>
            <a:ext cx="454947" cy="68976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42F24528-71BD-6F47-9B1E-179B16DC45A8}"/>
              </a:ext>
            </a:extLst>
          </p:cNvPr>
          <p:cNvCxnSpPr>
            <a:stCxn id="56" idx="2"/>
            <a:endCxn id="58" idx="0"/>
          </p:cNvCxnSpPr>
          <p:nvPr/>
        </p:nvCxnSpPr>
        <p:spPr>
          <a:xfrm>
            <a:off x="3884513" y="4992674"/>
            <a:ext cx="0" cy="2184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Rectangle 6">
            <a:extLst>
              <a:ext uri="{FF2B5EF4-FFF2-40B4-BE49-F238E27FC236}">
                <a16:creationId xmlns:a16="http://schemas.microsoft.com/office/drawing/2014/main" id="{37E6CD26-1FBF-CA42-AB3E-85F64DAB20B5}"/>
              </a:ext>
            </a:extLst>
          </p:cNvPr>
          <p:cNvSpPr>
            <a:spLocks noChangeArrowheads="1"/>
          </p:cNvSpPr>
          <p:nvPr/>
        </p:nvSpPr>
        <p:spPr bwMode="auto">
          <a:xfrm>
            <a:off x="6977166" y="2791099"/>
            <a:ext cx="1101798" cy="504905"/>
          </a:xfrm>
          <a:prstGeom prst="rect">
            <a:avLst/>
          </a:prstGeom>
          <a:solidFill>
            <a:schemeClr val="accent3">
              <a:lumMod val="75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Post-Acute H3 Lead</a:t>
            </a:r>
            <a:endParaRPr kumimoji="0" lang="en-US" altLang="en-US" sz="900" b="1" i="0" u="none" strike="noStrike" cap="none" normalizeH="0" baseline="0" dirty="0">
              <a:ln>
                <a:noFill/>
              </a:ln>
              <a:solidFill>
                <a:schemeClr val="bg1"/>
              </a:solidFill>
              <a:effectLst/>
            </a:endParaRPr>
          </a:p>
        </p:txBody>
      </p:sp>
      <p:sp>
        <p:nvSpPr>
          <p:cNvPr id="64" name="Rectangle 6">
            <a:extLst>
              <a:ext uri="{FF2B5EF4-FFF2-40B4-BE49-F238E27FC236}">
                <a16:creationId xmlns:a16="http://schemas.microsoft.com/office/drawing/2014/main" id="{38898D7A-4598-D34E-BE6F-B44DEF97BFB7}"/>
              </a:ext>
            </a:extLst>
          </p:cNvPr>
          <p:cNvSpPr>
            <a:spLocks noChangeArrowheads="1"/>
          </p:cNvSpPr>
          <p:nvPr/>
        </p:nvSpPr>
        <p:spPr bwMode="auto">
          <a:xfrm>
            <a:off x="1069598" y="2791099"/>
            <a:ext cx="1101798" cy="504905"/>
          </a:xfrm>
          <a:prstGeom prst="rect">
            <a:avLst/>
          </a:prstGeom>
          <a:solidFill>
            <a:schemeClr val="accent3">
              <a:lumMod val="75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Ambulatory H3 Lead</a:t>
            </a:r>
            <a:endParaRPr kumimoji="0" lang="en-US" altLang="en-US" sz="900" b="1" i="0" u="none" strike="noStrike" cap="none" normalizeH="0" baseline="0" dirty="0">
              <a:ln>
                <a:noFill/>
              </a:ln>
              <a:solidFill>
                <a:schemeClr val="bg1"/>
              </a:solidFill>
              <a:effectLst/>
            </a:endParaRPr>
          </a:p>
        </p:txBody>
      </p:sp>
      <p:cxnSp>
        <p:nvCxnSpPr>
          <p:cNvPr id="65" name="Elbow Connector 64">
            <a:extLst>
              <a:ext uri="{FF2B5EF4-FFF2-40B4-BE49-F238E27FC236}">
                <a16:creationId xmlns:a16="http://schemas.microsoft.com/office/drawing/2014/main" id="{FF0E591C-B510-D646-B467-88DF844C18CE}"/>
              </a:ext>
            </a:extLst>
          </p:cNvPr>
          <p:cNvCxnSpPr>
            <a:stCxn id="54" idx="2"/>
            <a:endCxn id="64" idx="0"/>
          </p:cNvCxnSpPr>
          <p:nvPr/>
        </p:nvCxnSpPr>
        <p:spPr>
          <a:xfrm rot="5400000">
            <a:off x="3675626" y="375034"/>
            <a:ext cx="360937" cy="4471193"/>
          </a:xfrm>
          <a:prstGeom prst="bentConnector3">
            <a:avLst/>
          </a:prstGeom>
          <a:ln>
            <a:solidFill>
              <a:schemeClr val="tx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66" name="Elbow Connector 65">
            <a:extLst>
              <a:ext uri="{FF2B5EF4-FFF2-40B4-BE49-F238E27FC236}">
                <a16:creationId xmlns:a16="http://schemas.microsoft.com/office/drawing/2014/main" id="{D7A53DD8-9ABD-1E45-AF44-694B350C85AA}"/>
              </a:ext>
            </a:extLst>
          </p:cNvPr>
          <p:cNvCxnSpPr>
            <a:stCxn id="54" idx="2"/>
            <a:endCxn id="63" idx="0"/>
          </p:cNvCxnSpPr>
          <p:nvPr/>
        </p:nvCxnSpPr>
        <p:spPr>
          <a:xfrm rot="16200000" flipH="1">
            <a:off x="6629409" y="1892442"/>
            <a:ext cx="360937" cy="1436375"/>
          </a:xfrm>
          <a:prstGeom prst="bentConnector3">
            <a:avLst/>
          </a:prstGeom>
          <a:ln w="3175">
            <a:solidFill>
              <a:schemeClr val="tx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67" name="Elbow Connector 66">
            <a:extLst>
              <a:ext uri="{FF2B5EF4-FFF2-40B4-BE49-F238E27FC236}">
                <a16:creationId xmlns:a16="http://schemas.microsoft.com/office/drawing/2014/main" id="{8BCBA7B8-909F-FD43-BD6C-376048811F81}"/>
              </a:ext>
            </a:extLst>
          </p:cNvPr>
          <p:cNvCxnSpPr>
            <a:stCxn id="55" idx="2"/>
            <a:endCxn id="57" idx="0"/>
          </p:cNvCxnSpPr>
          <p:nvPr/>
        </p:nvCxnSpPr>
        <p:spPr>
          <a:xfrm rot="16200000" flipH="1">
            <a:off x="4736520" y="3870584"/>
            <a:ext cx="454947" cy="77942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68" name="Rectangle 3">
            <a:extLst>
              <a:ext uri="{FF2B5EF4-FFF2-40B4-BE49-F238E27FC236}">
                <a16:creationId xmlns:a16="http://schemas.microsoft.com/office/drawing/2014/main" id="{8FC677BF-03EA-364E-A4FC-104AD6B6E535}"/>
              </a:ext>
            </a:extLst>
          </p:cNvPr>
          <p:cNvSpPr>
            <a:spLocks noChangeArrowheads="1"/>
          </p:cNvSpPr>
          <p:nvPr/>
        </p:nvSpPr>
        <p:spPr bwMode="auto">
          <a:xfrm>
            <a:off x="7055229" y="1925256"/>
            <a:ext cx="1101798" cy="504905"/>
          </a:xfrm>
          <a:prstGeom prst="rect">
            <a:avLst/>
          </a:prstGeom>
          <a:solidFill>
            <a:schemeClr val="accent1">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4"/>
                </a:solidFill>
                <a:effectLst/>
                <a:ea typeface="Calibri" panose="020F0502020204030204" pitchFamily="34" charset="0"/>
                <a:cs typeface="Times New Roman" panose="02020603050405020304" pitchFamily="18" charset="0"/>
              </a:rPr>
              <a:t>Performance Improvement</a:t>
            </a:r>
            <a:r>
              <a:rPr kumimoji="0" lang="en-US" altLang="en-US" sz="900" b="1" i="0" u="none" strike="noStrike" cap="none" normalizeH="0" dirty="0">
                <a:ln>
                  <a:noFill/>
                </a:ln>
                <a:solidFill>
                  <a:schemeClr val="accent4"/>
                </a:solidFill>
                <a:effectLst/>
                <a:ea typeface="Calibri" panose="020F0502020204030204" pitchFamily="34" charset="0"/>
                <a:cs typeface="Times New Roman" panose="02020603050405020304" pitchFamily="18" charset="0"/>
              </a:rPr>
              <a:t> Advisor</a:t>
            </a:r>
            <a:endParaRPr kumimoji="0" lang="en-US" altLang="en-US" sz="900" b="1" i="0" u="none" strike="noStrike" cap="none" normalizeH="0" baseline="0" dirty="0">
              <a:ln>
                <a:noFill/>
              </a:ln>
              <a:solidFill>
                <a:schemeClr val="accent4"/>
              </a:solidFill>
              <a:effectLst/>
            </a:endParaRPr>
          </a:p>
        </p:txBody>
      </p:sp>
      <p:sp>
        <p:nvSpPr>
          <p:cNvPr id="69" name="Rectangle 3">
            <a:extLst>
              <a:ext uri="{FF2B5EF4-FFF2-40B4-BE49-F238E27FC236}">
                <a16:creationId xmlns:a16="http://schemas.microsoft.com/office/drawing/2014/main" id="{E809590F-6411-AB44-96B1-4DDDE66A95BE}"/>
              </a:ext>
            </a:extLst>
          </p:cNvPr>
          <p:cNvSpPr>
            <a:spLocks noChangeArrowheads="1"/>
          </p:cNvSpPr>
          <p:nvPr/>
        </p:nvSpPr>
        <p:spPr bwMode="auto">
          <a:xfrm>
            <a:off x="4026353" y="1925256"/>
            <a:ext cx="1101798" cy="504905"/>
          </a:xfrm>
          <a:prstGeom prst="rect">
            <a:avLst/>
          </a:prstGeom>
          <a:solidFill>
            <a:schemeClr val="accent1">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4"/>
                </a:solidFill>
                <a:effectLst/>
                <a:ea typeface="Calibri" panose="020F0502020204030204" pitchFamily="34" charset="0"/>
                <a:cs typeface="Times New Roman" panose="02020603050405020304" pitchFamily="18" charset="0"/>
              </a:rPr>
              <a:t>Subject</a:t>
            </a:r>
            <a:r>
              <a:rPr kumimoji="0" lang="en-US" altLang="en-US" sz="900" b="1" i="0" u="none" strike="noStrike" cap="none" normalizeH="0" dirty="0">
                <a:ln>
                  <a:noFill/>
                </a:ln>
                <a:solidFill>
                  <a:schemeClr val="accent4"/>
                </a:solidFill>
                <a:effectLst/>
                <a:ea typeface="Calibri" panose="020F0502020204030204" pitchFamily="34" charset="0"/>
                <a:cs typeface="Times New Roman" panose="02020603050405020304" pitchFamily="18" charset="0"/>
              </a:rPr>
              <a:t> Matter Experts</a:t>
            </a:r>
            <a:endParaRPr kumimoji="0" lang="en-US" altLang="en-US" sz="900" b="1" i="0" u="none" strike="noStrike" cap="none" normalizeH="0" baseline="0" dirty="0">
              <a:ln>
                <a:noFill/>
              </a:ln>
              <a:solidFill>
                <a:schemeClr val="accent4"/>
              </a:solidFill>
              <a:effectLst/>
            </a:endParaRPr>
          </a:p>
        </p:txBody>
      </p:sp>
      <p:cxnSp>
        <p:nvCxnSpPr>
          <p:cNvPr id="70" name="Elbow Connector 69">
            <a:extLst>
              <a:ext uri="{FF2B5EF4-FFF2-40B4-BE49-F238E27FC236}">
                <a16:creationId xmlns:a16="http://schemas.microsoft.com/office/drawing/2014/main" id="{9F8DAC92-606C-AD4B-BD21-2DD32846C4BE}"/>
              </a:ext>
            </a:extLst>
          </p:cNvPr>
          <p:cNvCxnSpPr>
            <a:stCxn id="53" idx="2"/>
            <a:endCxn id="69" idx="0"/>
          </p:cNvCxnSpPr>
          <p:nvPr/>
        </p:nvCxnSpPr>
        <p:spPr>
          <a:xfrm rot="5400000">
            <a:off x="5195272" y="1028838"/>
            <a:ext cx="278398" cy="151443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3074C8B1-BABE-0545-8CD8-9B0C01EC2CFA}"/>
              </a:ext>
            </a:extLst>
          </p:cNvPr>
          <p:cNvCxnSpPr>
            <a:stCxn id="53" idx="2"/>
            <a:endCxn id="68" idx="0"/>
          </p:cNvCxnSpPr>
          <p:nvPr/>
        </p:nvCxnSpPr>
        <p:spPr>
          <a:xfrm rot="16200000" flipH="1">
            <a:off x="6709710" y="1028838"/>
            <a:ext cx="278398" cy="151443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905C56C-706F-5247-BE8E-7D0F6E59DF9E}"/>
              </a:ext>
            </a:extLst>
          </p:cNvPr>
          <p:cNvCxnSpPr>
            <a:stCxn id="69" idx="3"/>
            <a:endCxn id="54" idx="1"/>
          </p:cNvCxnSpPr>
          <p:nvPr/>
        </p:nvCxnSpPr>
        <p:spPr>
          <a:xfrm>
            <a:off x="5128151" y="2177709"/>
            <a:ext cx="412640" cy="0"/>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892B9DE-8E99-6C47-BED1-21757501940C}"/>
              </a:ext>
            </a:extLst>
          </p:cNvPr>
          <p:cNvCxnSpPr>
            <a:stCxn id="68" idx="1"/>
            <a:endCxn id="54" idx="3"/>
          </p:cNvCxnSpPr>
          <p:nvPr/>
        </p:nvCxnSpPr>
        <p:spPr>
          <a:xfrm flipH="1">
            <a:off x="6642589" y="2177709"/>
            <a:ext cx="412640" cy="0"/>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4" name="Rectangle 6">
            <a:extLst>
              <a:ext uri="{FF2B5EF4-FFF2-40B4-BE49-F238E27FC236}">
                <a16:creationId xmlns:a16="http://schemas.microsoft.com/office/drawing/2014/main" id="{F646B6A4-9D4C-7D4A-A948-5590754AD69C}"/>
              </a:ext>
            </a:extLst>
          </p:cNvPr>
          <p:cNvSpPr>
            <a:spLocks noChangeArrowheads="1"/>
          </p:cNvSpPr>
          <p:nvPr/>
        </p:nvSpPr>
        <p:spPr bwMode="auto">
          <a:xfrm>
            <a:off x="9930950" y="2791099"/>
            <a:ext cx="1101798" cy="504905"/>
          </a:xfrm>
          <a:prstGeom prst="rect">
            <a:avLst/>
          </a:prstGeom>
          <a:solidFill>
            <a:schemeClr val="accent3">
              <a:lumMod val="75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Community Care</a:t>
            </a:r>
            <a:endParaRPr kumimoji="0" lang="en-US" altLang="en-US" sz="900" b="1" i="0" u="none" strike="noStrike" cap="none" normalizeH="0" baseline="0" dirty="0">
              <a:ln>
                <a:noFill/>
              </a:ln>
              <a:solidFill>
                <a:schemeClr val="bg1"/>
              </a:solidFill>
              <a:effectLst/>
            </a:endParaRPr>
          </a:p>
        </p:txBody>
      </p:sp>
      <p:cxnSp>
        <p:nvCxnSpPr>
          <p:cNvPr id="75" name="Elbow Connector 74">
            <a:extLst>
              <a:ext uri="{FF2B5EF4-FFF2-40B4-BE49-F238E27FC236}">
                <a16:creationId xmlns:a16="http://schemas.microsoft.com/office/drawing/2014/main" id="{DE9AE9F5-8AFA-6842-B8B2-5300994C5000}"/>
              </a:ext>
            </a:extLst>
          </p:cNvPr>
          <p:cNvCxnSpPr>
            <a:stCxn id="54" idx="2"/>
            <a:endCxn id="59" idx="0"/>
          </p:cNvCxnSpPr>
          <p:nvPr/>
        </p:nvCxnSpPr>
        <p:spPr>
          <a:xfrm rot="5400000">
            <a:off x="5152518" y="1851926"/>
            <a:ext cx="360937" cy="151740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6" name="Elbow Connector 75">
            <a:extLst>
              <a:ext uri="{FF2B5EF4-FFF2-40B4-BE49-F238E27FC236}">
                <a16:creationId xmlns:a16="http://schemas.microsoft.com/office/drawing/2014/main" id="{46F79F75-538D-1E4C-932D-D3E3BF28CE25}"/>
              </a:ext>
            </a:extLst>
          </p:cNvPr>
          <p:cNvCxnSpPr>
            <a:stCxn id="54" idx="2"/>
            <a:endCxn id="74" idx="0"/>
          </p:cNvCxnSpPr>
          <p:nvPr/>
        </p:nvCxnSpPr>
        <p:spPr>
          <a:xfrm rot="16200000" flipH="1">
            <a:off x="8106301" y="415550"/>
            <a:ext cx="360937" cy="439015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A471E7DE-2190-1D4C-AD5C-340605A321DB}"/>
              </a:ext>
            </a:extLst>
          </p:cNvPr>
          <p:cNvCxnSpPr>
            <a:stCxn id="59" idx="2"/>
            <a:endCxn id="55" idx="0"/>
          </p:cNvCxnSpPr>
          <p:nvPr/>
        </p:nvCxnSpPr>
        <p:spPr>
          <a:xfrm>
            <a:off x="4574281" y="3296004"/>
            <a:ext cx="0" cy="231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Rectangle 8">
            <a:extLst>
              <a:ext uri="{FF2B5EF4-FFF2-40B4-BE49-F238E27FC236}">
                <a16:creationId xmlns:a16="http://schemas.microsoft.com/office/drawing/2014/main" id="{CFA0FC0E-6FAF-E34C-AD13-20C3AECC2D6E}"/>
              </a:ext>
            </a:extLst>
          </p:cNvPr>
          <p:cNvSpPr>
            <a:spLocks noChangeArrowheads="1"/>
          </p:cNvSpPr>
          <p:nvPr/>
        </p:nvSpPr>
        <p:spPr bwMode="auto">
          <a:xfrm>
            <a:off x="1069598" y="3527917"/>
            <a:ext cx="1101798" cy="504905"/>
          </a:xfrm>
          <a:prstGeom prst="rect">
            <a:avLst/>
          </a:prstGeom>
          <a:solidFill>
            <a:schemeClr val="accent3"/>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Facility-Based Steering Team</a:t>
            </a:r>
            <a:endParaRPr kumimoji="0" lang="en-US" altLang="en-US" sz="900" b="1" i="0" u="none" strike="noStrike" cap="none" normalizeH="0" baseline="0" dirty="0">
              <a:ln>
                <a:noFill/>
              </a:ln>
              <a:solidFill>
                <a:schemeClr val="bg1"/>
              </a:solidFill>
              <a:effectLst/>
            </a:endParaRPr>
          </a:p>
        </p:txBody>
      </p:sp>
      <p:sp>
        <p:nvSpPr>
          <p:cNvPr id="79" name="Rectangle 10">
            <a:extLst>
              <a:ext uri="{FF2B5EF4-FFF2-40B4-BE49-F238E27FC236}">
                <a16:creationId xmlns:a16="http://schemas.microsoft.com/office/drawing/2014/main" id="{76B834A8-7FD6-8E4F-B4D6-23244791CBC2}"/>
              </a:ext>
            </a:extLst>
          </p:cNvPr>
          <p:cNvSpPr>
            <a:spLocks noChangeArrowheads="1"/>
          </p:cNvSpPr>
          <p:nvPr/>
        </p:nvSpPr>
        <p:spPr bwMode="auto">
          <a:xfrm>
            <a:off x="379829" y="4487769"/>
            <a:ext cx="1101799"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Master Trainers</a:t>
            </a:r>
            <a:endParaRPr kumimoji="0" lang="en-US" altLang="en-US" sz="900" b="1" i="0" u="none" strike="noStrike" cap="none" normalizeH="0" baseline="0" dirty="0">
              <a:ln>
                <a:noFill/>
              </a:ln>
              <a:solidFill>
                <a:schemeClr val="accent3">
                  <a:lumMod val="50000"/>
                </a:schemeClr>
              </a:solidFill>
              <a:effectLst/>
            </a:endParaRPr>
          </a:p>
        </p:txBody>
      </p:sp>
      <p:sp>
        <p:nvSpPr>
          <p:cNvPr id="80" name="Rectangle 11">
            <a:extLst>
              <a:ext uri="{FF2B5EF4-FFF2-40B4-BE49-F238E27FC236}">
                <a16:creationId xmlns:a16="http://schemas.microsoft.com/office/drawing/2014/main" id="{80A52E16-E116-5642-8239-5B9080C7BDD0}"/>
              </a:ext>
            </a:extLst>
          </p:cNvPr>
          <p:cNvSpPr>
            <a:spLocks noChangeArrowheads="1"/>
          </p:cNvSpPr>
          <p:nvPr/>
        </p:nvSpPr>
        <p:spPr bwMode="auto">
          <a:xfrm>
            <a:off x="1849022" y="4487769"/>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3 Leads (RM, HP, SW, </a:t>
            </a:r>
            <a:r>
              <a:rPr kumimoji="0" lang="en-US" altLang="en-US" sz="900" b="1" i="0" u="none" strike="noStrike" cap="none" spc="-10" normalizeH="0" dirty="0">
                <a:ln>
                  <a:noFill/>
                </a:ln>
                <a:solidFill>
                  <a:schemeClr val="accent3">
                    <a:lumMod val="50000"/>
                  </a:schemeClr>
                </a:solidFill>
                <a:effectLst/>
                <a:ea typeface="Calibri" panose="020F0502020204030204" pitchFamily="34" charset="0"/>
                <a:cs typeface="Times New Roman" panose="02020603050405020304" pitchFamily="18" charset="0"/>
              </a:rPr>
              <a:t>Psych, Chaplain)</a:t>
            </a:r>
            <a:endParaRPr kumimoji="0" lang="en-US" altLang="en-US" sz="900" b="1" i="0" u="none" strike="noStrike" cap="none" spc="-10" normalizeH="0" dirty="0">
              <a:ln>
                <a:noFill/>
              </a:ln>
              <a:solidFill>
                <a:schemeClr val="accent3">
                  <a:lumMod val="50000"/>
                </a:schemeClr>
              </a:solidFill>
              <a:effectLst/>
            </a:endParaRPr>
          </a:p>
        </p:txBody>
      </p:sp>
      <p:sp>
        <p:nvSpPr>
          <p:cNvPr id="81" name="Rectangle 12">
            <a:extLst>
              <a:ext uri="{FF2B5EF4-FFF2-40B4-BE49-F238E27FC236}">
                <a16:creationId xmlns:a16="http://schemas.microsoft.com/office/drawing/2014/main" id="{3335F1FE-7AD5-A442-BFBC-C1B56BFE9453}"/>
              </a:ext>
            </a:extLst>
          </p:cNvPr>
          <p:cNvSpPr>
            <a:spLocks noChangeArrowheads="1"/>
          </p:cNvSpPr>
          <p:nvPr/>
        </p:nvSpPr>
        <p:spPr bwMode="auto">
          <a:xfrm>
            <a:off x="379830" y="5211141"/>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Peer Support Champions</a:t>
            </a:r>
            <a:endParaRPr kumimoji="0" lang="en-US" altLang="en-US" sz="900" b="1" i="0" u="none" strike="noStrike" cap="none" normalizeH="0" baseline="0" dirty="0">
              <a:ln>
                <a:noFill/>
              </a:ln>
              <a:solidFill>
                <a:schemeClr val="accent3">
                  <a:lumMod val="50000"/>
                </a:schemeClr>
              </a:solidFill>
              <a:effectLst/>
            </a:endParaRPr>
          </a:p>
        </p:txBody>
      </p:sp>
      <p:cxnSp>
        <p:nvCxnSpPr>
          <p:cNvPr id="82" name="Elbow Connector 81">
            <a:extLst>
              <a:ext uri="{FF2B5EF4-FFF2-40B4-BE49-F238E27FC236}">
                <a16:creationId xmlns:a16="http://schemas.microsoft.com/office/drawing/2014/main" id="{F0B616CA-67D9-6B49-81A9-66F944502DF8}"/>
              </a:ext>
            </a:extLst>
          </p:cNvPr>
          <p:cNvCxnSpPr>
            <a:stCxn id="78" idx="2"/>
            <a:endCxn id="79" idx="0"/>
          </p:cNvCxnSpPr>
          <p:nvPr/>
        </p:nvCxnSpPr>
        <p:spPr>
          <a:xfrm rot="5400000">
            <a:off x="1048140" y="3915412"/>
            <a:ext cx="454947" cy="68976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1B47B3F9-7589-C846-9DEE-B6B6C0E7CF9C}"/>
              </a:ext>
            </a:extLst>
          </p:cNvPr>
          <p:cNvCxnSpPr>
            <a:stCxn id="79" idx="2"/>
            <a:endCxn id="81" idx="0"/>
          </p:cNvCxnSpPr>
          <p:nvPr/>
        </p:nvCxnSpPr>
        <p:spPr>
          <a:xfrm>
            <a:off x="930729" y="4992674"/>
            <a:ext cx="0" cy="2184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Elbow Connector 83">
            <a:extLst>
              <a:ext uri="{FF2B5EF4-FFF2-40B4-BE49-F238E27FC236}">
                <a16:creationId xmlns:a16="http://schemas.microsoft.com/office/drawing/2014/main" id="{848AFFD1-95DC-FD45-BFE3-ECD4AFEA5963}"/>
              </a:ext>
            </a:extLst>
          </p:cNvPr>
          <p:cNvCxnSpPr>
            <a:stCxn id="78" idx="2"/>
            <a:endCxn id="80" idx="0"/>
          </p:cNvCxnSpPr>
          <p:nvPr/>
        </p:nvCxnSpPr>
        <p:spPr>
          <a:xfrm rot="16200000" flipH="1">
            <a:off x="1782736" y="3870584"/>
            <a:ext cx="454947" cy="77942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0C5A0C45-FFEE-E143-8726-E5A70A2C7B30}"/>
              </a:ext>
            </a:extLst>
          </p:cNvPr>
          <p:cNvCxnSpPr>
            <a:endCxn id="78" idx="0"/>
          </p:cNvCxnSpPr>
          <p:nvPr/>
        </p:nvCxnSpPr>
        <p:spPr>
          <a:xfrm>
            <a:off x="1620497" y="3296004"/>
            <a:ext cx="0" cy="231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Rectangle 8">
            <a:extLst>
              <a:ext uri="{FF2B5EF4-FFF2-40B4-BE49-F238E27FC236}">
                <a16:creationId xmlns:a16="http://schemas.microsoft.com/office/drawing/2014/main" id="{6B0BE3CE-A011-AE4B-BCFB-A417C02D6203}"/>
              </a:ext>
            </a:extLst>
          </p:cNvPr>
          <p:cNvSpPr>
            <a:spLocks noChangeArrowheads="1"/>
          </p:cNvSpPr>
          <p:nvPr/>
        </p:nvSpPr>
        <p:spPr bwMode="auto">
          <a:xfrm>
            <a:off x="6977165" y="3527917"/>
            <a:ext cx="1101798" cy="504905"/>
          </a:xfrm>
          <a:prstGeom prst="rect">
            <a:avLst/>
          </a:prstGeom>
          <a:solidFill>
            <a:schemeClr val="accent3"/>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Facility-Based Steering Team</a:t>
            </a:r>
            <a:endParaRPr kumimoji="0" lang="en-US" altLang="en-US" sz="900" b="1" i="0" u="none" strike="noStrike" cap="none" normalizeH="0" baseline="0" dirty="0">
              <a:ln>
                <a:noFill/>
              </a:ln>
              <a:solidFill>
                <a:schemeClr val="bg1"/>
              </a:solidFill>
              <a:effectLst/>
            </a:endParaRPr>
          </a:p>
        </p:txBody>
      </p:sp>
      <p:sp>
        <p:nvSpPr>
          <p:cNvPr id="87" name="Rectangle 10">
            <a:extLst>
              <a:ext uri="{FF2B5EF4-FFF2-40B4-BE49-F238E27FC236}">
                <a16:creationId xmlns:a16="http://schemas.microsoft.com/office/drawing/2014/main" id="{642C88C9-8B18-914E-BDB5-10D6DA12FC4D}"/>
              </a:ext>
            </a:extLst>
          </p:cNvPr>
          <p:cNvSpPr>
            <a:spLocks noChangeArrowheads="1"/>
          </p:cNvSpPr>
          <p:nvPr/>
        </p:nvSpPr>
        <p:spPr bwMode="auto">
          <a:xfrm>
            <a:off x="6287396" y="4487769"/>
            <a:ext cx="1101799"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Master Trainers</a:t>
            </a:r>
            <a:endParaRPr kumimoji="0" lang="en-US" altLang="en-US" sz="900" b="1" i="0" u="none" strike="noStrike" cap="none" normalizeH="0" baseline="0" dirty="0">
              <a:ln>
                <a:noFill/>
              </a:ln>
              <a:solidFill>
                <a:schemeClr val="accent3">
                  <a:lumMod val="50000"/>
                </a:schemeClr>
              </a:solidFill>
              <a:effectLst/>
            </a:endParaRPr>
          </a:p>
        </p:txBody>
      </p:sp>
      <p:sp>
        <p:nvSpPr>
          <p:cNvPr id="88" name="Rectangle 11">
            <a:extLst>
              <a:ext uri="{FF2B5EF4-FFF2-40B4-BE49-F238E27FC236}">
                <a16:creationId xmlns:a16="http://schemas.microsoft.com/office/drawing/2014/main" id="{E3462442-8E3F-5F40-B2F0-C250F07C9920}"/>
              </a:ext>
            </a:extLst>
          </p:cNvPr>
          <p:cNvSpPr>
            <a:spLocks noChangeArrowheads="1"/>
          </p:cNvSpPr>
          <p:nvPr/>
        </p:nvSpPr>
        <p:spPr bwMode="auto">
          <a:xfrm>
            <a:off x="7756589" y="4487769"/>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3 Leads (RM, HP, SW, </a:t>
            </a:r>
            <a:r>
              <a:rPr lang="en-US" altLang="en-US" sz="900" b="1" spc="-10" dirty="0">
                <a:solidFill>
                  <a:schemeClr val="accent3">
                    <a:lumMod val="50000"/>
                  </a:schemeClr>
                </a:solidFill>
                <a:ea typeface="Calibri" panose="020F0502020204030204" pitchFamily="34" charset="0"/>
                <a:cs typeface="Times New Roman" panose="02020603050405020304" pitchFamily="18" charset="0"/>
              </a:rPr>
              <a:t>Psych, Chaplain)</a:t>
            </a:r>
            <a:endParaRPr kumimoji="0" lang="en-US" altLang="en-US" sz="900" b="1" i="0" u="none" strike="noStrike" cap="none" normalizeH="0" baseline="0" dirty="0">
              <a:ln>
                <a:noFill/>
              </a:ln>
              <a:solidFill>
                <a:schemeClr val="accent3">
                  <a:lumMod val="50000"/>
                </a:schemeClr>
              </a:solidFill>
              <a:effectLst/>
            </a:endParaRPr>
          </a:p>
        </p:txBody>
      </p:sp>
      <p:sp>
        <p:nvSpPr>
          <p:cNvPr id="89" name="Rectangle 12">
            <a:extLst>
              <a:ext uri="{FF2B5EF4-FFF2-40B4-BE49-F238E27FC236}">
                <a16:creationId xmlns:a16="http://schemas.microsoft.com/office/drawing/2014/main" id="{EA182144-B446-8544-812A-1405035C5726}"/>
              </a:ext>
            </a:extLst>
          </p:cNvPr>
          <p:cNvSpPr>
            <a:spLocks noChangeArrowheads="1"/>
          </p:cNvSpPr>
          <p:nvPr/>
        </p:nvSpPr>
        <p:spPr bwMode="auto">
          <a:xfrm>
            <a:off x="6287397" y="5211141"/>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Peer Support Champions</a:t>
            </a:r>
            <a:endParaRPr kumimoji="0" lang="en-US" altLang="en-US" sz="900" b="1" i="0" u="none" strike="noStrike" cap="none" normalizeH="0" baseline="0" dirty="0">
              <a:ln>
                <a:noFill/>
              </a:ln>
              <a:solidFill>
                <a:schemeClr val="accent3">
                  <a:lumMod val="50000"/>
                </a:schemeClr>
              </a:solidFill>
              <a:effectLst/>
            </a:endParaRPr>
          </a:p>
        </p:txBody>
      </p:sp>
      <p:cxnSp>
        <p:nvCxnSpPr>
          <p:cNvPr id="90" name="Elbow Connector 89">
            <a:extLst>
              <a:ext uri="{FF2B5EF4-FFF2-40B4-BE49-F238E27FC236}">
                <a16:creationId xmlns:a16="http://schemas.microsoft.com/office/drawing/2014/main" id="{522532E3-3035-B14F-B7D6-5C3077BFE041}"/>
              </a:ext>
            </a:extLst>
          </p:cNvPr>
          <p:cNvCxnSpPr>
            <a:stCxn id="86" idx="2"/>
            <a:endCxn id="87" idx="0"/>
          </p:cNvCxnSpPr>
          <p:nvPr/>
        </p:nvCxnSpPr>
        <p:spPr>
          <a:xfrm rot="5400000">
            <a:off x="6955707" y="3915412"/>
            <a:ext cx="454947" cy="68976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F32A5169-D6D7-AC41-9D7C-0B21B366F728}"/>
              </a:ext>
            </a:extLst>
          </p:cNvPr>
          <p:cNvCxnSpPr>
            <a:stCxn id="87" idx="2"/>
            <a:endCxn id="89" idx="0"/>
          </p:cNvCxnSpPr>
          <p:nvPr/>
        </p:nvCxnSpPr>
        <p:spPr>
          <a:xfrm>
            <a:off x="6838296" y="4992674"/>
            <a:ext cx="0" cy="2184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Elbow Connector 91">
            <a:extLst>
              <a:ext uri="{FF2B5EF4-FFF2-40B4-BE49-F238E27FC236}">
                <a16:creationId xmlns:a16="http://schemas.microsoft.com/office/drawing/2014/main" id="{05682640-6D36-BB41-B02D-3D3F019561C5}"/>
              </a:ext>
            </a:extLst>
          </p:cNvPr>
          <p:cNvCxnSpPr>
            <a:stCxn id="86" idx="2"/>
            <a:endCxn id="88" idx="0"/>
          </p:cNvCxnSpPr>
          <p:nvPr/>
        </p:nvCxnSpPr>
        <p:spPr>
          <a:xfrm rot="16200000" flipH="1">
            <a:off x="7690303" y="3870584"/>
            <a:ext cx="454947" cy="77942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DB286E11-C861-2B4F-9DA4-0BA5BBC9DEEA}"/>
              </a:ext>
            </a:extLst>
          </p:cNvPr>
          <p:cNvCxnSpPr>
            <a:endCxn id="86" idx="0"/>
          </p:cNvCxnSpPr>
          <p:nvPr/>
        </p:nvCxnSpPr>
        <p:spPr>
          <a:xfrm>
            <a:off x="7528064" y="3296004"/>
            <a:ext cx="0" cy="231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Rectangle 8">
            <a:extLst>
              <a:ext uri="{FF2B5EF4-FFF2-40B4-BE49-F238E27FC236}">
                <a16:creationId xmlns:a16="http://schemas.microsoft.com/office/drawing/2014/main" id="{22D1E68E-37FF-544B-AD9A-C60115344D6B}"/>
              </a:ext>
            </a:extLst>
          </p:cNvPr>
          <p:cNvSpPr>
            <a:spLocks noChangeArrowheads="1"/>
          </p:cNvSpPr>
          <p:nvPr/>
        </p:nvSpPr>
        <p:spPr bwMode="auto">
          <a:xfrm>
            <a:off x="9930948" y="3520669"/>
            <a:ext cx="1101798" cy="504905"/>
          </a:xfrm>
          <a:prstGeom prst="rect">
            <a:avLst/>
          </a:prstGeom>
          <a:solidFill>
            <a:schemeClr val="accent3"/>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bg1"/>
                </a:solidFill>
                <a:effectLst/>
                <a:ea typeface="Calibri" panose="020F0502020204030204" pitchFamily="34" charset="0"/>
                <a:cs typeface="Times New Roman" panose="02020603050405020304" pitchFamily="18" charset="0"/>
              </a:rPr>
              <a:t>Facility-Based Steering Team</a:t>
            </a:r>
            <a:endParaRPr kumimoji="0" lang="en-US" altLang="en-US" sz="900" b="1" i="0" u="none" strike="noStrike" cap="none" normalizeH="0" baseline="0" dirty="0">
              <a:ln>
                <a:noFill/>
              </a:ln>
              <a:solidFill>
                <a:schemeClr val="bg1"/>
              </a:solidFill>
              <a:effectLst/>
            </a:endParaRPr>
          </a:p>
        </p:txBody>
      </p:sp>
      <p:sp>
        <p:nvSpPr>
          <p:cNvPr id="95" name="Rectangle 10">
            <a:extLst>
              <a:ext uri="{FF2B5EF4-FFF2-40B4-BE49-F238E27FC236}">
                <a16:creationId xmlns:a16="http://schemas.microsoft.com/office/drawing/2014/main" id="{3C88E497-36B3-8741-836A-A0227991DE97}"/>
              </a:ext>
            </a:extLst>
          </p:cNvPr>
          <p:cNvSpPr>
            <a:spLocks noChangeArrowheads="1"/>
          </p:cNvSpPr>
          <p:nvPr/>
        </p:nvSpPr>
        <p:spPr bwMode="auto">
          <a:xfrm>
            <a:off x="9241179" y="4480521"/>
            <a:ext cx="1101799"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Master Trainers</a:t>
            </a:r>
            <a:endParaRPr kumimoji="0" lang="en-US" altLang="en-US" sz="900" b="1" i="0" u="none" strike="noStrike" cap="none" normalizeH="0" baseline="0" dirty="0">
              <a:ln>
                <a:noFill/>
              </a:ln>
              <a:solidFill>
                <a:schemeClr val="accent3">
                  <a:lumMod val="50000"/>
                </a:schemeClr>
              </a:solidFill>
              <a:effectLst/>
            </a:endParaRPr>
          </a:p>
        </p:txBody>
      </p:sp>
      <p:sp>
        <p:nvSpPr>
          <p:cNvPr id="96" name="Rectangle 11">
            <a:extLst>
              <a:ext uri="{FF2B5EF4-FFF2-40B4-BE49-F238E27FC236}">
                <a16:creationId xmlns:a16="http://schemas.microsoft.com/office/drawing/2014/main" id="{2AE5A5ED-AF43-7646-BA72-9B9711E00EDC}"/>
              </a:ext>
            </a:extLst>
          </p:cNvPr>
          <p:cNvSpPr>
            <a:spLocks noChangeArrowheads="1"/>
          </p:cNvSpPr>
          <p:nvPr/>
        </p:nvSpPr>
        <p:spPr bwMode="auto">
          <a:xfrm>
            <a:off x="10710372" y="4480521"/>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3 Leads (RM, HP, SW, </a:t>
            </a:r>
            <a:r>
              <a:rPr lang="en-US" altLang="en-US" sz="900" b="1" spc="-10" dirty="0">
                <a:solidFill>
                  <a:schemeClr val="accent3">
                    <a:lumMod val="50000"/>
                  </a:schemeClr>
                </a:solidFill>
                <a:ea typeface="Calibri" panose="020F0502020204030204" pitchFamily="34" charset="0"/>
                <a:cs typeface="Times New Roman" panose="02020603050405020304" pitchFamily="18" charset="0"/>
              </a:rPr>
              <a:t>Psych, Chaplain)</a:t>
            </a:r>
            <a:endParaRPr kumimoji="0" lang="en-US" altLang="en-US" sz="900" b="1" i="0" u="none" strike="noStrike" cap="none" normalizeH="0" baseline="0" dirty="0">
              <a:ln>
                <a:noFill/>
              </a:ln>
              <a:solidFill>
                <a:schemeClr val="accent3">
                  <a:lumMod val="50000"/>
                </a:schemeClr>
              </a:solidFill>
              <a:effectLst/>
            </a:endParaRPr>
          </a:p>
        </p:txBody>
      </p:sp>
      <p:sp>
        <p:nvSpPr>
          <p:cNvPr id="97" name="Rectangle 12">
            <a:extLst>
              <a:ext uri="{FF2B5EF4-FFF2-40B4-BE49-F238E27FC236}">
                <a16:creationId xmlns:a16="http://schemas.microsoft.com/office/drawing/2014/main" id="{D65D2CE4-75B9-B94D-8945-2456A7F99223}"/>
              </a:ext>
            </a:extLst>
          </p:cNvPr>
          <p:cNvSpPr>
            <a:spLocks noChangeArrowheads="1"/>
          </p:cNvSpPr>
          <p:nvPr/>
        </p:nvSpPr>
        <p:spPr bwMode="auto">
          <a:xfrm>
            <a:off x="9241180" y="5203893"/>
            <a:ext cx="1101798" cy="504905"/>
          </a:xfrm>
          <a:prstGeom prst="rect">
            <a:avLst/>
          </a:prstGeom>
          <a:solidFill>
            <a:schemeClr val="accent3">
              <a:lumMod val="20000"/>
              <a:lumOff val="80000"/>
            </a:schemeClr>
          </a:solidFill>
          <a:ln w="127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accent3">
                    <a:lumMod val="50000"/>
                  </a:schemeClr>
                </a:solidFill>
                <a:effectLst/>
                <a:ea typeface="Calibri" panose="020F0502020204030204" pitchFamily="34" charset="0"/>
                <a:cs typeface="Times New Roman" panose="02020603050405020304" pitchFamily="18" charset="0"/>
              </a:rPr>
              <a:t>Tier 2 Peer Support Champions</a:t>
            </a:r>
            <a:endParaRPr kumimoji="0" lang="en-US" altLang="en-US" sz="900" b="1" i="0" u="none" strike="noStrike" cap="none" normalizeH="0" baseline="0" dirty="0">
              <a:ln>
                <a:noFill/>
              </a:ln>
              <a:solidFill>
                <a:schemeClr val="accent3">
                  <a:lumMod val="50000"/>
                </a:schemeClr>
              </a:solidFill>
              <a:effectLst/>
            </a:endParaRPr>
          </a:p>
        </p:txBody>
      </p:sp>
      <p:cxnSp>
        <p:nvCxnSpPr>
          <p:cNvPr id="98" name="Elbow Connector 97">
            <a:extLst>
              <a:ext uri="{FF2B5EF4-FFF2-40B4-BE49-F238E27FC236}">
                <a16:creationId xmlns:a16="http://schemas.microsoft.com/office/drawing/2014/main" id="{2F9ED511-37DC-AE4C-8303-40099D358495}"/>
              </a:ext>
            </a:extLst>
          </p:cNvPr>
          <p:cNvCxnSpPr>
            <a:stCxn id="94" idx="2"/>
            <a:endCxn id="95" idx="0"/>
          </p:cNvCxnSpPr>
          <p:nvPr/>
        </p:nvCxnSpPr>
        <p:spPr>
          <a:xfrm rot="5400000">
            <a:off x="9909490" y="3908164"/>
            <a:ext cx="454947" cy="68976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CD06DDBA-D4D5-B64D-9A09-41259FA52531}"/>
              </a:ext>
            </a:extLst>
          </p:cNvPr>
          <p:cNvCxnSpPr>
            <a:stCxn id="95" idx="2"/>
            <a:endCxn id="97" idx="0"/>
          </p:cNvCxnSpPr>
          <p:nvPr/>
        </p:nvCxnSpPr>
        <p:spPr>
          <a:xfrm>
            <a:off x="9792079" y="4985427"/>
            <a:ext cx="0" cy="2184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Elbow Connector 99">
            <a:extLst>
              <a:ext uri="{FF2B5EF4-FFF2-40B4-BE49-F238E27FC236}">
                <a16:creationId xmlns:a16="http://schemas.microsoft.com/office/drawing/2014/main" id="{3CCE98BF-C561-724E-8371-E7796C88632C}"/>
              </a:ext>
            </a:extLst>
          </p:cNvPr>
          <p:cNvCxnSpPr>
            <a:stCxn id="94" idx="2"/>
            <a:endCxn id="96" idx="0"/>
          </p:cNvCxnSpPr>
          <p:nvPr/>
        </p:nvCxnSpPr>
        <p:spPr>
          <a:xfrm rot="16200000" flipH="1">
            <a:off x="10644086" y="3863336"/>
            <a:ext cx="454947" cy="77942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B6B91607-3E00-6D42-8C6A-599C96F72194}"/>
              </a:ext>
            </a:extLst>
          </p:cNvPr>
          <p:cNvCxnSpPr>
            <a:endCxn id="94" idx="0"/>
          </p:cNvCxnSpPr>
          <p:nvPr/>
        </p:nvCxnSpPr>
        <p:spPr>
          <a:xfrm>
            <a:off x="10481847" y="3288756"/>
            <a:ext cx="0" cy="231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256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489C4-CD3F-E74B-91EB-594CAEFFC0C0}"/>
              </a:ext>
            </a:extLst>
          </p:cNvPr>
          <p:cNvSpPr>
            <a:spLocks noGrp="1"/>
          </p:cNvSpPr>
          <p:nvPr>
            <p:ph type="title"/>
          </p:nvPr>
        </p:nvSpPr>
        <p:spPr/>
        <p:txBody>
          <a:bodyPr/>
          <a:lstStyle/>
          <a:p>
            <a:r>
              <a:rPr lang="en-US" dirty="0"/>
              <a:t>Identify Risk Areas</a:t>
            </a:r>
          </a:p>
        </p:txBody>
      </p:sp>
      <p:sp>
        <p:nvSpPr>
          <p:cNvPr id="5" name="Content Placeholder 4">
            <a:extLst>
              <a:ext uri="{FF2B5EF4-FFF2-40B4-BE49-F238E27FC236}">
                <a16:creationId xmlns:a16="http://schemas.microsoft.com/office/drawing/2014/main" id="{58F9E917-C174-AB47-9958-AEF665CA1B8D}"/>
              </a:ext>
            </a:extLst>
          </p:cNvPr>
          <p:cNvSpPr>
            <a:spLocks noGrp="1"/>
          </p:cNvSpPr>
          <p:nvPr>
            <p:ph idx="1"/>
          </p:nvPr>
        </p:nvSpPr>
        <p:spPr/>
        <p:txBody>
          <a:bodyPr/>
          <a:lstStyle/>
          <a:p>
            <a:r>
              <a:rPr lang="en-US" sz="2800" dirty="0"/>
              <a:t>Be proactive and conduct your risk assessment with a group of innovators</a:t>
            </a:r>
          </a:p>
          <a:p>
            <a:r>
              <a:rPr lang="en-US" sz="2800" dirty="0"/>
              <a:t>Assess likelihood for failure</a:t>
            </a:r>
          </a:p>
          <a:p>
            <a:r>
              <a:rPr lang="en-US" sz="2800" dirty="0"/>
              <a:t>Identify the greatest barriers, risks, and challenges</a:t>
            </a:r>
          </a:p>
          <a:p>
            <a:r>
              <a:rPr lang="en-US" sz="2800" dirty="0"/>
              <a:t>Have crucial conversations to mitigate risk</a:t>
            </a:r>
          </a:p>
          <a:p>
            <a:r>
              <a:rPr lang="en-US" sz="2800" dirty="0"/>
              <a:t>Track evidenced needs and gap fulfillment via needs assessments</a:t>
            </a:r>
          </a:p>
        </p:txBody>
      </p:sp>
      <p:sp>
        <p:nvSpPr>
          <p:cNvPr id="2" name="Slide Number Placeholder 1">
            <a:extLst>
              <a:ext uri="{FF2B5EF4-FFF2-40B4-BE49-F238E27FC236}">
                <a16:creationId xmlns:a16="http://schemas.microsoft.com/office/drawing/2014/main" id="{21DDF804-B2A1-DE47-91FA-A7DAA2FD55BE}"/>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spTree>
    <p:extLst>
      <p:ext uri="{BB962C8B-B14F-4D97-AF65-F5344CB8AC3E}">
        <p14:creationId xmlns:p14="http://schemas.microsoft.com/office/powerpoint/2010/main" val="3648378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4394-7907-354D-93B1-FBB16AB79E19}"/>
              </a:ext>
            </a:extLst>
          </p:cNvPr>
          <p:cNvSpPr>
            <a:spLocks noGrp="1"/>
          </p:cNvSpPr>
          <p:nvPr>
            <p:ph type="title"/>
          </p:nvPr>
        </p:nvSpPr>
        <p:spPr/>
        <p:txBody>
          <a:bodyPr/>
          <a:lstStyle/>
          <a:p>
            <a:r>
              <a:rPr lang="en-US" dirty="0"/>
              <a:t>Inventory Resources</a:t>
            </a:r>
          </a:p>
        </p:txBody>
      </p:sp>
      <p:sp>
        <p:nvSpPr>
          <p:cNvPr id="3" name="Content Placeholder 2">
            <a:extLst>
              <a:ext uri="{FF2B5EF4-FFF2-40B4-BE49-F238E27FC236}">
                <a16:creationId xmlns:a16="http://schemas.microsoft.com/office/drawing/2014/main" id="{07A942D9-A7F9-5A4A-B015-C3D98CC24B8E}"/>
              </a:ext>
            </a:extLst>
          </p:cNvPr>
          <p:cNvSpPr>
            <a:spLocks noGrp="1"/>
          </p:cNvSpPr>
          <p:nvPr>
            <p:ph idx="1"/>
          </p:nvPr>
        </p:nvSpPr>
        <p:spPr/>
        <p:txBody>
          <a:bodyPr/>
          <a:lstStyle/>
          <a:p>
            <a:r>
              <a:rPr lang="en-US" sz="2800" dirty="0"/>
              <a:t>Identify what you already have in place</a:t>
            </a:r>
          </a:p>
          <a:p>
            <a:r>
              <a:rPr lang="en-US" sz="2800" dirty="0"/>
              <a:t>Comb for hidden champions/initiatives</a:t>
            </a:r>
          </a:p>
          <a:p>
            <a:r>
              <a:rPr lang="en-US" sz="2800" dirty="0"/>
              <a:t>Be sure to look at all resources available to different employees within your organization </a:t>
            </a:r>
          </a:p>
          <a:p>
            <a:pPr lvl="1"/>
            <a:r>
              <a:rPr lang="en-US" sz="2400" dirty="0"/>
              <a:t>Wellness Committee</a:t>
            </a:r>
          </a:p>
          <a:p>
            <a:pPr lvl="1"/>
            <a:r>
              <a:rPr lang="en-US" sz="2400" dirty="0"/>
              <a:t>Schwartz Rounds</a:t>
            </a:r>
          </a:p>
          <a:p>
            <a:pPr lvl="1"/>
            <a:r>
              <a:rPr lang="en-US" sz="2400" dirty="0"/>
              <a:t>Employee Assistance Program</a:t>
            </a:r>
          </a:p>
          <a:p>
            <a:pPr lvl="1"/>
            <a:r>
              <a:rPr lang="en-US" sz="2400" dirty="0"/>
              <a:t>Other community-based resources</a:t>
            </a:r>
          </a:p>
        </p:txBody>
      </p:sp>
      <p:sp>
        <p:nvSpPr>
          <p:cNvPr id="4" name="Slide Number Placeholder 3">
            <a:extLst>
              <a:ext uri="{FF2B5EF4-FFF2-40B4-BE49-F238E27FC236}">
                <a16:creationId xmlns:a16="http://schemas.microsoft.com/office/drawing/2014/main" id="{F3BBE942-1B15-8945-B8D6-8805325F9C11}"/>
              </a:ext>
            </a:extLst>
          </p:cNvPr>
          <p:cNvSpPr>
            <a:spLocks noGrp="1"/>
          </p:cNvSpPr>
          <p:nvPr>
            <p:ph type="sldNum" sz="quarter" idx="33"/>
          </p:nvPr>
        </p:nvSpPr>
        <p:spPr/>
        <p:txBody>
          <a:bodyPr/>
          <a:lstStyle/>
          <a:p>
            <a:fld id="{19B51A1E-902D-48AF-9020-955120F399B6}" type="slidenum">
              <a:rPr lang="en-US" noProof="0" smtClean="0"/>
              <a:pPr/>
              <a:t>26</a:t>
            </a:fld>
            <a:endParaRPr lang="en-US" noProof="0" dirty="0"/>
          </a:p>
        </p:txBody>
      </p:sp>
    </p:spTree>
    <p:extLst>
      <p:ext uri="{BB962C8B-B14F-4D97-AF65-F5344CB8AC3E}">
        <p14:creationId xmlns:p14="http://schemas.microsoft.com/office/powerpoint/2010/main" val="3221148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98D5-8B07-3640-B450-1160E85BBD63}"/>
              </a:ext>
            </a:extLst>
          </p:cNvPr>
          <p:cNvSpPr>
            <a:spLocks noGrp="1"/>
          </p:cNvSpPr>
          <p:nvPr>
            <p:ph type="title"/>
          </p:nvPr>
        </p:nvSpPr>
        <p:spPr/>
        <p:txBody>
          <a:bodyPr/>
          <a:lstStyle/>
          <a:p>
            <a:r>
              <a:rPr lang="en-US" dirty="0"/>
              <a:t>Gap Analysis</a:t>
            </a:r>
          </a:p>
        </p:txBody>
      </p:sp>
      <p:sp>
        <p:nvSpPr>
          <p:cNvPr id="3" name="Content Placeholder 2">
            <a:extLst>
              <a:ext uri="{FF2B5EF4-FFF2-40B4-BE49-F238E27FC236}">
                <a16:creationId xmlns:a16="http://schemas.microsoft.com/office/drawing/2014/main" id="{C7F3752E-5C5C-0844-8E2E-0462136EC350}"/>
              </a:ext>
            </a:extLst>
          </p:cNvPr>
          <p:cNvSpPr>
            <a:spLocks noGrp="1"/>
          </p:cNvSpPr>
          <p:nvPr>
            <p:ph idx="1"/>
          </p:nvPr>
        </p:nvSpPr>
        <p:spPr/>
        <p:txBody>
          <a:bodyPr/>
          <a:lstStyle/>
          <a:p>
            <a:r>
              <a:rPr lang="en-US" sz="2800" dirty="0"/>
              <a:t>Is your facility/system ready for a wellness and resilience program? </a:t>
            </a:r>
          </a:p>
          <a:p>
            <a:r>
              <a:rPr lang="en-US" sz="2800" dirty="0"/>
              <a:t>Have we ever conducted an assessment?</a:t>
            </a:r>
          </a:p>
          <a:p>
            <a:r>
              <a:rPr lang="en-US" sz="2800" dirty="0"/>
              <a:t>If not, what needs to happen to get there? </a:t>
            </a:r>
          </a:p>
          <a:p>
            <a:r>
              <a:rPr lang="en-US" sz="2800" dirty="0"/>
              <a:t>What resources are missing?</a:t>
            </a:r>
          </a:p>
          <a:p>
            <a:r>
              <a:rPr lang="en-US" sz="2800" dirty="0"/>
              <a:t>What are the key internal resources we need to launch our wellness programming? </a:t>
            </a:r>
          </a:p>
        </p:txBody>
      </p:sp>
      <p:sp>
        <p:nvSpPr>
          <p:cNvPr id="4" name="Slide Number Placeholder 3">
            <a:extLst>
              <a:ext uri="{FF2B5EF4-FFF2-40B4-BE49-F238E27FC236}">
                <a16:creationId xmlns:a16="http://schemas.microsoft.com/office/drawing/2014/main" id="{6B800DC9-02CC-884C-8FD4-045B00674729}"/>
              </a:ext>
            </a:extLst>
          </p:cNvPr>
          <p:cNvSpPr>
            <a:spLocks noGrp="1"/>
          </p:cNvSpPr>
          <p:nvPr>
            <p:ph type="sldNum" sz="quarter" idx="33"/>
          </p:nvPr>
        </p:nvSpPr>
        <p:spPr/>
        <p:txBody>
          <a:bodyPr/>
          <a:lstStyle/>
          <a:p>
            <a:fld id="{19B51A1E-902D-48AF-9020-955120F399B6}" type="slidenum">
              <a:rPr lang="en-US" noProof="0" smtClean="0"/>
              <a:pPr/>
              <a:t>27</a:t>
            </a:fld>
            <a:endParaRPr lang="en-US" noProof="0" dirty="0"/>
          </a:p>
        </p:txBody>
      </p:sp>
    </p:spTree>
    <p:extLst>
      <p:ext uri="{BB962C8B-B14F-4D97-AF65-F5344CB8AC3E}">
        <p14:creationId xmlns:p14="http://schemas.microsoft.com/office/powerpoint/2010/main" val="1053570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047B2-4266-C043-87CC-25342015C6E5}"/>
              </a:ext>
            </a:extLst>
          </p:cNvPr>
          <p:cNvSpPr>
            <a:spLocks noGrp="1"/>
          </p:cNvSpPr>
          <p:nvPr>
            <p:ph type="title"/>
          </p:nvPr>
        </p:nvSpPr>
        <p:spPr/>
        <p:txBody>
          <a:bodyPr/>
          <a:lstStyle/>
          <a:p>
            <a:r>
              <a:rPr lang="en-US" dirty="0"/>
              <a:t>Why Assess?</a:t>
            </a:r>
          </a:p>
        </p:txBody>
      </p:sp>
      <p:sp>
        <p:nvSpPr>
          <p:cNvPr id="4" name="Slide Number Placeholder 3">
            <a:extLst>
              <a:ext uri="{FF2B5EF4-FFF2-40B4-BE49-F238E27FC236}">
                <a16:creationId xmlns:a16="http://schemas.microsoft.com/office/drawing/2014/main" id="{20F958BB-5800-474C-B147-183BFF6A3FAE}"/>
              </a:ext>
            </a:extLst>
          </p:cNvPr>
          <p:cNvSpPr>
            <a:spLocks noGrp="1"/>
          </p:cNvSpPr>
          <p:nvPr>
            <p:ph type="sldNum" sz="quarter" idx="33"/>
          </p:nvPr>
        </p:nvSpPr>
        <p:spPr/>
        <p:txBody>
          <a:bodyPr/>
          <a:lstStyle/>
          <a:p>
            <a:fld id="{19B51A1E-902D-48AF-9020-955120F399B6}" type="slidenum">
              <a:rPr lang="en-US" noProof="0" smtClean="0"/>
              <a:pPr/>
              <a:t>28</a:t>
            </a:fld>
            <a:endParaRPr lang="en-US" noProof="0" dirty="0"/>
          </a:p>
        </p:txBody>
      </p:sp>
      <p:sp>
        <p:nvSpPr>
          <p:cNvPr id="5" name="Content Placeholder 3">
            <a:extLst>
              <a:ext uri="{FF2B5EF4-FFF2-40B4-BE49-F238E27FC236}">
                <a16:creationId xmlns:a16="http://schemas.microsoft.com/office/drawing/2014/main" id="{FAE21E8C-73D4-9340-B237-4EDDA8D97044}"/>
              </a:ext>
            </a:extLst>
          </p:cNvPr>
          <p:cNvSpPr txBox="1">
            <a:spLocks/>
          </p:cNvSpPr>
          <p:nvPr/>
        </p:nvSpPr>
        <p:spPr>
          <a:xfrm>
            <a:off x="432200" y="1219199"/>
            <a:ext cx="2518044" cy="4416005"/>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Objective: </a:t>
            </a:r>
          </a:p>
          <a:p>
            <a:pPr marL="0" indent="0">
              <a:buNone/>
            </a:pPr>
            <a:r>
              <a:rPr lang="en-US" sz="2000" dirty="0"/>
              <a:t>Gather organizational, structural, and workforce-specific emotional health, wellbeing, and resilience-related information, in order to inform policy and program development, and improvement.</a:t>
            </a:r>
          </a:p>
        </p:txBody>
      </p:sp>
      <p:grpSp>
        <p:nvGrpSpPr>
          <p:cNvPr id="17" name="Group 16">
            <a:extLst>
              <a:ext uri="{FF2B5EF4-FFF2-40B4-BE49-F238E27FC236}">
                <a16:creationId xmlns:a16="http://schemas.microsoft.com/office/drawing/2014/main" id="{20BDDF27-8440-9F40-AD3F-AE75DC177840}"/>
              </a:ext>
            </a:extLst>
          </p:cNvPr>
          <p:cNvGrpSpPr/>
          <p:nvPr/>
        </p:nvGrpSpPr>
        <p:grpSpPr>
          <a:xfrm>
            <a:off x="3318325" y="1219199"/>
            <a:ext cx="8441675" cy="4427923"/>
            <a:chOff x="3318325" y="1219199"/>
            <a:chExt cx="8441675" cy="4427923"/>
          </a:xfrm>
        </p:grpSpPr>
        <p:sp>
          <p:nvSpPr>
            <p:cNvPr id="6" name="Text Placeholder 4">
              <a:extLst>
                <a:ext uri="{FF2B5EF4-FFF2-40B4-BE49-F238E27FC236}">
                  <a16:creationId xmlns:a16="http://schemas.microsoft.com/office/drawing/2014/main" id="{782B2195-CBED-1243-BBFD-13828D615462}"/>
                </a:ext>
              </a:extLst>
            </p:cNvPr>
            <p:cNvSpPr txBox="1">
              <a:spLocks/>
            </p:cNvSpPr>
            <p:nvPr/>
          </p:nvSpPr>
          <p:spPr>
            <a:xfrm>
              <a:off x="3516922" y="1723963"/>
              <a:ext cx="3890663" cy="1620630"/>
            </a:xfrm>
            <a:prstGeom prst="rect">
              <a:avLst/>
            </a:prstGeom>
          </p:spPr>
          <p:txBody>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t>Organization: structure and leadership</a:t>
              </a:r>
            </a:p>
            <a:p>
              <a:pPr>
                <a:spcBef>
                  <a:spcPts val="600"/>
                </a:spcBef>
              </a:pPr>
              <a:r>
                <a:rPr lang="en-US" sz="1600" dirty="0"/>
                <a:t>Workforce: entire workforce and unique groups </a:t>
              </a:r>
            </a:p>
          </p:txBody>
        </p:sp>
        <p:sp>
          <p:nvSpPr>
            <p:cNvPr id="7" name="Text Placeholder 5">
              <a:extLst>
                <a:ext uri="{FF2B5EF4-FFF2-40B4-BE49-F238E27FC236}">
                  <a16:creationId xmlns:a16="http://schemas.microsoft.com/office/drawing/2014/main" id="{CEBEF9B7-A1CD-BD4C-AAF3-1EE7F885FD50}"/>
                </a:ext>
              </a:extLst>
            </p:cNvPr>
            <p:cNvSpPr txBox="1">
              <a:spLocks/>
            </p:cNvSpPr>
            <p:nvPr/>
          </p:nvSpPr>
          <p:spPr>
            <a:xfrm>
              <a:off x="7869135" y="1736404"/>
              <a:ext cx="3890664" cy="1485096"/>
            </a:xfrm>
            <a:prstGeom prst="rect">
              <a:avLst/>
            </a:prstGeom>
          </p:spPr>
          <p:txBody>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t>General and crisis event-specific assessments</a:t>
              </a:r>
            </a:p>
            <a:p>
              <a:pPr>
                <a:spcBef>
                  <a:spcPts val="600"/>
                </a:spcBef>
              </a:pPr>
              <a:r>
                <a:rPr lang="en-US" sz="1600" dirty="0"/>
                <a:t>Baseline and ongoing monitoring </a:t>
              </a:r>
            </a:p>
          </p:txBody>
        </p:sp>
        <p:sp>
          <p:nvSpPr>
            <p:cNvPr id="9" name="Title 1">
              <a:extLst>
                <a:ext uri="{FF2B5EF4-FFF2-40B4-BE49-F238E27FC236}">
                  <a16:creationId xmlns:a16="http://schemas.microsoft.com/office/drawing/2014/main" id="{300C6A2C-71B4-C846-A12F-C63B2B0F7185}"/>
                </a:ext>
              </a:extLst>
            </p:cNvPr>
            <p:cNvSpPr txBox="1">
              <a:spLocks/>
            </p:cNvSpPr>
            <p:nvPr/>
          </p:nvSpPr>
          <p:spPr>
            <a:xfrm>
              <a:off x="3318325" y="1219199"/>
              <a:ext cx="4221957"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Targets</a:t>
              </a:r>
            </a:p>
          </p:txBody>
        </p:sp>
        <p:sp>
          <p:nvSpPr>
            <p:cNvPr id="10" name="Title 1">
              <a:extLst>
                <a:ext uri="{FF2B5EF4-FFF2-40B4-BE49-F238E27FC236}">
                  <a16:creationId xmlns:a16="http://schemas.microsoft.com/office/drawing/2014/main" id="{A56A4BD6-2F71-E84B-BF33-23110A1D974E}"/>
                </a:ext>
              </a:extLst>
            </p:cNvPr>
            <p:cNvSpPr txBox="1">
              <a:spLocks/>
            </p:cNvSpPr>
            <p:nvPr/>
          </p:nvSpPr>
          <p:spPr>
            <a:xfrm>
              <a:off x="7540282" y="1219199"/>
              <a:ext cx="4219718"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Elements</a:t>
              </a:r>
            </a:p>
          </p:txBody>
        </p:sp>
        <p:sp>
          <p:nvSpPr>
            <p:cNvPr id="11" name="Title 1">
              <a:extLst>
                <a:ext uri="{FF2B5EF4-FFF2-40B4-BE49-F238E27FC236}">
                  <a16:creationId xmlns:a16="http://schemas.microsoft.com/office/drawing/2014/main" id="{77FF25A9-0228-3840-A551-6A3B4EB4D3D2}"/>
                </a:ext>
              </a:extLst>
            </p:cNvPr>
            <p:cNvSpPr txBox="1">
              <a:spLocks/>
            </p:cNvSpPr>
            <p:nvPr/>
          </p:nvSpPr>
          <p:spPr>
            <a:xfrm>
              <a:off x="3318325" y="2992125"/>
              <a:ext cx="8441473"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Impacts</a:t>
              </a:r>
            </a:p>
          </p:txBody>
        </p:sp>
        <p:sp>
          <p:nvSpPr>
            <p:cNvPr id="12" name="Text Placeholder 5">
              <a:extLst>
                <a:ext uri="{FF2B5EF4-FFF2-40B4-BE49-F238E27FC236}">
                  <a16:creationId xmlns:a16="http://schemas.microsoft.com/office/drawing/2014/main" id="{FE01460C-D671-6F43-AE9F-619D975DCFAB}"/>
                </a:ext>
              </a:extLst>
            </p:cNvPr>
            <p:cNvSpPr txBox="1">
              <a:spLocks/>
            </p:cNvSpPr>
            <p:nvPr/>
          </p:nvSpPr>
          <p:spPr>
            <a:xfrm>
              <a:off x="3516922" y="3556410"/>
              <a:ext cx="8018586" cy="2048508"/>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pPr>
              <a:r>
                <a:rPr lang="en-US" sz="1600" dirty="0"/>
                <a:t>Understand systematic readiness, including resources and gaps</a:t>
              </a:r>
            </a:p>
            <a:p>
              <a:pPr lvl="0">
                <a:spcBef>
                  <a:spcPts val="600"/>
                </a:spcBef>
              </a:pPr>
              <a:r>
                <a:rPr lang="en-US" sz="1600" dirty="0"/>
                <a:t>Understand the general and crisis event-specific support needs of the entire workforce and unique sub-group needs</a:t>
              </a:r>
            </a:p>
            <a:p>
              <a:pPr lvl="0">
                <a:spcBef>
                  <a:spcPts val="600"/>
                </a:spcBef>
              </a:pPr>
              <a:r>
                <a:rPr lang="en-US" sz="1600" dirty="0"/>
                <a:t>Support policy and program development that support staff emotional health and wellbeing</a:t>
              </a:r>
            </a:p>
            <a:p>
              <a:pPr lvl="0">
                <a:spcBef>
                  <a:spcPts val="600"/>
                </a:spcBef>
              </a:pPr>
              <a:r>
                <a:rPr lang="en-US" sz="1600" dirty="0"/>
                <a:t>Monitor satisfaction with existing programs for gap analysis, program development, and improvement</a:t>
              </a:r>
            </a:p>
          </p:txBody>
        </p:sp>
        <p:sp>
          <p:nvSpPr>
            <p:cNvPr id="14" name="Rectangle 13">
              <a:extLst>
                <a:ext uri="{FF2B5EF4-FFF2-40B4-BE49-F238E27FC236}">
                  <a16:creationId xmlns:a16="http://schemas.microsoft.com/office/drawing/2014/main" id="{BFB3D519-2BD0-4743-B3EF-0A7E642EFE17}"/>
                </a:ext>
              </a:extLst>
            </p:cNvPr>
            <p:cNvSpPr/>
            <p:nvPr/>
          </p:nvSpPr>
          <p:spPr>
            <a:xfrm>
              <a:off x="3318325" y="1219199"/>
              <a:ext cx="8441473" cy="442792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8BF91B7-3426-614C-A2E1-98116B38CB89}"/>
                </a:ext>
              </a:extLst>
            </p:cNvPr>
            <p:cNvCxnSpPr>
              <a:stCxn id="14" idx="0"/>
            </p:cNvCxnSpPr>
            <p:nvPr/>
          </p:nvCxnSpPr>
          <p:spPr>
            <a:xfrm>
              <a:off x="7539062" y="1219199"/>
              <a:ext cx="1220" cy="1772926"/>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0122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7334-A7F4-8647-8CB6-F128B1230E1C}"/>
              </a:ext>
            </a:extLst>
          </p:cNvPr>
          <p:cNvSpPr>
            <a:spLocks noGrp="1"/>
          </p:cNvSpPr>
          <p:nvPr>
            <p:ph type="title"/>
          </p:nvPr>
        </p:nvSpPr>
        <p:spPr/>
        <p:txBody>
          <a:bodyPr/>
          <a:lstStyle/>
          <a:p>
            <a:r>
              <a:rPr lang="en-US" dirty="0"/>
              <a:t>Why Assess?</a:t>
            </a:r>
          </a:p>
        </p:txBody>
      </p:sp>
      <p:sp>
        <p:nvSpPr>
          <p:cNvPr id="3" name="Text Placeholder 2">
            <a:extLst>
              <a:ext uri="{FF2B5EF4-FFF2-40B4-BE49-F238E27FC236}">
                <a16:creationId xmlns:a16="http://schemas.microsoft.com/office/drawing/2014/main" id="{808119A9-7080-854C-9F6D-D7E42E5D50F3}"/>
              </a:ext>
            </a:extLst>
          </p:cNvPr>
          <p:cNvSpPr>
            <a:spLocks noGrp="1"/>
          </p:cNvSpPr>
          <p:nvPr>
            <p:ph type="body" sz="quarter" idx="32"/>
          </p:nvPr>
        </p:nvSpPr>
        <p:spPr/>
        <p:txBody>
          <a:bodyPr/>
          <a:lstStyle/>
          <a:p>
            <a:r>
              <a:rPr lang="en-US" dirty="0">
                <a:solidFill>
                  <a:schemeClr val="accent1"/>
                </a:solidFill>
              </a:rPr>
              <a:t>Organizational Assessments </a:t>
            </a:r>
          </a:p>
        </p:txBody>
      </p:sp>
      <p:sp>
        <p:nvSpPr>
          <p:cNvPr id="5" name="Slide Number Placeholder 4">
            <a:extLst>
              <a:ext uri="{FF2B5EF4-FFF2-40B4-BE49-F238E27FC236}">
                <a16:creationId xmlns:a16="http://schemas.microsoft.com/office/drawing/2014/main" id="{63F362FE-747B-3746-9662-55505B21AF67}"/>
              </a:ext>
            </a:extLst>
          </p:cNvPr>
          <p:cNvSpPr>
            <a:spLocks noGrp="1"/>
          </p:cNvSpPr>
          <p:nvPr>
            <p:ph type="sldNum" sz="quarter" idx="33"/>
          </p:nvPr>
        </p:nvSpPr>
        <p:spPr/>
        <p:txBody>
          <a:bodyPr/>
          <a:lstStyle/>
          <a:p>
            <a:fld id="{19B51A1E-902D-48AF-9020-955120F399B6}" type="slidenum">
              <a:rPr lang="en-US" noProof="0" smtClean="0"/>
              <a:pPr/>
              <a:t>29</a:t>
            </a:fld>
            <a:endParaRPr lang="en-US" noProof="0" dirty="0"/>
          </a:p>
        </p:txBody>
      </p:sp>
      <p:sp>
        <p:nvSpPr>
          <p:cNvPr id="6" name="Content Placeholder 3">
            <a:extLst>
              <a:ext uri="{FF2B5EF4-FFF2-40B4-BE49-F238E27FC236}">
                <a16:creationId xmlns:a16="http://schemas.microsoft.com/office/drawing/2014/main" id="{F1CB6779-0C10-3D40-A527-246BFE87212A}"/>
              </a:ext>
            </a:extLst>
          </p:cNvPr>
          <p:cNvSpPr>
            <a:spLocks noGrp="1"/>
          </p:cNvSpPr>
          <p:nvPr>
            <p:ph idx="1"/>
          </p:nvPr>
        </p:nvSpPr>
        <p:spPr>
          <a:xfrm>
            <a:off x="432000" y="2214051"/>
            <a:ext cx="3600000" cy="3384085"/>
          </a:xfrm>
        </p:spPr>
        <p:txBody>
          <a:bodyPr/>
          <a:lstStyle/>
          <a:p>
            <a:pPr lvl="0"/>
            <a:r>
              <a:rPr lang="en-US" sz="1800" dirty="0"/>
              <a:t>Determine existing programming, resources, and needs for implementing best practices around supporting workforce emotional health, wellbeing, and resilience</a:t>
            </a:r>
          </a:p>
          <a:p>
            <a:pPr lvl="0"/>
            <a:r>
              <a:rPr lang="en-US" sz="1800" dirty="0"/>
              <a:t>Help prioritize needs and resource allocation for program development and implementation </a:t>
            </a:r>
          </a:p>
        </p:txBody>
      </p:sp>
      <p:sp>
        <p:nvSpPr>
          <p:cNvPr id="7" name="Text Placeholder 4">
            <a:extLst>
              <a:ext uri="{FF2B5EF4-FFF2-40B4-BE49-F238E27FC236}">
                <a16:creationId xmlns:a16="http://schemas.microsoft.com/office/drawing/2014/main" id="{BF3E96D0-A2A5-7A4D-99F8-FE05D7662F0B}"/>
              </a:ext>
            </a:extLst>
          </p:cNvPr>
          <p:cNvSpPr txBox="1">
            <a:spLocks/>
          </p:cNvSpPr>
          <p:nvPr/>
        </p:nvSpPr>
        <p:spPr>
          <a:xfrm>
            <a:off x="4301550" y="2213528"/>
            <a:ext cx="3600450" cy="3384084"/>
          </a:xfrm>
          <a:prstGeom prst="rect">
            <a:avLst/>
          </a:prstGeom>
        </p:spPr>
        <p:txBody>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Leadership and others in decision-making role about staff wellbeing: buy-in is essential</a:t>
            </a:r>
          </a:p>
          <a:p>
            <a:r>
              <a:rPr lang="en-US" sz="1800" dirty="0"/>
              <a:t>Organization, facility, department level assessment:  comprehensive approach </a:t>
            </a:r>
          </a:p>
          <a:p>
            <a:r>
              <a:rPr lang="en-US" sz="1800" dirty="0"/>
              <a:t>Unit level assessment: focused/specialized approach</a:t>
            </a:r>
            <a:endParaRPr lang="en-US" sz="1600" dirty="0"/>
          </a:p>
        </p:txBody>
      </p:sp>
      <p:sp>
        <p:nvSpPr>
          <p:cNvPr id="8" name="Text Placeholder 5">
            <a:extLst>
              <a:ext uri="{FF2B5EF4-FFF2-40B4-BE49-F238E27FC236}">
                <a16:creationId xmlns:a16="http://schemas.microsoft.com/office/drawing/2014/main" id="{D09D9736-EE10-1C49-ABF6-F9940CA2C1B1}"/>
              </a:ext>
            </a:extLst>
          </p:cNvPr>
          <p:cNvSpPr txBox="1">
            <a:spLocks/>
          </p:cNvSpPr>
          <p:nvPr/>
        </p:nvSpPr>
        <p:spPr>
          <a:xfrm>
            <a:off x="8171550" y="2213526"/>
            <a:ext cx="3600450" cy="3384085"/>
          </a:xfrm>
          <a:prstGeom prst="rect">
            <a:avLst/>
          </a:prstGeom>
        </p:spPr>
        <p:txBody>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Obtain input from a variety of stakeholders across departments and levels</a:t>
            </a:r>
          </a:p>
          <a:p>
            <a:r>
              <a:rPr lang="en-US" sz="1800" dirty="0"/>
              <a:t>Seek consensus for actions</a:t>
            </a:r>
          </a:p>
          <a:p>
            <a:r>
              <a:rPr lang="en-US" sz="1800" dirty="0"/>
              <a:t>Document how well policies and procedures are being followed</a:t>
            </a:r>
            <a:endParaRPr lang="en-US" sz="1600" dirty="0"/>
          </a:p>
        </p:txBody>
      </p:sp>
      <p:sp>
        <p:nvSpPr>
          <p:cNvPr id="9" name="Title 1">
            <a:extLst>
              <a:ext uri="{FF2B5EF4-FFF2-40B4-BE49-F238E27FC236}">
                <a16:creationId xmlns:a16="http://schemas.microsoft.com/office/drawing/2014/main" id="{41A0D466-E1BF-504B-8F5B-1062E647E6BA}"/>
              </a:ext>
            </a:extLst>
          </p:cNvPr>
          <p:cNvSpPr txBox="1">
            <a:spLocks/>
          </p:cNvSpPr>
          <p:nvPr/>
        </p:nvSpPr>
        <p:spPr>
          <a:xfrm>
            <a:off x="431800" y="1574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Objectives</a:t>
            </a:r>
          </a:p>
        </p:txBody>
      </p:sp>
      <p:sp>
        <p:nvSpPr>
          <p:cNvPr id="10" name="Title 1">
            <a:extLst>
              <a:ext uri="{FF2B5EF4-FFF2-40B4-BE49-F238E27FC236}">
                <a16:creationId xmlns:a16="http://schemas.microsoft.com/office/drawing/2014/main" id="{1E5C89E3-4A8C-3D49-B246-F73DA9780D08}"/>
              </a:ext>
            </a:extLst>
          </p:cNvPr>
          <p:cNvSpPr txBox="1">
            <a:spLocks/>
          </p:cNvSpPr>
          <p:nvPr/>
        </p:nvSpPr>
        <p:spPr>
          <a:xfrm>
            <a:off x="4313350" y="1574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Stakeholders &amp; Levels</a:t>
            </a:r>
          </a:p>
        </p:txBody>
      </p:sp>
      <p:sp>
        <p:nvSpPr>
          <p:cNvPr id="11" name="Title 1">
            <a:extLst>
              <a:ext uri="{FF2B5EF4-FFF2-40B4-BE49-F238E27FC236}">
                <a16:creationId xmlns:a16="http://schemas.microsoft.com/office/drawing/2014/main" id="{3C5A4646-6F06-074F-8598-976A149E31B4}"/>
              </a:ext>
            </a:extLst>
          </p:cNvPr>
          <p:cNvSpPr txBox="1">
            <a:spLocks/>
          </p:cNvSpPr>
          <p:nvPr/>
        </p:nvSpPr>
        <p:spPr>
          <a:xfrm>
            <a:off x="8177575" y="1562321"/>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Implementation</a:t>
            </a:r>
          </a:p>
        </p:txBody>
      </p:sp>
    </p:spTree>
    <p:extLst>
      <p:ext uri="{BB962C8B-B14F-4D97-AF65-F5344CB8AC3E}">
        <p14:creationId xmlns:p14="http://schemas.microsoft.com/office/powerpoint/2010/main" val="183915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900F-18E2-AD47-87BB-752FB94173E6}"/>
              </a:ext>
            </a:extLst>
          </p:cNvPr>
          <p:cNvSpPr>
            <a:spLocks noGrp="1"/>
          </p:cNvSpPr>
          <p:nvPr>
            <p:ph type="title"/>
          </p:nvPr>
        </p:nvSpPr>
        <p:spPr/>
        <p:txBody>
          <a:bodyPr/>
          <a:lstStyle/>
          <a:p>
            <a:r>
              <a:rPr lang="en-US" dirty="0"/>
              <a:t>Overview of Today’s Session </a:t>
            </a:r>
          </a:p>
        </p:txBody>
      </p:sp>
      <p:sp>
        <p:nvSpPr>
          <p:cNvPr id="3" name="Content Placeholder 2">
            <a:extLst>
              <a:ext uri="{FF2B5EF4-FFF2-40B4-BE49-F238E27FC236}">
                <a16:creationId xmlns:a16="http://schemas.microsoft.com/office/drawing/2014/main" id="{0FC89596-D20C-A040-A17D-3226503DFE0A}"/>
              </a:ext>
            </a:extLst>
          </p:cNvPr>
          <p:cNvSpPr>
            <a:spLocks noGrp="1"/>
          </p:cNvSpPr>
          <p:nvPr>
            <p:ph idx="1"/>
          </p:nvPr>
        </p:nvSpPr>
        <p:spPr/>
        <p:txBody>
          <a:bodyPr/>
          <a:lstStyle/>
          <a:p>
            <a:r>
              <a:rPr lang="en-US" sz="3200" dirty="0"/>
              <a:t>Today’s presentation is the fifth and final module</a:t>
            </a:r>
          </a:p>
          <a:p>
            <a:r>
              <a:rPr lang="en-US" sz="3200" dirty="0"/>
              <a:t>1-hour presentation including a panel and Q&amp;A session</a:t>
            </a:r>
          </a:p>
          <a:p>
            <a:r>
              <a:rPr lang="en-US" sz="3200" dirty="0"/>
              <a:t>Today we will cover:</a:t>
            </a:r>
          </a:p>
          <a:p>
            <a:pPr lvl="1"/>
            <a:r>
              <a:rPr lang="en-US" sz="2800" dirty="0"/>
              <a:t>Creating the Foundation for a Resilient Organization </a:t>
            </a:r>
          </a:p>
          <a:p>
            <a:pPr lvl="1"/>
            <a:r>
              <a:rPr lang="en-US" sz="2800" dirty="0"/>
              <a:t>Building Your Wellness Program </a:t>
            </a:r>
          </a:p>
          <a:p>
            <a:pPr lvl="1"/>
            <a:r>
              <a:rPr lang="en-US" sz="2800" dirty="0"/>
              <a:t>Steps to Take Today </a:t>
            </a:r>
          </a:p>
        </p:txBody>
      </p:sp>
      <p:sp>
        <p:nvSpPr>
          <p:cNvPr id="4" name="Slide Number Placeholder 3">
            <a:extLst>
              <a:ext uri="{FF2B5EF4-FFF2-40B4-BE49-F238E27FC236}">
                <a16:creationId xmlns:a16="http://schemas.microsoft.com/office/drawing/2014/main" id="{F3A54EFC-D2F4-EE49-8C52-ECF33FBF0B59}"/>
              </a:ext>
            </a:extLst>
          </p:cNvPr>
          <p:cNvSpPr>
            <a:spLocks noGrp="1"/>
          </p:cNvSpPr>
          <p:nvPr>
            <p:ph type="sldNum" sz="quarter" idx="33"/>
          </p:nvPr>
        </p:nvSpPr>
        <p:spPr/>
        <p:txBody>
          <a:bodyPr/>
          <a:lstStyle/>
          <a:p>
            <a:fld id="{19B51A1E-902D-48AF-9020-955120F399B6}" type="slidenum">
              <a:rPr lang="en-US" noProof="0" smtClean="0"/>
              <a:pPr/>
              <a:t>3</a:t>
            </a:fld>
            <a:endParaRPr lang="en-US" noProof="0" dirty="0"/>
          </a:p>
        </p:txBody>
      </p:sp>
    </p:spTree>
    <p:extLst>
      <p:ext uri="{BB962C8B-B14F-4D97-AF65-F5344CB8AC3E}">
        <p14:creationId xmlns:p14="http://schemas.microsoft.com/office/powerpoint/2010/main" val="1653872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5D83-78A3-D540-9B34-0B2DF88910C1}"/>
              </a:ext>
            </a:extLst>
          </p:cNvPr>
          <p:cNvSpPr>
            <a:spLocks noGrp="1"/>
          </p:cNvSpPr>
          <p:nvPr>
            <p:ph type="title"/>
          </p:nvPr>
        </p:nvSpPr>
        <p:spPr/>
        <p:txBody>
          <a:bodyPr/>
          <a:lstStyle/>
          <a:p>
            <a:r>
              <a:rPr lang="en-US" dirty="0"/>
              <a:t>Why Assess?</a:t>
            </a:r>
          </a:p>
        </p:txBody>
      </p:sp>
      <p:sp>
        <p:nvSpPr>
          <p:cNvPr id="3" name="Text Placeholder 2">
            <a:extLst>
              <a:ext uri="{FF2B5EF4-FFF2-40B4-BE49-F238E27FC236}">
                <a16:creationId xmlns:a16="http://schemas.microsoft.com/office/drawing/2014/main" id="{AC0F6A5D-E323-A847-B81C-DC93540BFD70}"/>
              </a:ext>
            </a:extLst>
          </p:cNvPr>
          <p:cNvSpPr>
            <a:spLocks noGrp="1"/>
          </p:cNvSpPr>
          <p:nvPr>
            <p:ph type="body" sz="quarter" idx="32"/>
          </p:nvPr>
        </p:nvSpPr>
        <p:spPr/>
        <p:txBody>
          <a:bodyPr/>
          <a:lstStyle/>
          <a:p>
            <a:r>
              <a:rPr lang="en-US" dirty="0">
                <a:solidFill>
                  <a:schemeClr val="accent1"/>
                </a:solidFill>
              </a:rPr>
              <a:t>Organizational Assessments</a:t>
            </a:r>
          </a:p>
        </p:txBody>
      </p:sp>
      <p:sp>
        <p:nvSpPr>
          <p:cNvPr id="5" name="Slide Number Placeholder 4">
            <a:extLst>
              <a:ext uri="{FF2B5EF4-FFF2-40B4-BE49-F238E27FC236}">
                <a16:creationId xmlns:a16="http://schemas.microsoft.com/office/drawing/2014/main" id="{804C759A-6C93-554E-AE64-3B27D1A85EA3}"/>
              </a:ext>
            </a:extLst>
          </p:cNvPr>
          <p:cNvSpPr>
            <a:spLocks noGrp="1"/>
          </p:cNvSpPr>
          <p:nvPr>
            <p:ph type="sldNum" sz="quarter" idx="33"/>
          </p:nvPr>
        </p:nvSpPr>
        <p:spPr/>
        <p:txBody>
          <a:bodyPr/>
          <a:lstStyle/>
          <a:p>
            <a:fld id="{19B51A1E-902D-48AF-9020-955120F399B6}" type="slidenum">
              <a:rPr lang="en-US" noProof="0" smtClean="0"/>
              <a:pPr/>
              <a:t>30</a:t>
            </a:fld>
            <a:endParaRPr lang="en-US" noProof="0" dirty="0"/>
          </a:p>
        </p:txBody>
      </p:sp>
      <p:graphicFrame>
        <p:nvGraphicFramePr>
          <p:cNvPr id="6" name="Diagram 5">
            <a:extLst>
              <a:ext uri="{FF2B5EF4-FFF2-40B4-BE49-F238E27FC236}">
                <a16:creationId xmlns:a16="http://schemas.microsoft.com/office/drawing/2014/main" id="{02108030-F113-3849-9E1B-DE2238DEB98C}"/>
              </a:ext>
            </a:extLst>
          </p:cNvPr>
          <p:cNvGraphicFramePr/>
          <p:nvPr>
            <p:extLst>
              <p:ext uri="{D42A27DB-BD31-4B8C-83A1-F6EECF244321}">
                <p14:modId xmlns:p14="http://schemas.microsoft.com/office/powerpoint/2010/main" val="765626699"/>
              </p:ext>
            </p:extLst>
          </p:nvPr>
        </p:nvGraphicFramePr>
        <p:xfrm>
          <a:off x="443311" y="522722"/>
          <a:ext cx="11328001" cy="6201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390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7334-A7F4-8647-8CB6-F128B1230E1C}"/>
              </a:ext>
            </a:extLst>
          </p:cNvPr>
          <p:cNvSpPr>
            <a:spLocks noGrp="1"/>
          </p:cNvSpPr>
          <p:nvPr>
            <p:ph type="title"/>
          </p:nvPr>
        </p:nvSpPr>
        <p:spPr/>
        <p:txBody>
          <a:bodyPr/>
          <a:lstStyle/>
          <a:p>
            <a:r>
              <a:rPr lang="en-US" dirty="0"/>
              <a:t>Why Assess?</a:t>
            </a:r>
          </a:p>
        </p:txBody>
      </p:sp>
      <p:sp>
        <p:nvSpPr>
          <p:cNvPr id="3" name="Text Placeholder 2">
            <a:extLst>
              <a:ext uri="{FF2B5EF4-FFF2-40B4-BE49-F238E27FC236}">
                <a16:creationId xmlns:a16="http://schemas.microsoft.com/office/drawing/2014/main" id="{808119A9-7080-854C-9F6D-D7E42E5D50F3}"/>
              </a:ext>
            </a:extLst>
          </p:cNvPr>
          <p:cNvSpPr>
            <a:spLocks noGrp="1"/>
          </p:cNvSpPr>
          <p:nvPr>
            <p:ph type="body" sz="quarter" idx="32"/>
          </p:nvPr>
        </p:nvSpPr>
        <p:spPr/>
        <p:txBody>
          <a:bodyPr/>
          <a:lstStyle/>
          <a:p>
            <a:r>
              <a:rPr lang="en-US" dirty="0">
                <a:solidFill>
                  <a:schemeClr val="accent1"/>
                </a:solidFill>
              </a:rPr>
              <a:t>Workforce Assessments </a:t>
            </a:r>
          </a:p>
        </p:txBody>
      </p:sp>
      <p:sp>
        <p:nvSpPr>
          <p:cNvPr id="5" name="Slide Number Placeholder 4">
            <a:extLst>
              <a:ext uri="{FF2B5EF4-FFF2-40B4-BE49-F238E27FC236}">
                <a16:creationId xmlns:a16="http://schemas.microsoft.com/office/drawing/2014/main" id="{63F362FE-747B-3746-9662-55505B21AF67}"/>
              </a:ext>
            </a:extLst>
          </p:cNvPr>
          <p:cNvSpPr>
            <a:spLocks noGrp="1"/>
          </p:cNvSpPr>
          <p:nvPr>
            <p:ph type="sldNum" sz="quarter" idx="33"/>
          </p:nvPr>
        </p:nvSpPr>
        <p:spPr/>
        <p:txBody>
          <a:bodyPr/>
          <a:lstStyle/>
          <a:p>
            <a:fld id="{19B51A1E-902D-48AF-9020-955120F399B6}" type="slidenum">
              <a:rPr lang="en-US" noProof="0" smtClean="0"/>
              <a:pPr/>
              <a:t>31</a:t>
            </a:fld>
            <a:endParaRPr lang="en-US" noProof="0" dirty="0"/>
          </a:p>
        </p:txBody>
      </p:sp>
      <p:sp>
        <p:nvSpPr>
          <p:cNvPr id="6" name="Content Placeholder 3">
            <a:extLst>
              <a:ext uri="{FF2B5EF4-FFF2-40B4-BE49-F238E27FC236}">
                <a16:creationId xmlns:a16="http://schemas.microsoft.com/office/drawing/2014/main" id="{F1CB6779-0C10-3D40-A527-246BFE87212A}"/>
              </a:ext>
            </a:extLst>
          </p:cNvPr>
          <p:cNvSpPr>
            <a:spLocks noGrp="1"/>
          </p:cNvSpPr>
          <p:nvPr>
            <p:ph idx="1"/>
          </p:nvPr>
        </p:nvSpPr>
        <p:spPr>
          <a:xfrm>
            <a:off x="432000" y="2214051"/>
            <a:ext cx="3600000" cy="3384085"/>
          </a:xfrm>
        </p:spPr>
        <p:txBody>
          <a:bodyPr/>
          <a:lstStyle/>
          <a:p>
            <a:pPr lvl="0">
              <a:buClr>
                <a:schemeClr val="accent3"/>
              </a:buClr>
            </a:pPr>
            <a:r>
              <a:rPr lang="en-US" sz="1800" dirty="0"/>
              <a:t>Determine prevalence of adverse health symptoms and behaviors as well as positive behaviors, coping, and resilience</a:t>
            </a:r>
          </a:p>
          <a:p>
            <a:pPr lvl="0">
              <a:buClr>
                <a:schemeClr val="accent3"/>
              </a:buClr>
            </a:pPr>
            <a:r>
              <a:rPr lang="en-US" sz="1800" dirty="0"/>
              <a:t>Identify programming and resource needs based on concerns or problems in workforce</a:t>
            </a:r>
          </a:p>
          <a:p>
            <a:pPr lvl="0">
              <a:buClr>
                <a:schemeClr val="accent3"/>
              </a:buClr>
            </a:pPr>
            <a:r>
              <a:rPr lang="en-US" sz="1800" dirty="0"/>
              <a:t>Identify individuals in need of supports or services</a:t>
            </a:r>
          </a:p>
        </p:txBody>
      </p:sp>
      <p:sp>
        <p:nvSpPr>
          <p:cNvPr id="7" name="Text Placeholder 4">
            <a:extLst>
              <a:ext uri="{FF2B5EF4-FFF2-40B4-BE49-F238E27FC236}">
                <a16:creationId xmlns:a16="http://schemas.microsoft.com/office/drawing/2014/main" id="{BF3E96D0-A2A5-7A4D-99F8-FE05D7662F0B}"/>
              </a:ext>
            </a:extLst>
          </p:cNvPr>
          <p:cNvSpPr txBox="1">
            <a:spLocks/>
          </p:cNvSpPr>
          <p:nvPr/>
        </p:nvSpPr>
        <p:spPr>
          <a:xfrm>
            <a:off x="4301550" y="2213528"/>
            <a:ext cx="3600450" cy="3384084"/>
          </a:xfrm>
          <a:prstGeom prst="rect">
            <a:avLst/>
          </a:prstGeom>
        </p:spPr>
        <p:txBody>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sz="1800" dirty="0"/>
              <a:t>Can be offered to all staff or certain staff types</a:t>
            </a:r>
          </a:p>
          <a:p>
            <a:pPr>
              <a:buClr>
                <a:schemeClr val="accent3"/>
              </a:buClr>
            </a:pPr>
            <a:r>
              <a:rPr lang="en-US" sz="1800" dirty="0"/>
              <a:t>Obtain both executive level sponsorship and unit/department champions to encourage participation</a:t>
            </a:r>
            <a:endParaRPr lang="en-US" sz="1600" dirty="0"/>
          </a:p>
        </p:txBody>
      </p:sp>
      <p:sp>
        <p:nvSpPr>
          <p:cNvPr id="8" name="Text Placeholder 5">
            <a:extLst>
              <a:ext uri="{FF2B5EF4-FFF2-40B4-BE49-F238E27FC236}">
                <a16:creationId xmlns:a16="http://schemas.microsoft.com/office/drawing/2014/main" id="{D09D9736-EE10-1C49-ABF6-F9940CA2C1B1}"/>
              </a:ext>
            </a:extLst>
          </p:cNvPr>
          <p:cNvSpPr txBox="1">
            <a:spLocks/>
          </p:cNvSpPr>
          <p:nvPr/>
        </p:nvSpPr>
        <p:spPr>
          <a:xfrm>
            <a:off x="8171550" y="2213526"/>
            <a:ext cx="3600450" cy="3384085"/>
          </a:xfrm>
          <a:prstGeom prst="rect">
            <a:avLst/>
          </a:prstGeom>
        </p:spPr>
        <p:txBody>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sz="1800" dirty="0"/>
              <a:t>Determine mode of administration (self-administered and anonymous, through employee assistance programs)</a:t>
            </a:r>
          </a:p>
          <a:p>
            <a:pPr>
              <a:buClr>
                <a:schemeClr val="accent3"/>
              </a:buClr>
            </a:pPr>
            <a:r>
              <a:rPr lang="en-US" sz="1800" dirty="0"/>
              <a:t>Develop plan to promote participation</a:t>
            </a:r>
            <a:endParaRPr lang="en-US" sz="1600" dirty="0"/>
          </a:p>
        </p:txBody>
      </p:sp>
      <p:sp>
        <p:nvSpPr>
          <p:cNvPr id="9" name="Title 1">
            <a:extLst>
              <a:ext uri="{FF2B5EF4-FFF2-40B4-BE49-F238E27FC236}">
                <a16:creationId xmlns:a16="http://schemas.microsoft.com/office/drawing/2014/main" id="{41A0D466-E1BF-504B-8F5B-1062E647E6BA}"/>
              </a:ext>
            </a:extLst>
          </p:cNvPr>
          <p:cNvSpPr txBox="1">
            <a:spLocks/>
          </p:cNvSpPr>
          <p:nvPr/>
        </p:nvSpPr>
        <p:spPr>
          <a:xfrm>
            <a:off x="431800" y="1574764"/>
            <a:ext cx="3612000" cy="432000"/>
          </a:xfrm>
          <a:prstGeom prst="rect">
            <a:avLst/>
          </a:prstGeom>
          <a:solidFill>
            <a:schemeClr val="accent3"/>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Objectives</a:t>
            </a:r>
          </a:p>
        </p:txBody>
      </p:sp>
      <p:sp>
        <p:nvSpPr>
          <p:cNvPr id="10" name="Title 1">
            <a:extLst>
              <a:ext uri="{FF2B5EF4-FFF2-40B4-BE49-F238E27FC236}">
                <a16:creationId xmlns:a16="http://schemas.microsoft.com/office/drawing/2014/main" id="{1E5C89E3-4A8C-3D49-B246-F73DA9780D08}"/>
              </a:ext>
            </a:extLst>
          </p:cNvPr>
          <p:cNvSpPr txBox="1">
            <a:spLocks/>
          </p:cNvSpPr>
          <p:nvPr/>
        </p:nvSpPr>
        <p:spPr>
          <a:xfrm>
            <a:off x="4313350" y="1574764"/>
            <a:ext cx="3612000" cy="432000"/>
          </a:xfrm>
          <a:prstGeom prst="rect">
            <a:avLst/>
          </a:prstGeom>
          <a:solidFill>
            <a:schemeClr val="accent3"/>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Stakeholders &amp; Participants</a:t>
            </a:r>
          </a:p>
        </p:txBody>
      </p:sp>
      <p:sp>
        <p:nvSpPr>
          <p:cNvPr id="11" name="Title 1">
            <a:extLst>
              <a:ext uri="{FF2B5EF4-FFF2-40B4-BE49-F238E27FC236}">
                <a16:creationId xmlns:a16="http://schemas.microsoft.com/office/drawing/2014/main" id="{3C5A4646-6F06-074F-8598-976A149E31B4}"/>
              </a:ext>
            </a:extLst>
          </p:cNvPr>
          <p:cNvSpPr txBox="1">
            <a:spLocks/>
          </p:cNvSpPr>
          <p:nvPr/>
        </p:nvSpPr>
        <p:spPr>
          <a:xfrm>
            <a:off x="8177575" y="1562321"/>
            <a:ext cx="3612000" cy="432000"/>
          </a:xfrm>
          <a:prstGeom prst="rect">
            <a:avLst/>
          </a:prstGeom>
          <a:solidFill>
            <a:schemeClr val="accent3"/>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Implementation</a:t>
            </a:r>
          </a:p>
        </p:txBody>
      </p:sp>
    </p:spTree>
    <p:extLst>
      <p:ext uri="{BB962C8B-B14F-4D97-AF65-F5344CB8AC3E}">
        <p14:creationId xmlns:p14="http://schemas.microsoft.com/office/powerpoint/2010/main" val="1199142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2108030-F113-3849-9E1B-DE2238DEB98C}"/>
              </a:ext>
            </a:extLst>
          </p:cNvPr>
          <p:cNvGraphicFramePr/>
          <p:nvPr>
            <p:extLst>
              <p:ext uri="{D42A27DB-BD31-4B8C-83A1-F6EECF244321}">
                <p14:modId xmlns:p14="http://schemas.microsoft.com/office/powerpoint/2010/main" val="1950390877"/>
              </p:ext>
            </p:extLst>
          </p:nvPr>
        </p:nvGraphicFramePr>
        <p:xfrm>
          <a:off x="443311" y="522722"/>
          <a:ext cx="11328001" cy="6201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8195D83-78A3-D540-9B34-0B2DF88910C1}"/>
              </a:ext>
            </a:extLst>
          </p:cNvPr>
          <p:cNvSpPr>
            <a:spLocks noGrp="1"/>
          </p:cNvSpPr>
          <p:nvPr>
            <p:ph type="title"/>
          </p:nvPr>
        </p:nvSpPr>
        <p:spPr/>
        <p:txBody>
          <a:bodyPr/>
          <a:lstStyle/>
          <a:p>
            <a:r>
              <a:rPr lang="en-US" dirty="0"/>
              <a:t>Why Assess?</a:t>
            </a:r>
          </a:p>
        </p:txBody>
      </p:sp>
      <p:sp>
        <p:nvSpPr>
          <p:cNvPr id="3" name="Text Placeholder 2">
            <a:extLst>
              <a:ext uri="{FF2B5EF4-FFF2-40B4-BE49-F238E27FC236}">
                <a16:creationId xmlns:a16="http://schemas.microsoft.com/office/drawing/2014/main" id="{AC0F6A5D-E323-A847-B81C-DC93540BFD70}"/>
              </a:ext>
            </a:extLst>
          </p:cNvPr>
          <p:cNvSpPr>
            <a:spLocks noGrp="1"/>
          </p:cNvSpPr>
          <p:nvPr>
            <p:ph type="body" sz="quarter" idx="32"/>
          </p:nvPr>
        </p:nvSpPr>
        <p:spPr/>
        <p:txBody>
          <a:bodyPr/>
          <a:lstStyle/>
          <a:p>
            <a:r>
              <a:rPr lang="en-US" dirty="0">
                <a:solidFill>
                  <a:schemeClr val="accent1"/>
                </a:solidFill>
              </a:rPr>
              <a:t>Workforce Assessments</a:t>
            </a:r>
          </a:p>
        </p:txBody>
      </p:sp>
      <p:sp>
        <p:nvSpPr>
          <p:cNvPr id="5" name="Slide Number Placeholder 4">
            <a:extLst>
              <a:ext uri="{FF2B5EF4-FFF2-40B4-BE49-F238E27FC236}">
                <a16:creationId xmlns:a16="http://schemas.microsoft.com/office/drawing/2014/main" id="{804C759A-6C93-554E-AE64-3B27D1A85EA3}"/>
              </a:ext>
            </a:extLst>
          </p:cNvPr>
          <p:cNvSpPr>
            <a:spLocks noGrp="1"/>
          </p:cNvSpPr>
          <p:nvPr>
            <p:ph type="sldNum" sz="quarter" idx="33"/>
          </p:nvPr>
        </p:nvSpPr>
        <p:spPr/>
        <p:txBody>
          <a:bodyPr/>
          <a:lstStyle/>
          <a:p>
            <a:fld id="{19B51A1E-902D-48AF-9020-955120F399B6}" type="slidenum">
              <a:rPr lang="en-US" noProof="0" smtClean="0"/>
              <a:pPr/>
              <a:t>32</a:t>
            </a:fld>
            <a:endParaRPr lang="en-US" noProof="0" dirty="0"/>
          </a:p>
        </p:txBody>
      </p:sp>
    </p:spTree>
    <p:extLst>
      <p:ext uri="{BB962C8B-B14F-4D97-AF65-F5344CB8AC3E}">
        <p14:creationId xmlns:p14="http://schemas.microsoft.com/office/powerpoint/2010/main" val="1929929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2DACEC-7EEB-3444-AF5D-9A4B516A206B}"/>
              </a:ext>
            </a:extLst>
          </p:cNvPr>
          <p:cNvGrpSpPr/>
          <p:nvPr/>
        </p:nvGrpSpPr>
        <p:grpSpPr>
          <a:xfrm>
            <a:off x="7290176" y="1367096"/>
            <a:ext cx="2515537" cy="2295969"/>
            <a:chOff x="7314890" y="1342382"/>
            <a:chExt cx="2515537" cy="2295969"/>
          </a:xfrm>
        </p:grpSpPr>
        <p:pic>
          <p:nvPicPr>
            <p:cNvPr id="10" name="Picture 9">
              <a:extLst>
                <a:ext uri="{FF2B5EF4-FFF2-40B4-BE49-F238E27FC236}">
                  <a16:creationId xmlns:a16="http://schemas.microsoft.com/office/drawing/2014/main" id="{5F365762-D4C3-944D-B421-BC2CF91C02AE}"/>
                </a:ext>
              </a:extLst>
            </p:cNvPr>
            <p:cNvPicPr>
              <a:picLocks noChangeAspect="1"/>
            </p:cNvPicPr>
            <p:nvPr/>
          </p:nvPicPr>
          <p:blipFill>
            <a:blip r:embed="rId3"/>
            <a:stretch>
              <a:fillRect/>
            </a:stretch>
          </p:blipFill>
          <p:spPr>
            <a:xfrm rot="19561207" flipH="1">
              <a:off x="7314890" y="1342382"/>
              <a:ext cx="2515537" cy="2295969"/>
            </a:xfrm>
            <a:prstGeom prst="rect">
              <a:avLst/>
            </a:prstGeom>
          </p:spPr>
        </p:pic>
        <p:sp>
          <p:nvSpPr>
            <p:cNvPr id="13" name="Rectangle 12">
              <a:extLst>
                <a:ext uri="{FF2B5EF4-FFF2-40B4-BE49-F238E27FC236}">
                  <a16:creationId xmlns:a16="http://schemas.microsoft.com/office/drawing/2014/main" id="{E1167A03-573D-DD40-B30D-E2AB84689DBD}"/>
                </a:ext>
              </a:extLst>
            </p:cNvPr>
            <p:cNvSpPr/>
            <p:nvPr/>
          </p:nvSpPr>
          <p:spPr>
            <a:xfrm>
              <a:off x="9208701" y="2021305"/>
              <a:ext cx="560941" cy="98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7BDF231-BAA3-4045-B917-16A2FB40608C}"/>
              </a:ext>
            </a:extLst>
          </p:cNvPr>
          <p:cNvGrpSpPr/>
          <p:nvPr/>
        </p:nvGrpSpPr>
        <p:grpSpPr>
          <a:xfrm>
            <a:off x="9266782" y="1410530"/>
            <a:ext cx="2307471" cy="2603224"/>
            <a:chOff x="9291496" y="1385816"/>
            <a:chExt cx="2307471" cy="2603224"/>
          </a:xfrm>
        </p:grpSpPr>
        <p:pic>
          <p:nvPicPr>
            <p:cNvPr id="11" name="Picture 10">
              <a:extLst>
                <a:ext uri="{FF2B5EF4-FFF2-40B4-BE49-F238E27FC236}">
                  <a16:creationId xmlns:a16="http://schemas.microsoft.com/office/drawing/2014/main" id="{FE81AB55-8BC5-F64D-B73D-FE44851D70B9}"/>
                </a:ext>
              </a:extLst>
            </p:cNvPr>
            <p:cNvPicPr>
              <a:picLocks noChangeAspect="1"/>
            </p:cNvPicPr>
            <p:nvPr/>
          </p:nvPicPr>
          <p:blipFill>
            <a:blip r:embed="rId4"/>
            <a:stretch>
              <a:fillRect/>
            </a:stretch>
          </p:blipFill>
          <p:spPr>
            <a:xfrm rot="5167483" flipH="1">
              <a:off x="9181162" y="1496150"/>
              <a:ext cx="2528139" cy="2307471"/>
            </a:xfrm>
            <a:prstGeom prst="rect">
              <a:avLst/>
            </a:prstGeom>
          </p:spPr>
        </p:pic>
        <p:sp>
          <p:nvSpPr>
            <p:cNvPr id="15" name="Rectangle 14">
              <a:extLst>
                <a:ext uri="{FF2B5EF4-FFF2-40B4-BE49-F238E27FC236}">
                  <a16:creationId xmlns:a16="http://schemas.microsoft.com/office/drawing/2014/main" id="{5C1BF391-35CE-BF46-BF23-C1A776578134}"/>
                </a:ext>
              </a:extLst>
            </p:cNvPr>
            <p:cNvSpPr/>
            <p:nvPr/>
          </p:nvSpPr>
          <p:spPr>
            <a:xfrm>
              <a:off x="9625263" y="3310595"/>
              <a:ext cx="819968" cy="67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9A50B917-3B52-7148-A961-3883D2BFAD45}"/>
              </a:ext>
            </a:extLst>
          </p:cNvPr>
          <p:cNvPicPr>
            <a:picLocks noChangeAspect="1"/>
          </p:cNvPicPr>
          <p:nvPr/>
        </p:nvPicPr>
        <p:blipFill>
          <a:blip r:embed="rId5"/>
          <a:stretch>
            <a:fillRect/>
          </a:stretch>
        </p:blipFill>
        <p:spPr>
          <a:xfrm rot="12334758" flipH="1">
            <a:off x="8065616" y="3088678"/>
            <a:ext cx="2527474" cy="2306865"/>
          </a:xfrm>
          <a:prstGeom prst="rect">
            <a:avLst/>
          </a:prstGeom>
        </p:spPr>
      </p:pic>
      <p:sp>
        <p:nvSpPr>
          <p:cNvPr id="2" name="Title 1">
            <a:extLst>
              <a:ext uri="{FF2B5EF4-FFF2-40B4-BE49-F238E27FC236}">
                <a16:creationId xmlns:a16="http://schemas.microsoft.com/office/drawing/2014/main" id="{D88DA78E-82D1-A246-A2C5-69EEDAD92876}"/>
              </a:ext>
            </a:extLst>
          </p:cNvPr>
          <p:cNvSpPr>
            <a:spLocks noGrp="1"/>
          </p:cNvSpPr>
          <p:nvPr>
            <p:ph type="title"/>
          </p:nvPr>
        </p:nvSpPr>
        <p:spPr/>
        <p:txBody>
          <a:bodyPr/>
          <a:lstStyle/>
          <a:p>
            <a:r>
              <a:rPr lang="en-US" dirty="0"/>
              <a:t>Communication Plan</a:t>
            </a:r>
          </a:p>
        </p:txBody>
      </p:sp>
      <p:sp>
        <p:nvSpPr>
          <p:cNvPr id="3" name="Content Placeholder 2">
            <a:extLst>
              <a:ext uri="{FF2B5EF4-FFF2-40B4-BE49-F238E27FC236}">
                <a16:creationId xmlns:a16="http://schemas.microsoft.com/office/drawing/2014/main" id="{682163CE-2DFB-4C46-83EC-FDDBFD8CC55D}"/>
              </a:ext>
            </a:extLst>
          </p:cNvPr>
          <p:cNvSpPr>
            <a:spLocks noGrp="1"/>
          </p:cNvSpPr>
          <p:nvPr>
            <p:ph idx="1"/>
          </p:nvPr>
        </p:nvSpPr>
        <p:spPr>
          <a:xfrm>
            <a:off x="432000" y="1219199"/>
            <a:ext cx="6025071" cy="4415481"/>
          </a:xfrm>
        </p:spPr>
        <p:txBody>
          <a:bodyPr/>
          <a:lstStyle/>
          <a:p>
            <a:r>
              <a:rPr lang="en-US" dirty="0"/>
              <a:t>Build awareness of the general workforce to know about wellness programming and why it is important</a:t>
            </a:r>
          </a:p>
          <a:p>
            <a:r>
              <a:rPr lang="en-US" dirty="0"/>
              <a:t>Conduct or attend Town Hall meetings to disseminate system-wide correspondence</a:t>
            </a:r>
          </a:p>
          <a:p>
            <a:r>
              <a:rPr lang="en-US" dirty="0"/>
              <a:t>Target messaging to managers/supervisors and leadership</a:t>
            </a:r>
          </a:p>
          <a:p>
            <a:r>
              <a:rPr lang="en-US" dirty="0"/>
              <a:t>Target frontline staff to peak their interest to either support or become part of the initiative, and utilize programs</a:t>
            </a:r>
          </a:p>
        </p:txBody>
      </p:sp>
      <p:sp>
        <p:nvSpPr>
          <p:cNvPr id="4" name="Slide Number Placeholder 3">
            <a:extLst>
              <a:ext uri="{FF2B5EF4-FFF2-40B4-BE49-F238E27FC236}">
                <a16:creationId xmlns:a16="http://schemas.microsoft.com/office/drawing/2014/main" id="{E8203EEF-B055-1746-961F-7292C6A62C6D}"/>
              </a:ext>
            </a:extLst>
          </p:cNvPr>
          <p:cNvSpPr>
            <a:spLocks noGrp="1"/>
          </p:cNvSpPr>
          <p:nvPr>
            <p:ph type="sldNum" sz="quarter" idx="33"/>
          </p:nvPr>
        </p:nvSpPr>
        <p:spPr/>
        <p:txBody>
          <a:bodyPr/>
          <a:lstStyle/>
          <a:p>
            <a:fld id="{19B51A1E-902D-48AF-9020-955120F399B6}" type="slidenum">
              <a:rPr lang="en-US" noProof="0" smtClean="0"/>
              <a:pPr/>
              <a:t>33</a:t>
            </a:fld>
            <a:endParaRPr lang="en-US" noProof="0" dirty="0"/>
          </a:p>
        </p:txBody>
      </p:sp>
      <p:sp>
        <p:nvSpPr>
          <p:cNvPr id="6" name="Rectangle 5">
            <a:extLst>
              <a:ext uri="{FF2B5EF4-FFF2-40B4-BE49-F238E27FC236}">
                <a16:creationId xmlns:a16="http://schemas.microsoft.com/office/drawing/2014/main" id="{AF935856-C02D-8843-BC0C-A2AE4AB0955A}"/>
              </a:ext>
            </a:extLst>
          </p:cNvPr>
          <p:cNvSpPr/>
          <p:nvPr/>
        </p:nvSpPr>
        <p:spPr>
          <a:xfrm>
            <a:off x="7076048" y="1206700"/>
            <a:ext cx="4683951" cy="442797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77E41A-5BC0-EA46-94E3-D24A691D83F9}"/>
              </a:ext>
            </a:extLst>
          </p:cNvPr>
          <p:cNvSpPr/>
          <p:nvPr/>
        </p:nvSpPr>
        <p:spPr>
          <a:xfrm>
            <a:off x="7860937" y="2749282"/>
            <a:ext cx="1244813" cy="886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B721128-07D1-B54A-B00C-BA057F1E0634}"/>
              </a:ext>
            </a:extLst>
          </p:cNvPr>
          <p:cNvGrpSpPr/>
          <p:nvPr/>
        </p:nvGrpSpPr>
        <p:grpSpPr>
          <a:xfrm>
            <a:off x="8971278" y="2739779"/>
            <a:ext cx="844061" cy="844061"/>
            <a:chOff x="8995992" y="2715065"/>
            <a:chExt cx="844061" cy="844061"/>
          </a:xfrm>
        </p:grpSpPr>
        <p:sp>
          <p:nvSpPr>
            <p:cNvPr id="7" name="Oval 6">
              <a:extLst>
                <a:ext uri="{FF2B5EF4-FFF2-40B4-BE49-F238E27FC236}">
                  <a16:creationId xmlns:a16="http://schemas.microsoft.com/office/drawing/2014/main" id="{CC08EFEE-3CC9-984C-ACED-03C48E14770F}"/>
                </a:ext>
              </a:extLst>
            </p:cNvPr>
            <p:cNvSpPr/>
            <p:nvPr/>
          </p:nvSpPr>
          <p:spPr>
            <a:xfrm>
              <a:off x="8995992" y="2715065"/>
              <a:ext cx="844061" cy="8440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732FDBF-D5A0-5045-84FF-B4D3D7B7B9C7}"/>
                </a:ext>
              </a:extLst>
            </p:cNvPr>
            <p:cNvPicPr>
              <a:picLocks noChangeAspect="1"/>
            </p:cNvPicPr>
            <p:nvPr/>
          </p:nvPicPr>
          <p:blipFill>
            <a:blip r:embed="rId6"/>
            <a:stretch>
              <a:fillRect/>
            </a:stretch>
          </p:blipFill>
          <p:spPr>
            <a:xfrm>
              <a:off x="9134317" y="2845880"/>
              <a:ext cx="559873" cy="559873"/>
            </a:xfrm>
            <a:prstGeom prst="rect">
              <a:avLst/>
            </a:prstGeom>
          </p:spPr>
        </p:pic>
      </p:grpSp>
      <p:sp>
        <p:nvSpPr>
          <p:cNvPr id="21" name="TextBox 20">
            <a:extLst>
              <a:ext uri="{FF2B5EF4-FFF2-40B4-BE49-F238E27FC236}">
                <a16:creationId xmlns:a16="http://schemas.microsoft.com/office/drawing/2014/main" id="{151195D2-3F9F-1C42-A2D3-59FE1E1CE43C}"/>
              </a:ext>
            </a:extLst>
          </p:cNvPr>
          <p:cNvSpPr txBox="1"/>
          <p:nvPr/>
        </p:nvSpPr>
        <p:spPr>
          <a:xfrm>
            <a:off x="7817799" y="2313396"/>
            <a:ext cx="1056700" cy="369332"/>
          </a:xfrm>
          <a:prstGeom prst="rect">
            <a:avLst/>
          </a:prstGeom>
          <a:noFill/>
        </p:spPr>
        <p:txBody>
          <a:bodyPr wrap="none" rtlCol="0">
            <a:spAutoFit/>
          </a:bodyPr>
          <a:lstStyle/>
          <a:p>
            <a:r>
              <a:rPr lang="en-US" b="1" dirty="0">
                <a:solidFill>
                  <a:schemeClr val="accent3">
                    <a:lumMod val="75000"/>
                  </a:schemeClr>
                </a:solidFill>
              </a:rPr>
              <a:t>Content</a:t>
            </a:r>
          </a:p>
        </p:txBody>
      </p:sp>
      <p:sp>
        <p:nvSpPr>
          <p:cNvPr id="22" name="TextBox 21">
            <a:extLst>
              <a:ext uri="{FF2B5EF4-FFF2-40B4-BE49-F238E27FC236}">
                <a16:creationId xmlns:a16="http://schemas.microsoft.com/office/drawing/2014/main" id="{AF201ACB-E4CA-5246-B780-5C23060D379C}"/>
              </a:ext>
            </a:extLst>
          </p:cNvPr>
          <p:cNvSpPr txBox="1"/>
          <p:nvPr/>
        </p:nvSpPr>
        <p:spPr>
          <a:xfrm>
            <a:off x="9603405" y="2309865"/>
            <a:ext cx="1659429" cy="369332"/>
          </a:xfrm>
          <a:prstGeom prst="rect">
            <a:avLst/>
          </a:prstGeom>
          <a:noFill/>
        </p:spPr>
        <p:txBody>
          <a:bodyPr wrap="none" rtlCol="0">
            <a:spAutoFit/>
          </a:bodyPr>
          <a:lstStyle/>
          <a:p>
            <a:r>
              <a:rPr lang="en-US" b="1" dirty="0">
                <a:solidFill>
                  <a:schemeClr val="accent1"/>
                </a:solidFill>
              </a:rPr>
              <a:t>Conversation</a:t>
            </a:r>
          </a:p>
        </p:txBody>
      </p:sp>
      <p:sp>
        <p:nvSpPr>
          <p:cNvPr id="23" name="TextBox 22">
            <a:extLst>
              <a:ext uri="{FF2B5EF4-FFF2-40B4-BE49-F238E27FC236}">
                <a16:creationId xmlns:a16="http://schemas.microsoft.com/office/drawing/2014/main" id="{CA70CCFD-E63C-234F-883D-5DED63DF33DC}"/>
              </a:ext>
            </a:extLst>
          </p:cNvPr>
          <p:cNvSpPr txBox="1"/>
          <p:nvPr/>
        </p:nvSpPr>
        <p:spPr>
          <a:xfrm>
            <a:off x="8679627" y="4198015"/>
            <a:ext cx="1569660" cy="369332"/>
          </a:xfrm>
          <a:prstGeom prst="rect">
            <a:avLst/>
          </a:prstGeom>
          <a:noFill/>
        </p:spPr>
        <p:txBody>
          <a:bodyPr wrap="none" rtlCol="0">
            <a:spAutoFit/>
          </a:bodyPr>
          <a:lstStyle/>
          <a:p>
            <a:r>
              <a:rPr lang="en-US" b="1" dirty="0">
                <a:solidFill>
                  <a:schemeClr val="accent4"/>
                </a:solidFill>
              </a:rPr>
              <a:t>Connectivity</a:t>
            </a:r>
          </a:p>
        </p:txBody>
      </p:sp>
    </p:spTree>
    <p:extLst>
      <p:ext uri="{BB962C8B-B14F-4D97-AF65-F5344CB8AC3E}">
        <p14:creationId xmlns:p14="http://schemas.microsoft.com/office/powerpoint/2010/main" val="1014491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C6F8-2501-E641-9DC0-5416A3A111D3}"/>
              </a:ext>
            </a:extLst>
          </p:cNvPr>
          <p:cNvSpPr>
            <a:spLocks noGrp="1"/>
          </p:cNvSpPr>
          <p:nvPr>
            <p:ph type="title"/>
          </p:nvPr>
        </p:nvSpPr>
        <p:spPr/>
        <p:txBody>
          <a:bodyPr/>
          <a:lstStyle/>
          <a:p>
            <a:r>
              <a:rPr lang="en-US" dirty="0"/>
              <a:t>First Train-the-Trainer Cohort</a:t>
            </a:r>
          </a:p>
        </p:txBody>
      </p:sp>
      <p:sp>
        <p:nvSpPr>
          <p:cNvPr id="3" name="Content Placeholder 2">
            <a:extLst>
              <a:ext uri="{FF2B5EF4-FFF2-40B4-BE49-F238E27FC236}">
                <a16:creationId xmlns:a16="http://schemas.microsoft.com/office/drawing/2014/main" id="{E83C53CC-80C7-A14D-9869-FC5DE26C0566}"/>
              </a:ext>
            </a:extLst>
          </p:cNvPr>
          <p:cNvSpPr>
            <a:spLocks noGrp="1"/>
          </p:cNvSpPr>
          <p:nvPr>
            <p:ph idx="1"/>
          </p:nvPr>
        </p:nvSpPr>
        <p:spPr>
          <a:xfrm>
            <a:off x="432000" y="1219199"/>
            <a:ext cx="6228107" cy="4415481"/>
          </a:xfrm>
        </p:spPr>
        <p:txBody>
          <a:bodyPr/>
          <a:lstStyle/>
          <a:p>
            <a:r>
              <a:rPr lang="en-US" dirty="0"/>
              <a:t>Create a solid strategy to identify participants who will become part of the change management culture</a:t>
            </a:r>
          </a:p>
          <a:p>
            <a:r>
              <a:rPr lang="en-US" dirty="0"/>
              <a:t>Select naturally empathetic and engaging people in departments who will lead the way towards success</a:t>
            </a:r>
          </a:p>
          <a:p>
            <a:r>
              <a:rPr lang="en-US" dirty="0"/>
              <a:t>Seek wide representation reflective of the workforce including clinical and non-clinical departments, disciplines, and service-lines</a:t>
            </a:r>
          </a:p>
          <a:p>
            <a:r>
              <a:rPr lang="en-US" dirty="0"/>
              <a:t>Ensure all tours/shifts are represented</a:t>
            </a:r>
          </a:p>
        </p:txBody>
      </p:sp>
      <p:sp>
        <p:nvSpPr>
          <p:cNvPr id="4" name="Slide Number Placeholder 3">
            <a:extLst>
              <a:ext uri="{FF2B5EF4-FFF2-40B4-BE49-F238E27FC236}">
                <a16:creationId xmlns:a16="http://schemas.microsoft.com/office/drawing/2014/main" id="{3243EC76-1E13-5548-825A-41CB0E4DD360}"/>
              </a:ext>
            </a:extLst>
          </p:cNvPr>
          <p:cNvSpPr>
            <a:spLocks noGrp="1"/>
          </p:cNvSpPr>
          <p:nvPr>
            <p:ph type="sldNum" sz="quarter" idx="33"/>
          </p:nvPr>
        </p:nvSpPr>
        <p:spPr/>
        <p:txBody>
          <a:bodyPr/>
          <a:lstStyle/>
          <a:p>
            <a:fld id="{19B51A1E-902D-48AF-9020-955120F399B6}" type="slidenum">
              <a:rPr lang="en-US" noProof="0" smtClean="0"/>
              <a:pPr/>
              <a:t>34</a:t>
            </a:fld>
            <a:endParaRPr lang="en-US" noProof="0" dirty="0"/>
          </a:p>
        </p:txBody>
      </p:sp>
      <p:sp>
        <p:nvSpPr>
          <p:cNvPr id="5" name="Title 1">
            <a:extLst>
              <a:ext uri="{FF2B5EF4-FFF2-40B4-BE49-F238E27FC236}">
                <a16:creationId xmlns:a16="http://schemas.microsoft.com/office/drawing/2014/main" id="{DF0C6775-AED7-AC47-9A02-7EAC7A635ADC}"/>
              </a:ext>
            </a:extLst>
          </p:cNvPr>
          <p:cNvSpPr txBox="1">
            <a:spLocks/>
          </p:cNvSpPr>
          <p:nvPr/>
        </p:nvSpPr>
        <p:spPr>
          <a:xfrm>
            <a:off x="7219666" y="1219199"/>
            <a:ext cx="4540334"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Training Phases</a:t>
            </a:r>
          </a:p>
        </p:txBody>
      </p:sp>
      <p:sp>
        <p:nvSpPr>
          <p:cNvPr id="6" name="Title 1">
            <a:extLst>
              <a:ext uri="{FF2B5EF4-FFF2-40B4-BE49-F238E27FC236}">
                <a16:creationId xmlns:a16="http://schemas.microsoft.com/office/drawing/2014/main" id="{0215FB79-D2A4-364A-89B6-D02A4092944A}"/>
              </a:ext>
            </a:extLst>
          </p:cNvPr>
          <p:cNvSpPr txBox="1">
            <a:spLocks/>
          </p:cNvSpPr>
          <p:nvPr/>
        </p:nvSpPr>
        <p:spPr>
          <a:xfrm>
            <a:off x="7219666" y="1651199"/>
            <a:ext cx="4540334" cy="1255728"/>
          </a:xfrm>
          <a:prstGeom prst="rect">
            <a:avLst/>
          </a:prstGeom>
          <a:solidFill>
            <a:schemeClr val="accent1">
              <a:lumMod val="20000"/>
              <a:lumOff val="80000"/>
            </a:schemeClr>
          </a:solidFill>
        </p:spPr>
        <p:txBody>
          <a:bodyPr vert="horz" lIns="182880" tIns="182880" rIns="182880" bIns="182880" rtlCol="0" anchor="ctr">
            <a:sp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r>
              <a:rPr lang="en-US" sz="1800" b="0" dirty="0"/>
              <a:t>Step 1: Master Train-the-Trainers</a:t>
            </a:r>
          </a:p>
          <a:p>
            <a:endParaRPr lang="en-US" sz="1800" b="0" dirty="0"/>
          </a:p>
          <a:p>
            <a:r>
              <a:rPr lang="en-US" sz="1400" b="0" dirty="0"/>
              <a:t>Wellness Leads, Behavioral Health Administrators, Nursing Leads, Patient Safety, Educators </a:t>
            </a:r>
          </a:p>
        </p:txBody>
      </p:sp>
      <p:sp>
        <p:nvSpPr>
          <p:cNvPr id="7" name="Title 1">
            <a:extLst>
              <a:ext uri="{FF2B5EF4-FFF2-40B4-BE49-F238E27FC236}">
                <a16:creationId xmlns:a16="http://schemas.microsoft.com/office/drawing/2014/main" id="{213C51E1-4702-B940-9611-30D5FA0CCAEC}"/>
              </a:ext>
            </a:extLst>
          </p:cNvPr>
          <p:cNvSpPr txBox="1">
            <a:spLocks/>
          </p:cNvSpPr>
          <p:nvPr/>
        </p:nvSpPr>
        <p:spPr>
          <a:xfrm>
            <a:off x="7219666" y="2906927"/>
            <a:ext cx="4540334" cy="1255728"/>
          </a:xfrm>
          <a:prstGeom prst="rect">
            <a:avLst/>
          </a:prstGeom>
          <a:solidFill>
            <a:schemeClr val="accent3">
              <a:lumMod val="20000"/>
              <a:lumOff val="80000"/>
            </a:schemeClr>
          </a:solidFill>
        </p:spPr>
        <p:txBody>
          <a:bodyPr vert="horz" lIns="182880" tIns="182880" rIns="182880" bIns="182880" rtlCol="0" anchor="ctr">
            <a:sp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r>
              <a:rPr lang="en-US" sz="1800" b="0" dirty="0"/>
              <a:t>Step 2: Trainers</a:t>
            </a:r>
          </a:p>
          <a:p>
            <a:endParaRPr lang="en-US" sz="1800" b="0" dirty="0"/>
          </a:p>
          <a:p>
            <a:r>
              <a:rPr lang="en-US" sz="1400" b="0" dirty="0"/>
              <a:t>Psychiatry, Social Work, Nursing, Medicine, &amp; Dept. Managers</a:t>
            </a:r>
          </a:p>
        </p:txBody>
      </p:sp>
      <p:sp>
        <p:nvSpPr>
          <p:cNvPr id="8" name="Title 1">
            <a:extLst>
              <a:ext uri="{FF2B5EF4-FFF2-40B4-BE49-F238E27FC236}">
                <a16:creationId xmlns:a16="http://schemas.microsoft.com/office/drawing/2014/main" id="{809B6C8D-C3DF-2041-B28E-9285C80DF3A3}"/>
              </a:ext>
            </a:extLst>
          </p:cNvPr>
          <p:cNvSpPr txBox="1">
            <a:spLocks/>
          </p:cNvSpPr>
          <p:nvPr/>
        </p:nvSpPr>
        <p:spPr>
          <a:xfrm>
            <a:off x="7219666" y="4162655"/>
            <a:ext cx="4540334" cy="1255728"/>
          </a:xfrm>
          <a:prstGeom prst="rect">
            <a:avLst/>
          </a:prstGeom>
          <a:solidFill>
            <a:schemeClr val="accent2">
              <a:lumMod val="20000"/>
              <a:lumOff val="80000"/>
            </a:schemeClr>
          </a:solidFill>
        </p:spPr>
        <p:txBody>
          <a:bodyPr vert="horz" lIns="182880" tIns="182880" rIns="182880" bIns="182880" rtlCol="0" anchor="ctr">
            <a:sp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r>
              <a:rPr lang="en-US" sz="1800" b="0" dirty="0"/>
              <a:t>Step 3: Peer Support Champions</a:t>
            </a:r>
          </a:p>
          <a:p>
            <a:endParaRPr lang="en-US" sz="1800" b="0" dirty="0"/>
          </a:p>
          <a:p>
            <a:r>
              <a:rPr lang="en-US" sz="1400" b="0" dirty="0"/>
              <a:t>Appointed Emotional &amp; Psychological Peers that Provide Support</a:t>
            </a:r>
          </a:p>
        </p:txBody>
      </p:sp>
    </p:spTree>
    <p:extLst>
      <p:ext uri="{BB962C8B-B14F-4D97-AF65-F5344CB8AC3E}">
        <p14:creationId xmlns:p14="http://schemas.microsoft.com/office/powerpoint/2010/main" val="3561262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7EA9-70C4-B848-A42B-1A04C98C1F14}"/>
              </a:ext>
            </a:extLst>
          </p:cNvPr>
          <p:cNvSpPr>
            <a:spLocks noGrp="1"/>
          </p:cNvSpPr>
          <p:nvPr>
            <p:ph type="title"/>
          </p:nvPr>
        </p:nvSpPr>
        <p:spPr/>
        <p:txBody>
          <a:bodyPr/>
          <a:lstStyle/>
          <a:p>
            <a:r>
              <a:rPr lang="en-US" dirty="0"/>
              <a:t>IT Infrastructure</a:t>
            </a:r>
          </a:p>
        </p:txBody>
      </p:sp>
      <p:sp>
        <p:nvSpPr>
          <p:cNvPr id="3" name="Content Placeholder 2">
            <a:extLst>
              <a:ext uri="{FF2B5EF4-FFF2-40B4-BE49-F238E27FC236}">
                <a16:creationId xmlns:a16="http://schemas.microsoft.com/office/drawing/2014/main" id="{EA4346F9-C097-6C4C-8372-2005A6BB52A3}"/>
              </a:ext>
            </a:extLst>
          </p:cNvPr>
          <p:cNvSpPr>
            <a:spLocks noGrp="1"/>
          </p:cNvSpPr>
          <p:nvPr>
            <p:ph idx="1"/>
          </p:nvPr>
        </p:nvSpPr>
        <p:spPr/>
        <p:txBody>
          <a:bodyPr/>
          <a:lstStyle/>
          <a:p>
            <a:r>
              <a:rPr lang="en-US" dirty="0"/>
              <a:t>Leverage your workforce-facing intranet for wellness programming</a:t>
            </a:r>
          </a:p>
          <a:p>
            <a:r>
              <a:rPr lang="en-US" dirty="0"/>
              <a:t>Optimize intranet portals, links, etc., so workforce can engage with programming to offer feedback </a:t>
            </a:r>
          </a:p>
          <a:p>
            <a:r>
              <a:rPr lang="en-US" dirty="0"/>
              <a:t>Map out communication and process workflows for activation and response to emotional &amp; psychological need requests </a:t>
            </a:r>
          </a:p>
          <a:p>
            <a:r>
              <a:rPr lang="en-US" dirty="0"/>
              <a:t>Create data input forms and collection methods to monitor and track </a:t>
            </a:r>
          </a:p>
          <a:p>
            <a:r>
              <a:rPr lang="en-US" dirty="0"/>
              <a:t>Enhance external internet page for community-based partnerships and general awareness</a:t>
            </a:r>
          </a:p>
          <a:p>
            <a:r>
              <a:rPr lang="en-US" dirty="0"/>
              <a:t>Create live hyperlinks to community and supplementary resources</a:t>
            </a:r>
          </a:p>
        </p:txBody>
      </p:sp>
      <p:sp>
        <p:nvSpPr>
          <p:cNvPr id="4" name="Slide Number Placeholder 3">
            <a:extLst>
              <a:ext uri="{FF2B5EF4-FFF2-40B4-BE49-F238E27FC236}">
                <a16:creationId xmlns:a16="http://schemas.microsoft.com/office/drawing/2014/main" id="{D005CAB4-49BA-2A49-98D4-24A90CEA91C1}"/>
              </a:ext>
            </a:extLst>
          </p:cNvPr>
          <p:cNvSpPr>
            <a:spLocks noGrp="1"/>
          </p:cNvSpPr>
          <p:nvPr>
            <p:ph type="sldNum" sz="quarter" idx="33"/>
          </p:nvPr>
        </p:nvSpPr>
        <p:spPr/>
        <p:txBody>
          <a:bodyPr/>
          <a:lstStyle/>
          <a:p>
            <a:fld id="{19B51A1E-902D-48AF-9020-955120F399B6}" type="slidenum">
              <a:rPr lang="en-US" noProof="0" smtClean="0"/>
              <a:pPr/>
              <a:t>35</a:t>
            </a:fld>
            <a:endParaRPr lang="en-US" noProof="0" dirty="0"/>
          </a:p>
        </p:txBody>
      </p:sp>
    </p:spTree>
    <p:extLst>
      <p:ext uri="{BB962C8B-B14F-4D97-AF65-F5344CB8AC3E}">
        <p14:creationId xmlns:p14="http://schemas.microsoft.com/office/powerpoint/2010/main" val="2772073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5FA6-FB10-E146-9EA1-FF48206AD271}"/>
              </a:ext>
            </a:extLst>
          </p:cNvPr>
          <p:cNvSpPr>
            <a:spLocks noGrp="1"/>
          </p:cNvSpPr>
          <p:nvPr>
            <p:ph type="title"/>
          </p:nvPr>
        </p:nvSpPr>
        <p:spPr/>
        <p:txBody>
          <a:bodyPr/>
          <a:lstStyle/>
          <a:p>
            <a:r>
              <a:rPr lang="en-US" dirty="0"/>
              <a:t>Grow More Trainees/Supporters</a:t>
            </a:r>
          </a:p>
        </p:txBody>
      </p:sp>
      <p:sp>
        <p:nvSpPr>
          <p:cNvPr id="3" name="Content Placeholder 2">
            <a:extLst>
              <a:ext uri="{FF2B5EF4-FFF2-40B4-BE49-F238E27FC236}">
                <a16:creationId xmlns:a16="http://schemas.microsoft.com/office/drawing/2014/main" id="{6C0F8314-B98D-B24A-AA7E-D99562852334}"/>
              </a:ext>
            </a:extLst>
          </p:cNvPr>
          <p:cNvSpPr>
            <a:spLocks noGrp="1"/>
          </p:cNvSpPr>
          <p:nvPr>
            <p:ph idx="1"/>
          </p:nvPr>
        </p:nvSpPr>
        <p:spPr/>
        <p:txBody>
          <a:bodyPr/>
          <a:lstStyle/>
          <a:p>
            <a:r>
              <a:rPr lang="en-US" dirty="0"/>
              <a:t>Think about how to keep original train-the-trainers and champions engaged after the first master training</a:t>
            </a:r>
          </a:p>
          <a:p>
            <a:r>
              <a:rPr lang="en-US" dirty="0"/>
              <a:t>Continuously train and recruit new trainers and champions so that programming is sustainable</a:t>
            </a:r>
          </a:p>
          <a:p>
            <a:r>
              <a:rPr lang="en-US" dirty="0"/>
              <a:t>Establish a consistent facility-based training plan (monthly, quarterly, department-based, discipline-specific, New Employee Orientation, etc.)</a:t>
            </a:r>
          </a:p>
          <a:p>
            <a:r>
              <a:rPr lang="en-US" dirty="0"/>
              <a:t>Define a recruitment strategy that will not overburden you</a:t>
            </a:r>
          </a:p>
          <a:p>
            <a:r>
              <a:rPr lang="en-US" dirty="0"/>
              <a:t>Ongoing targeted communication to remind people of the value of wellness programming </a:t>
            </a:r>
          </a:p>
        </p:txBody>
      </p:sp>
      <p:sp>
        <p:nvSpPr>
          <p:cNvPr id="4" name="Slide Number Placeholder 3">
            <a:extLst>
              <a:ext uri="{FF2B5EF4-FFF2-40B4-BE49-F238E27FC236}">
                <a16:creationId xmlns:a16="http://schemas.microsoft.com/office/drawing/2014/main" id="{9058F1F0-F9A8-AD4D-9C4D-6102DE554B09}"/>
              </a:ext>
            </a:extLst>
          </p:cNvPr>
          <p:cNvSpPr>
            <a:spLocks noGrp="1"/>
          </p:cNvSpPr>
          <p:nvPr>
            <p:ph type="sldNum" sz="quarter" idx="33"/>
          </p:nvPr>
        </p:nvSpPr>
        <p:spPr/>
        <p:txBody>
          <a:bodyPr/>
          <a:lstStyle/>
          <a:p>
            <a:fld id="{19B51A1E-902D-48AF-9020-955120F399B6}" type="slidenum">
              <a:rPr lang="en-US" noProof="0" smtClean="0"/>
              <a:pPr/>
              <a:t>36</a:t>
            </a:fld>
            <a:endParaRPr lang="en-US" noProof="0" dirty="0"/>
          </a:p>
        </p:txBody>
      </p:sp>
    </p:spTree>
    <p:extLst>
      <p:ext uri="{BB962C8B-B14F-4D97-AF65-F5344CB8AC3E}">
        <p14:creationId xmlns:p14="http://schemas.microsoft.com/office/powerpoint/2010/main" val="827439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C3DC-2ADA-E94C-8F72-095A15EFE468}"/>
              </a:ext>
            </a:extLst>
          </p:cNvPr>
          <p:cNvSpPr>
            <a:spLocks noGrp="1"/>
          </p:cNvSpPr>
          <p:nvPr>
            <p:ph type="title"/>
          </p:nvPr>
        </p:nvSpPr>
        <p:spPr/>
        <p:txBody>
          <a:bodyPr/>
          <a:lstStyle/>
          <a:p>
            <a:r>
              <a:rPr lang="en-US" dirty="0"/>
              <a:t>Grow Support Resources </a:t>
            </a:r>
          </a:p>
        </p:txBody>
      </p:sp>
      <p:sp>
        <p:nvSpPr>
          <p:cNvPr id="3" name="Content Placeholder 2">
            <a:extLst>
              <a:ext uri="{FF2B5EF4-FFF2-40B4-BE49-F238E27FC236}">
                <a16:creationId xmlns:a16="http://schemas.microsoft.com/office/drawing/2014/main" id="{C8CB26C5-7252-9042-AAB7-01D177EA77A4}"/>
              </a:ext>
            </a:extLst>
          </p:cNvPr>
          <p:cNvSpPr>
            <a:spLocks noGrp="1"/>
          </p:cNvSpPr>
          <p:nvPr>
            <p:ph idx="1"/>
          </p:nvPr>
        </p:nvSpPr>
        <p:spPr/>
        <p:txBody>
          <a:bodyPr/>
          <a:lstStyle/>
          <a:p>
            <a:r>
              <a:rPr lang="en-US" dirty="0"/>
              <a:t>Continue to create pathways to expedited internal referrals and support</a:t>
            </a:r>
          </a:p>
          <a:p>
            <a:r>
              <a:rPr lang="en-US" dirty="0"/>
              <a:t>Ensure equity and accessibility of all resources and spread across your facility/system</a:t>
            </a:r>
          </a:p>
          <a:p>
            <a:r>
              <a:rPr lang="en-US" dirty="0"/>
              <a:t>Utilize feedback to fill gaps as they emerge </a:t>
            </a:r>
          </a:p>
          <a:p>
            <a:r>
              <a:rPr lang="en-US" dirty="0"/>
              <a:t>Establish anonymous outside support forums</a:t>
            </a:r>
          </a:p>
          <a:p>
            <a:r>
              <a:rPr lang="en-US" dirty="0"/>
              <a:t>Partner with the community to further enhance resources</a:t>
            </a:r>
          </a:p>
          <a:p>
            <a:r>
              <a:rPr lang="en-US" dirty="0"/>
              <a:t>Establish resources to support varying levels of clinical/non-clinical needs &amp; severity </a:t>
            </a:r>
          </a:p>
        </p:txBody>
      </p:sp>
      <p:sp>
        <p:nvSpPr>
          <p:cNvPr id="4" name="Slide Number Placeholder 3">
            <a:extLst>
              <a:ext uri="{FF2B5EF4-FFF2-40B4-BE49-F238E27FC236}">
                <a16:creationId xmlns:a16="http://schemas.microsoft.com/office/drawing/2014/main" id="{C81B27CE-F39B-2343-89C4-0460133021A3}"/>
              </a:ext>
            </a:extLst>
          </p:cNvPr>
          <p:cNvSpPr>
            <a:spLocks noGrp="1"/>
          </p:cNvSpPr>
          <p:nvPr>
            <p:ph type="sldNum" sz="quarter" idx="33"/>
          </p:nvPr>
        </p:nvSpPr>
        <p:spPr/>
        <p:txBody>
          <a:bodyPr/>
          <a:lstStyle/>
          <a:p>
            <a:fld id="{19B51A1E-902D-48AF-9020-955120F399B6}" type="slidenum">
              <a:rPr lang="en-US" noProof="0" smtClean="0"/>
              <a:pPr/>
              <a:t>37</a:t>
            </a:fld>
            <a:endParaRPr lang="en-US" noProof="0" dirty="0"/>
          </a:p>
        </p:txBody>
      </p:sp>
    </p:spTree>
    <p:extLst>
      <p:ext uri="{BB962C8B-B14F-4D97-AF65-F5344CB8AC3E}">
        <p14:creationId xmlns:p14="http://schemas.microsoft.com/office/powerpoint/2010/main" val="3788014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0805-0272-9F42-841D-9022E8CCA5DC}"/>
              </a:ext>
            </a:extLst>
          </p:cNvPr>
          <p:cNvSpPr>
            <a:spLocks noGrp="1"/>
          </p:cNvSpPr>
          <p:nvPr>
            <p:ph type="title"/>
          </p:nvPr>
        </p:nvSpPr>
        <p:spPr/>
        <p:txBody>
          <a:bodyPr/>
          <a:lstStyle/>
          <a:p>
            <a:r>
              <a:rPr lang="en-US" dirty="0"/>
              <a:t>Sustainability Plan</a:t>
            </a:r>
          </a:p>
        </p:txBody>
      </p:sp>
      <p:sp>
        <p:nvSpPr>
          <p:cNvPr id="3" name="Content Placeholder 2">
            <a:extLst>
              <a:ext uri="{FF2B5EF4-FFF2-40B4-BE49-F238E27FC236}">
                <a16:creationId xmlns:a16="http://schemas.microsoft.com/office/drawing/2014/main" id="{AACD5AB2-3742-A440-A40D-F620A309963F}"/>
              </a:ext>
            </a:extLst>
          </p:cNvPr>
          <p:cNvSpPr>
            <a:spLocks noGrp="1"/>
          </p:cNvSpPr>
          <p:nvPr>
            <p:ph idx="1"/>
          </p:nvPr>
        </p:nvSpPr>
        <p:spPr/>
        <p:txBody>
          <a:bodyPr/>
          <a:lstStyle/>
          <a:p>
            <a:pPr>
              <a:spcBef>
                <a:spcPts val="400"/>
              </a:spcBef>
            </a:pPr>
            <a:r>
              <a:rPr lang="en-US" sz="2000" dirty="0"/>
              <a:t>Integrate into related, pre-established forums/meetings and initiatives (e.g. safety huddles, RCAs, rounds, etc.)</a:t>
            </a:r>
          </a:p>
          <a:p>
            <a:pPr>
              <a:spcBef>
                <a:spcPts val="400"/>
              </a:spcBef>
            </a:pPr>
            <a:r>
              <a:rPr lang="en-US" sz="2000" dirty="0"/>
              <a:t>Scale up and spread (e.g., departments that don’t have trainers and champions)</a:t>
            </a:r>
          </a:p>
          <a:p>
            <a:pPr>
              <a:spcBef>
                <a:spcPts val="400"/>
              </a:spcBef>
            </a:pPr>
            <a:r>
              <a:rPr lang="en-US" sz="2000" dirty="0"/>
              <a:t>Standardize across departments, shifts, etc. </a:t>
            </a:r>
          </a:p>
          <a:p>
            <a:pPr>
              <a:spcBef>
                <a:spcPts val="400"/>
              </a:spcBef>
            </a:pPr>
            <a:r>
              <a:rPr lang="en-US" sz="2000" dirty="0"/>
              <a:t>Reinforce workflow and response reliability</a:t>
            </a:r>
          </a:p>
          <a:p>
            <a:pPr>
              <a:spcBef>
                <a:spcPts val="400"/>
              </a:spcBef>
            </a:pPr>
            <a:r>
              <a:rPr lang="en-US" sz="2000" dirty="0"/>
              <a:t>Have one Champion in every tour, department, discipline, and overnight shift </a:t>
            </a:r>
          </a:p>
          <a:p>
            <a:pPr>
              <a:spcBef>
                <a:spcPts val="400"/>
              </a:spcBef>
            </a:pPr>
            <a:r>
              <a:rPr lang="en-US" sz="2000" dirty="0"/>
              <a:t>Leverage administrators on duty to support gaps as build-out occurs (e.g., on holidays, early mornings, etc.)</a:t>
            </a:r>
          </a:p>
          <a:p>
            <a:pPr>
              <a:spcBef>
                <a:spcPts val="400"/>
              </a:spcBef>
            </a:pPr>
            <a:r>
              <a:rPr lang="en-US" sz="2000" dirty="0"/>
              <a:t>Continue engagement and alignment of leadership and steering teams</a:t>
            </a:r>
          </a:p>
          <a:p>
            <a:pPr>
              <a:spcBef>
                <a:spcPts val="400"/>
              </a:spcBef>
            </a:pPr>
            <a:r>
              <a:rPr lang="en-US" sz="2000" dirty="0"/>
              <a:t>Utilize tools to track progress and data </a:t>
            </a:r>
          </a:p>
          <a:p>
            <a:pPr>
              <a:spcBef>
                <a:spcPts val="400"/>
              </a:spcBef>
            </a:pPr>
            <a:r>
              <a:rPr lang="en-US" sz="2000" dirty="0"/>
              <a:t>Keep training and sustain the programs that promote resilience</a:t>
            </a:r>
          </a:p>
        </p:txBody>
      </p:sp>
      <p:sp>
        <p:nvSpPr>
          <p:cNvPr id="4" name="Slide Number Placeholder 3">
            <a:extLst>
              <a:ext uri="{FF2B5EF4-FFF2-40B4-BE49-F238E27FC236}">
                <a16:creationId xmlns:a16="http://schemas.microsoft.com/office/drawing/2014/main" id="{0A6BABCE-F8A9-334E-89D5-E002B68A151A}"/>
              </a:ext>
            </a:extLst>
          </p:cNvPr>
          <p:cNvSpPr>
            <a:spLocks noGrp="1"/>
          </p:cNvSpPr>
          <p:nvPr>
            <p:ph type="sldNum" sz="quarter" idx="33"/>
          </p:nvPr>
        </p:nvSpPr>
        <p:spPr/>
        <p:txBody>
          <a:bodyPr/>
          <a:lstStyle/>
          <a:p>
            <a:fld id="{19B51A1E-902D-48AF-9020-955120F399B6}" type="slidenum">
              <a:rPr lang="en-US" noProof="0" smtClean="0"/>
              <a:pPr/>
              <a:t>38</a:t>
            </a:fld>
            <a:endParaRPr lang="en-US" noProof="0" dirty="0"/>
          </a:p>
        </p:txBody>
      </p:sp>
    </p:spTree>
    <p:extLst>
      <p:ext uri="{BB962C8B-B14F-4D97-AF65-F5344CB8AC3E}">
        <p14:creationId xmlns:p14="http://schemas.microsoft.com/office/powerpoint/2010/main" val="379392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061D-683A-AC43-8B0E-864A952A5716}"/>
              </a:ext>
            </a:extLst>
          </p:cNvPr>
          <p:cNvSpPr>
            <a:spLocks noGrp="1"/>
          </p:cNvSpPr>
          <p:nvPr>
            <p:ph type="title"/>
          </p:nvPr>
        </p:nvSpPr>
        <p:spPr/>
        <p:txBody>
          <a:bodyPr/>
          <a:lstStyle/>
          <a:p>
            <a:r>
              <a:rPr lang="en-US" dirty="0"/>
              <a:t>Support the Supporters</a:t>
            </a:r>
          </a:p>
        </p:txBody>
      </p:sp>
      <p:sp>
        <p:nvSpPr>
          <p:cNvPr id="3" name="Content Placeholder 2">
            <a:extLst>
              <a:ext uri="{FF2B5EF4-FFF2-40B4-BE49-F238E27FC236}">
                <a16:creationId xmlns:a16="http://schemas.microsoft.com/office/drawing/2014/main" id="{D97A4772-3525-B04F-B496-82C0DED07A78}"/>
              </a:ext>
            </a:extLst>
          </p:cNvPr>
          <p:cNvSpPr>
            <a:spLocks noGrp="1"/>
          </p:cNvSpPr>
          <p:nvPr>
            <p:ph idx="1"/>
          </p:nvPr>
        </p:nvSpPr>
        <p:spPr/>
        <p:txBody>
          <a:bodyPr/>
          <a:lstStyle/>
          <a:p>
            <a:r>
              <a:rPr lang="en-US" dirty="0"/>
              <a:t>Most peer support-based wellness programs are not fully comprised of licensed mental health professionals</a:t>
            </a:r>
          </a:p>
          <a:p>
            <a:r>
              <a:rPr lang="en-US" dirty="0"/>
              <a:t>You can transfer the emotional and psychological trauma from the frontline staff to the peer supporters, champions, and trainers</a:t>
            </a:r>
          </a:p>
          <a:p>
            <a:r>
              <a:rPr lang="en-US" dirty="0"/>
              <a:t>Monitor for burnout of those helping others</a:t>
            </a:r>
          </a:p>
          <a:p>
            <a:r>
              <a:rPr lang="en-US" dirty="0"/>
              <a:t>Prevent burnout by going to different champions to provide support</a:t>
            </a:r>
          </a:p>
          <a:p>
            <a:r>
              <a:rPr lang="en-US" dirty="0"/>
              <a:t>Offer ongoing refresher trainings, supporter debriefs, and wellness events</a:t>
            </a:r>
          </a:p>
        </p:txBody>
      </p:sp>
      <p:sp>
        <p:nvSpPr>
          <p:cNvPr id="4" name="Slide Number Placeholder 3">
            <a:extLst>
              <a:ext uri="{FF2B5EF4-FFF2-40B4-BE49-F238E27FC236}">
                <a16:creationId xmlns:a16="http://schemas.microsoft.com/office/drawing/2014/main" id="{F7BDFA77-2060-8C4D-9250-3FD447B9AF6A}"/>
              </a:ext>
            </a:extLst>
          </p:cNvPr>
          <p:cNvSpPr>
            <a:spLocks noGrp="1"/>
          </p:cNvSpPr>
          <p:nvPr>
            <p:ph type="sldNum" sz="quarter" idx="33"/>
          </p:nvPr>
        </p:nvSpPr>
        <p:spPr/>
        <p:txBody>
          <a:bodyPr/>
          <a:lstStyle/>
          <a:p>
            <a:fld id="{19B51A1E-902D-48AF-9020-955120F399B6}" type="slidenum">
              <a:rPr lang="en-US" noProof="0" smtClean="0"/>
              <a:pPr/>
              <a:t>39</a:t>
            </a:fld>
            <a:endParaRPr lang="en-US" noProof="0" dirty="0"/>
          </a:p>
        </p:txBody>
      </p:sp>
    </p:spTree>
    <p:extLst>
      <p:ext uri="{BB962C8B-B14F-4D97-AF65-F5344CB8AC3E}">
        <p14:creationId xmlns:p14="http://schemas.microsoft.com/office/powerpoint/2010/main" val="3284637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F67246-EAC6-AF4D-834C-504A975BFC4E}"/>
              </a:ext>
            </a:extLst>
          </p:cNvPr>
          <p:cNvSpPr/>
          <p:nvPr/>
        </p:nvSpPr>
        <p:spPr>
          <a:xfrm>
            <a:off x="0" y="0"/>
            <a:ext cx="12192000" cy="59104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66EE96-D5C2-9447-A5AB-E6BD0E292126}"/>
              </a:ext>
            </a:extLst>
          </p:cNvPr>
          <p:cNvSpPr>
            <a:spLocks noGrp="1"/>
          </p:cNvSpPr>
          <p:nvPr>
            <p:ph type="sldNum" sz="quarter" idx="15"/>
          </p:nvPr>
        </p:nvSpPr>
        <p:spPr/>
        <p:txBody>
          <a:bodyPr/>
          <a:lstStyle/>
          <a:p>
            <a:fld id="{19B51A1E-902D-48AF-9020-955120F399B6}" type="slidenum">
              <a:rPr lang="en-US" noProof="0" smtClean="0"/>
              <a:pPr/>
              <a:t>4</a:t>
            </a:fld>
            <a:endParaRPr lang="en-US" noProof="0" dirty="0"/>
          </a:p>
        </p:txBody>
      </p:sp>
      <p:sp>
        <p:nvSpPr>
          <p:cNvPr id="6" name="Title 5">
            <a:extLst>
              <a:ext uri="{FF2B5EF4-FFF2-40B4-BE49-F238E27FC236}">
                <a16:creationId xmlns:a16="http://schemas.microsoft.com/office/drawing/2014/main" id="{E537AE27-2DB8-934C-A7DE-3FED1599D9AB}"/>
              </a:ext>
            </a:extLst>
          </p:cNvPr>
          <p:cNvSpPr>
            <a:spLocks noGrp="1"/>
          </p:cNvSpPr>
          <p:nvPr>
            <p:ph type="title"/>
          </p:nvPr>
        </p:nvSpPr>
        <p:spPr/>
        <p:txBody>
          <a:bodyPr/>
          <a:lstStyle/>
          <a:p>
            <a:pPr>
              <a:spcAft>
                <a:spcPts val="1000"/>
              </a:spcAft>
              <a:buClr>
                <a:schemeClr val="accent2"/>
              </a:buClr>
              <a:buSzPct val="90000"/>
            </a:pPr>
            <a:r>
              <a:rPr lang="en-US" dirty="0"/>
              <a:t>Learning Objectives</a:t>
            </a:r>
          </a:p>
        </p:txBody>
      </p:sp>
      <p:sp>
        <p:nvSpPr>
          <p:cNvPr id="15" name="TextBox 14">
            <a:extLst>
              <a:ext uri="{FF2B5EF4-FFF2-40B4-BE49-F238E27FC236}">
                <a16:creationId xmlns:a16="http://schemas.microsoft.com/office/drawing/2014/main" id="{6D62429E-5CC1-014F-829F-FDFB910FA284}"/>
              </a:ext>
            </a:extLst>
          </p:cNvPr>
          <p:cNvSpPr txBox="1"/>
          <p:nvPr/>
        </p:nvSpPr>
        <p:spPr>
          <a:xfrm>
            <a:off x="431999" y="1245704"/>
            <a:ext cx="11327999" cy="3365024"/>
          </a:xfrm>
          <a:prstGeom prst="rect">
            <a:avLst/>
          </a:prstGeom>
          <a:noFill/>
        </p:spPr>
        <p:txBody>
          <a:bodyPr wrap="square" rtlCol="0">
            <a:spAutoFit/>
          </a:bodyPr>
          <a:lstStyle/>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Understand the importance of post-traumatic resilience training and how it impacts individuals and systems</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Learn how to identify and target opportunities to support post-traumatic growth and build workforce resilience after a public health emergency</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Establish competence in the steps necessary to create or develop wellness programming</a:t>
            </a:r>
          </a:p>
        </p:txBody>
      </p:sp>
    </p:spTree>
    <p:extLst>
      <p:ext uri="{BB962C8B-B14F-4D97-AF65-F5344CB8AC3E}">
        <p14:creationId xmlns:p14="http://schemas.microsoft.com/office/powerpoint/2010/main" val="201767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E6AD-8586-2F4E-AB79-3668D0A75376}"/>
              </a:ext>
            </a:extLst>
          </p:cNvPr>
          <p:cNvSpPr>
            <a:spLocks noGrp="1"/>
          </p:cNvSpPr>
          <p:nvPr>
            <p:ph type="title"/>
          </p:nvPr>
        </p:nvSpPr>
        <p:spPr/>
        <p:txBody>
          <a:bodyPr/>
          <a:lstStyle/>
          <a:p>
            <a:r>
              <a:rPr lang="en-US" dirty="0"/>
              <a:t>Quality Improvement Plan</a:t>
            </a:r>
          </a:p>
        </p:txBody>
      </p:sp>
      <p:sp>
        <p:nvSpPr>
          <p:cNvPr id="3" name="Content Placeholder 2">
            <a:extLst>
              <a:ext uri="{FF2B5EF4-FFF2-40B4-BE49-F238E27FC236}">
                <a16:creationId xmlns:a16="http://schemas.microsoft.com/office/drawing/2014/main" id="{74E7B202-4526-DD47-969A-EB132F9F6A19}"/>
              </a:ext>
            </a:extLst>
          </p:cNvPr>
          <p:cNvSpPr>
            <a:spLocks noGrp="1"/>
          </p:cNvSpPr>
          <p:nvPr>
            <p:ph idx="1"/>
          </p:nvPr>
        </p:nvSpPr>
        <p:spPr/>
        <p:txBody>
          <a:bodyPr/>
          <a:lstStyle/>
          <a:p>
            <a:r>
              <a:rPr lang="en-US" dirty="0"/>
              <a:t>Use qualitative and quantitative data to guide improvement opportunities</a:t>
            </a:r>
          </a:p>
          <a:p>
            <a:r>
              <a:rPr lang="en-US" dirty="0"/>
              <a:t>Consider domains of improvement work (e.g., communication and marketing strategy, training, workforce wellness events, resource pathways, data collection, program integration)</a:t>
            </a:r>
          </a:p>
          <a:p>
            <a:r>
              <a:rPr lang="en-US" dirty="0"/>
              <a:t>Query frontline staff about how to make wellness and resilience programming more valuable to them</a:t>
            </a:r>
          </a:p>
          <a:p>
            <a:r>
              <a:rPr lang="en-US" dirty="0"/>
              <a:t>Continue to run small tests of change when experimenting with potential improvements</a:t>
            </a:r>
          </a:p>
          <a:p>
            <a:r>
              <a:rPr lang="en-US" dirty="0"/>
              <a:t>Continue to optimize IT and organizational infrastructure</a:t>
            </a:r>
          </a:p>
        </p:txBody>
      </p:sp>
      <p:sp>
        <p:nvSpPr>
          <p:cNvPr id="4" name="Slide Number Placeholder 3">
            <a:extLst>
              <a:ext uri="{FF2B5EF4-FFF2-40B4-BE49-F238E27FC236}">
                <a16:creationId xmlns:a16="http://schemas.microsoft.com/office/drawing/2014/main" id="{AAE6FC76-6BFA-834A-B5B5-16F48EB3618C}"/>
              </a:ext>
            </a:extLst>
          </p:cNvPr>
          <p:cNvSpPr>
            <a:spLocks noGrp="1"/>
          </p:cNvSpPr>
          <p:nvPr>
            <p:ph type="sldNum" sz="quarter" idx="33"/>
          </p:nvPr>
        </p:nvSpPr>
        <p:spPr/>
        <p:txBody>
          <a:bodyPr/>
          <a:lstStyle/>
          <a:p>
            <a:fld id="{19B51A1E-902D-48AF-9020-955120F399B6}" type="slidenum">
              <a:rPr lang="en-US" noProof="0" smtClean="0"/>
              <a:pPr/>
              <a:t>40</a:t>
            </a:fld>
            <a:endParaRPr lang="en-US" noProof="0" dirty="0"/>
          </a:p>
        </p:txBody>
      </p:sp>
    </p:spTree>
    <p:extLst>
      <p:ext uri="{BB962C8B-B14F-4D97-AF65-F5344CB8AC3E}">
        <p14:creationId xmlns:p14="http://schemas.microsoft.com/office/powerpoint/2010/main" val="365759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tanding in a room&#10;&#10;Description automatically generated">
            <a:extLst>
              <a:ext uri="{FF2B5EF4-FFF2-40B4-BE49-F238E27FC236}">
                <a16:creationId xmlns:a16="http://schemas.microsoft.com/office/drawing/2014/main" id="{D3365F9C-93EA-9A4F-84F7-9FC9DFA647CA}"/>
              </a:ext>
            </a:extLst>
          </p:cNvPr>
          <p:cNvPicPr>
            <a:picLocks noGrp="1" noChangeAspect="1"/>
          </p:cNvPicPr>
          <p:nvPr>
            <p:ph type="pic" sz="quarter" idx="10"/>
          </p:nvPr>
        </p:nvPicPr>
        <p:blipFill rotWithShape="1">
          <a:blip r:embed="rId3"/>
          <a:srcRect l="21449" t="14997" b="14038"/>
          <a:stretch/>
        </p:blipFill>
        <p:spPr>
          <a:xfrm>
            <a:off x="2411412" y="13649"/>
            <a:ext cx="9780588" cy="5884812"/>
          </a:xfrm>
        </p:spPr>
      </p:pic>
      <p:sp>
        <p:nvSpPr>
          <p:cNvPr id="6" name="Title 5">
            <a:extLst>
              <a:ext uri="{FF2B5EF4-FFF2-40B4-BE49-F238E27FC236}">
                <a16:creationId xmlns:a16="http://schemas.microsoft.com/office/drawing/2014/main" id="{A8C96B8E-7E99-FF45-9CE5-72BE28AFB361}"/>
              </a:ext>
            </a:extLst>
          </p:cNvPr>
          <p:cNvSpPr>
            <a:spLocks noGrp="1"/>
          </p:cNvSpPr>
          <p:nvPr>
            <p:ph type="title"/>
          </p:nvPr>
        </p:nvSpPr>
        <p:spPr>
          <a:xfrm>
            <a:off x="-1700" y="1921446"/>
            <a:ext cx="5958000" cy="1681563"/>
          </a:xfrm>
        </p:spPr>
        <p:txBody>
          <a:bodyPr/>
          <a:lstStyle/>
          <a:p>
            <a:pPr marL="857250" indent="-857250">
              <a:buFont typeface="+mj-lt"/>
              <a:buAutoNum type="romanUcPeriod" startAt="3"/>
            </a:pPr>
            <a:r>
              <a:rPr lang="en-US" dirty="0"/>
              <a:t>Steps to Take Today</a:t>
            </a:r>
          </a:p>
        </p:txBody>
      </p:sp>
      <p:sp>
        <p:nvSpPr>
          <p:cNvPr id="5" name="Slide Number Placeholder 4">
            <a:extLst>
              <a:ext uri="{FF2B5EF4-FFF2-40B4-BE49-F238E27FC236}">
                <a16:creationId xmlns:a16="http://schemas.microsoft.com/office/drawing/2014/main" id="{A1ACF020-56B9-3541-9E29-7A768D4C4E30}"/>
              </a:ext>
            </a:extLst>
          </p:cNvPr>
          <p:cNvSpPr>
            <a:spLocks noGrp="1"/>
          </p:cNvSpPr>
          <p:nvPr>
            <p:ph type="sldNum" sz="quarter" idx="12"/>
          </p:nvPr>
        </p:nvSpPr>
        <p:spPr/>
        <p:txBody>
          <a:bodyPr/>
          <a:lstStyle/>
          <a:p>
            <a:fld id="{19B51A1E-902D-48AF-9020-955120F399B6}" type="slidenum">
              <a:rPr lang="en-US" noProof="0" smtClean="0"/>
              <a:pPr/>
              <a:t>41</a:t>
            </a:fld>
            <a:endParaRPr lang="en-US" noProof="0" dirty="0"/>
          </a:p>
        </p:txBody>
      </p:sp>
      <p:sp>
        <p:nvSpPr>
          <p:cNvPr id="3" name="Text Placeholder 2">
            <a:extLst>
              <a:ext uri="{FF2B5EF4-FFF2-40B4-BE49-F238E27FC236}">
                <a16:creationId xmlns:a16="http://schemas.microsoft.com/office/drawing/2014/main" id="{69E399F1-0347-C344-BFA4-54273E1EF04E}"/>
              </a:ext>
            </a:extLst>
          </p:cNvPr>
          <p:cNvSpPr>
            <a:spLocks noGrp="1"/>
          </p:cNvSpPr>
          <p:nvPr>
            <p:ph type="body" sz="quarter" idx="13"/>
          </p:nvPr>
        </p:nvSpPr>
        <p:spPr>
          <a:xfrm>
            <a:off x="0" y="3603009"/>
            <a:ext cx="5956300" cy="1373537"/>
          </a:xfrm>
        </p:spPr>
        <p:txBody>
          <a:bodyPr/>
          <a:lstStyle/>
          <a:p>
            <a:r>
              <a:rPr lang="en-US" dirty="0"/>
              <a:t> </a:t>
            </a:r>
          </a:p>
        </p:txBody>
      </p:sp>
    </p:spTree>
    <p:extLst>
      <p:ext uri="{BB962C8B-B14F-4D97-AF65-F5344CB8AC3E}">
        <p14:creationId xmlns:p14="http://schemas.microsoft.com/office/powerpoint/2010/main" val="1832845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72A1-98F1-8044-AE18-594DA903B0B6}"/>
              </a:ext>
            </a:extLst>
          </p:cNvPr>
          <p:cNvSpPr>
            <a:spLocks noGrp="1"/>
          </p:cNvSpPr>
          <p:nvPr>
            <p:ph type="title"/>
          </p:nvPr>
        </p:nvSpPr>
        <p:spPr/>
        <p:txBody>
          <a:bodyPr/>
          <a:lstStyle/>
          <a:p>
            <a:r>
              <a:rPr lang="en-US" dirty="0"/>
              <a:t>What Can You Do Today?</a:t>
            </a:r>
          </a:p>
        </p:txBody>
      </p:sp>
      <p:sp>
        <p:nvSpPr>
          <p:cNvPr id="3" name="Content Placeholder 2">
            <a:extLst>
              <a:ext uri="{FF2B5EF4-FFF2-40B4-BE49-F238E27FC236}">
                <a16:creationId xmlns:a16="http://schemas.microsoft.com/office/drawing/2014/main" id="{18BC84EF-003E-3041-B43B-3FB50260AB99}"/>
              </a:ext>
            </a:extLst>
          </p:cNvPr>
          <p:cNvSpPr>
            <a:spLocks noGrp="1"/>
          </p:cNvSpPr>
          <p:nvPr>
            <p:ph idx="1"/>
          </p:nvPr>
        </p:nvSpPr>
        <p:spPr/>
        <p:txBody>
          <a:bodyPr/>
          <a:lstStyle/>
          <a:p>
            <a:r>
              <a:rPr lang="en-US" dirty="0"/>
              <a:t>Start talking about crisis response, post-traumatic stress, and spread the word that we are all human and are not invincible </a:t>
            </a:r>
          </a:p>
          <a:p>
            <a:r>
              <a:rPr lang="en-US" dirty="0"/>
              <a:t>Monitor colleagues on an ongoing basis and continue to advocate for wellness and resilience programming </a:t>
            </a:r>
          </a:p>
          <a:p>
            <a:r>
              <a:rPr lang="en-US" dirty="0"/>
              <a:t>Combat stigma</a:t>
            </a:r>
          </a:p>
          <a:p>
            <a:r>
              <a:rPr lang="en-US" dirty="0"/>
              <a:t>Determine a way that you can make an individual difference</a:t>
            </a:r>
          </a:p>
          <a:p>
            <a:r>
              <a:rPr lang="en-US" dirty="0"/>
              <a:t>If you have a personal story, share it with a colleague in need</a:t>
            </a:r>
          </a:p>
          <a:p>
            <a:r>
              <a:rPr lang="en-US" dirty="0"/>
              <a:t>Be there for each other!</a:t>
            </a:r>
          </a:p>
        </p:txBody>
      </p:sp>
      <p:sp>
        <p:nvSpPr>
          <p:cNvPr id="4" name="Slide Number Placeholder 3">
            <a:extLst>
              <a:ext uri="{FF2B5EF4-FFF2-40B4-BE49-F238E27FC236}">
                <a16:creationId xmlns:a16="http://schemas.microsoft.com/office/drawing/2014/main" id="{62C56077-C17F-1041-9BED-6D455D4511F7}"/>
              </a:ext>
            </a:extLst>
          </p:cNvPr>
          <p:cNvSpPr>
            <a:spLocks noGrp="1"/>
          </p:cNvSpPr>
          <p:nvPr>
            <p:ph type="sldNum" sz="quarter" idx="33"/>
          </p:nvPr>
        </p:nvSpPr>
        <p:spPr/>
        <p:txBody>
          <a:bodyPr/>
          <a:lstStyle/>
          <a:p>
            <a:fld id="{19B51A1E-902D-48AF-9020-955120F399B6}" type="slidenum">
              <a:rPr lang="en-US" noProof="0" smtClean="0"/>
              <a:pPr/>
              <a:t>42</a:t>
            </a:fld>
            <a:endParaRPr lang="en-US" noProof="0" dirty="0"/>
          </a:p>
        </p:txBody>
      </p:sp>
    </p:spTree>
    <p:extLst>
      <p:ext uri="{BB962C8B-B14F-4D97-AF65-F5344CB8AC3E}">
        <p14:creationId xmlns:p14="http://schemas.microsoft.com/office/powerpoint/2010/main" val="2265812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51FA-ADBF-C44E-9FEF-F689E65B9CEC}"/>
              </a:ext>
            </a:extLst>
          </p:cNvPr>
          <p:cNvSpPr>
            <a:spLocks noGrp="1"/>
          </p:cNvSpPr>
          <p:nvPr>
            <p:ph type="title"/>
          </p:nvPr>
        </p:nvSpPr>
        <p:spPr/>
        <p:txBody>
          <a:bodyPr/>
          <a:lstStyle/>
          <a:p>
            <a:r>
              <a:rPr lang="en-US" dirty="0"/>
              <a:t>Get the Ball Rolling</a:t>
            </a:r>
          </a:p>
        </p:txBody>
      </p:sp>
      <p:sp>
        <p:nvSpPr>
          <p:cNvPr id="3" name="Content Placeholder 2">
            <a:extLst>
              <a:ext uri="{FF2B5EF4-FFF2-40B4-BE49-F238E27FC236}">
                <a16:creationId xmlns:a16="http://schemas.microsoft.com/office/drawing/2014/main" id="{64DFAA93-90C3-834E-A98D-E2725B87A466}"/>
              </a:ext>
            </a:extLst>
          </p:cNvPr>
          <p:cNvSpPr>
            <a:spLocks noGrp="1"/>
          </p:cNvSpPr>
          <p:nvPr>
            <p:ph idx="1"/>
          </p:nvPr>
        </p:nvSpPr>
        <p:spPr/>
        <p:txBody>
          <a:bodyPr/>
          <a:lstStyle/>
          <a:p>
            <a:r>
              <a:rPr lang="en-US" dirty="0"/>
              <a:t>Begin providing 1:1’s and call small socially distanced group debriefs – you don’t need permission and you don’t have to wait for the formal program!</a:t>
            </a:r>
          </a:p>
          <a:p>
            <a:r>
              <a:rPr lang="en-US" dirty="0"/>
              <a:t>Call for backup when you need it, start finding your partners to support your staff</a:t>
            </a:r>
          </a:p>
          <a:p>
            <a:r>
              <a:rPr lang="en-US" dirty="0"/>
              <a:t>Explore your facility for existing debriefs/huddles: join them as an observer and/or participant</a:t>
            </a:r>
          </a:p>
          <a:p>
            <a:r>
              <a:rPr lang="en-US" dirty="0"/>
              <a:t>Begin to assess your own comfort level and ability to open up more emotion-based conversations in various settings</a:t>
            </a:r>
          </a:p>
          <a:p>
            <a:r>
              <a:rPr lang="en-US" dirty="0"/>
              <a:t>Encourage requests that you can personally manage and support through supervisors, an internal website, e-mail, or word of mouth</a:t>
            </a:r>
          </a:p>
        </p:txBody>
      </p:sp>
      <p:sp>
        <p:nvSpPr>
          <p:cNvPr id="4" name="Slide Number Placeholder 3">
            <a:extLst>
              <a:ext uri="{FF2B5EF4-FFF2-40B4-BE49-F238E27FC236}">
                <a16:creationId xmlns:a16="http://schemas.microsoft.com/office/drawing/2014/main" id="{E8D2086C-6F0B-4B43-9A89-7CE4F92C340F}"/>
              </a:ext>
            </a:extLst>
          </p:cNvPr>
          <p:cNvSpPr>
            <a:spLocks noGrp="1"/>
          </p:cNvSpPr>
          <p:nvPr>
            <p:ph type="sldNum" sz="quarter" idx="33"/>
          </p:nvPr>
        </p:nvSpPr>
        <p:spPr/>
        <p:txBody>
          <a:bodyPr/>
          <a:lstStyle/>
          <a:p>
            <a:fld id="{19B51A1E-902D-48AF-9020-955120F399B6}" type="slidenum">
              <a:rPr lang="en-US" noProof="0" smtClean="0"/>
              <a:pPr/>
              <a:t>43</a:t>
            </a:fld>
            <a:endParaRPr lang="en-US" noProof="0" dirty="0"/>
          </a:p>
        </p:txBody>
      </p:sp>
    </p:spTree>
    <p:extLst>
      <p:ext uri="{BB962C8B-B14F-4D97-AF65-F5344CB8AC3E}">
        <p14:creationId xmlns:p14="http://schemas.microsoft.com/office/powerpoint/2010/main" val="2860283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E366-1A55-7A4B-B742-F773B59B7773}"/>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3E94F20F-680A-FB44-8C07-B4B2E4F6B4B6}"/>
              </a:ext>
            </a:extLst>
          </p:cNvPr>
          <p:cNvSpPr>
            <a:spLocks noGrp="1"/>
          </p:cNvSpPr>
          <p:nvPr>
            <p:ph idx="1"/>
          </p:nvPr>
        </p:nvSpPr>
        <p:spPr/>
        <p:txBody>
          <a:bodyPr/>
          <a:lstStyle/>
          <a:p>
            <a:r>
              <a:rPr lang="en-US" sz="2800" dirty="0"/>
              <a:t>Today we have learned:</a:t>
            </a:r>
          </a:p>
          <a:p>
            <a:pPr lvl="1"/>
            <a:r>
              <a:rPr lang="en-US" sz="2400" dirty="0"/>
              <a:t>How to promote the importance of building resiliency via training and wellness programming</a:t>
            </a:r>
          </a:p>
          <a:p>
            <a:pPr lvl="1"/>
            <a:r>
              <a:rPr lang="en-US" sz="2400" dirty="0"/>
              <a:t>The impact wellness programming can have on individuals and systems</a:t>
            </a:r>
          </a:p>
          <a:p>
            <a:pPr lvl="1"/>
            <a:r>
              <a:rPr lang="en-US" sz="2400" dirty="0"/>
              <a:t>Why empathy skill-building is important for individual and system health </a:t>
            </a:r>
          </a:p>
          <a:p>
            <a:pPr lvl="1"/>
            <a:r>
              <a:rPr lang="en-US" sz="2400" dirty="0"/>
              <a:t>Approaches you can take to identify opportunities to support post traumatic growth and build workforce resilience after a crisis event</a:t>
            </a:r>
          </a:p>
          <a:p>
            <a:pPr lvl="1"/>
            <a:r>
              <a:rPr lang="en-US" sz="2400" dirty="0"/>
              <a:t>Concrete steps to build or develop wellness programming </a:t>
            </a:r>
          </a:p>
        </p:txBody>
      </p:sp>
      <p:sp>
        <p:nvSpPr>
          <p:cNvPr id="4" name="Slide Number Placeholder 3">
            <a:extLst>
              <a:ext uri="{FF2B5EF4-FFF2-40B4-BE49-F238E27FC236}">
                <a16:creationId xmlns:a16="http://schemas.microsoft.com/office/drawing/2014/main" id="{3E757464-066D-D745-841F-26D1E4282DC3}"/>
              </a:ext>
            </a:extLst>
          </p:cNvPr>
          <p:cNvSpPr>
            <a:spLocks noGrp="1"/>
          </p:cNvSpPr>
          <p:nvPr>
            <p:ph type="sldNum" sz="quarter" idx="33"/>
          </p:nvPr>
        </p:nvSpPr>
        <p:spPr/>
        <p:txBody>
          <a:bodyPr/>
          <a:lstStyle/>
          <a:p>
            <a:fld id="{19B51A1E-902D-48AF-9020-955120F399B6}" type="slidenum">
              <a:rPr lang="en-US" noProof="0" smtClean="0"/>
              <a:pPr/>
              <a:t>44</a:t>
            </a:fld>
            <a:endParaRPr lang="en-US" noProof="0" dirty="0"/>
          </a:p>
        </p:txBody>
      </p:sp>
    </p:spTree>
    <p:extLst>
      <p:ext uri="{BB962C8B-B14F-4D97-AF65-F5344CB8AC3E}">
        <p14:creationId xmlns:p14="http://schemas.microsoft.com/office/powerpoint/2010/main" val="1997811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D8EBDF2-DF8F-5541-916D-DCE19E8A8864}"/>
              </a:ext>
            </a:extLst>
          </p:cNvPr>
          <p:cNvPicPr>
            <a:picLocks noGrp="1" noChangeAspect="1"/>
          </p:cNvPicPr>
          <p:nvPr>
            <p:ph type="pic" sz="quarter" idx="10"/>
          </p:nvPr>
        </p:nvPicPr>
        <p:blipFill rotWithShape="1">
          <a:blip r:embed="rId3"/>
          <a:srcRect t="4722"/>
          <a:stretch/>
        </p:blipFill>
        <p:spPr>
          <a:xfrm>
            <a:off x="0" y="-1"/>
            <a:ext cx="9548733" cy="6059313"/>
          </a:xfrm>
        </p:spPr>
      </p:pic>
      <p:sp>
        <p:nvSpPr>
          <p:cNvPr id="3" name="Title 2">
            <a:extLst>
              <a:ext uri="{FF2B5EF4-FFF2-40B4-BE49-F238E27FC236}">
                <a16:creationId xmlns:a16="http://schemas.microsoft.com/office/drawing/2014/main" id="{D6C847F5-7448-2F46-AEF0-B5700897444F}"/>
              </a:ext>
            </a:extLst>
          </p:cNvPr>
          <p:cNvSpPr>
            <a:spLocks noGrp="1"/>
          </p:cNvSpPr>
          <p:nvPr>
            <p:ph type="ctrTitle"/>
          </p:nvPr>
        </p:nvSpPr>
        <p:spPr/>
        <p:txBody>
          <a:bodyPr/>
          <a:lstStyle/>
          <a:p>
            <a:r>
              <a:rPr lang="en-US" dirty="0"/>
              <a:t>Thank You</a:t>
            </a:r>
          </a:p>
        </p:txBody>
      </p:sp>
      <p:sp>
        <p:nvSpPr>
          <p:cNvPr id="4" name="Rectangle 3">
            <a:extLst>
              <a:ext uri="{FF2B5EF4-FFF2-40B4-BE49-F238E27FC236}">
                <a16:creationId xmlns:a16="http://schemas.microsoft.com/office/drawing/2014/main" id="{65010A16-439F-4446-9F6E-C998F564D9C5}"/>
              </a:ext>
            </a:extLst>
          </p:cNvPr>
          <p:cNvSpPr/>
          <p:nvPr/>
        </p:nvSpPr>
        <p:spPr>
          <a:xfrm>
            <a:off x="0" y="5336037"/>
            <a:ext cx="9548733" cy="1446550"/>
          </a:xfrm>
          <a:prstGeom prst="rect">
            <a:avLst/>
          </a:prstGeom>
          <a:solidFill>
            <a:schemeClr val="bg1"/>
          </a:solidFill>
        </p:spPr>
        <p:txBody>
          <a:bodyPr wrap="square" lIns="182880" tIns="182880" rIns="182880" bIns="182880">
            <a:spAutoFit/>
          </a:bodyPr>
          <a:lstStyle/>
          <a:p>
            <a:r>
              <a:rPr lang="en-US" sz="1400" dirty="0"/>
              <a:t>Special thanks:</a:t>
            </a:r>
          </a:p>
          <a:p>
            <a:r>
              <a:rPr lang="en-US" sz="1400" b="1" dirty="0"/>
              <a:t>Eric Wei, MD, MBA, </a:t>
            </a:r>
            <a:r>
              <a:rPr lang="en-US" sz="1400" dirty="0"/>
              <a:t>Senior Vice President, Quality and Safety &amp; Chief Quality Officer, NYC Health + Hospitals</a:t>
            </a:r>
          </a:p>
          <a:p>
            <a:r>
              <a:rPr lang="en-US" sz="1400" b="1" dirty="0"/>
              <a:t>Janette A. Baxter, RN, MS, Esq.,</a:t>
            </a:r>
            <a:r>
              <a:rPr lang="en-US" sz="1400" dirty="0"/>
              <a:t> Corporate Risk Manager, NYC Health + Hospitals</a:t>
            </a:r>
          </a:p>
          <a:p>
            <a:r>
              <a:rPr lang="en-US" sz="1400" b="1" dirty="0"/>
              <a:t>Tina Lee,</a:t>
            </a:r>
            <a:r>
              <a:rPr lang="en-US" sz="1400" dirty="0"/>
              <a:t> Assistant Vice President, Communications and Special Events, Greater New York Hospital Association</a:t>
            </a:r>
          </a:p>
          <a:p>
            <a:r>
              <a:rPr lang="en-US" sz="1400" b="1" dirty="0"/>
              <a:t>Kate Bastinelli,</a:t>
            </a:r>
            <a:r>
              <a:rPr lang="en-US" sz="1400" dirty="0"/>
              <a:t> Senior Director, Digital Communications &amp; Design, Greater New York Hospital Association</a:t>
            </a:r>
          </a:p>
        </p:txBody>
      </p:sp>
    </p:spTree>
    <p:extLst>
      <p:ext uri="{BB962C8B-B14F-4D97-AF65-F5344CB8AC3E}">
        <p14:creationId xmlns:p14="http://schemas.microsoft.com/office/powerpoint/2010/main" val="3185100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each other&#10;&#10;Description automatically generated">
            <a:extLst>
              <a:ext uri="{FF2B5EF4-FFF2-40B4-BE49-F238E27FC236}">
                <a16:creationId xmlns:a16="http://schemas.microsoft.com/office/drawing/2014/main" id="{25D80398-53D5-644E-9831-EEF38A3F6A12}"/>
              </a:ext>
            </a:extLst>
          </p:cNvPr>
          <p:cNvPicPr>
            <a:picLocks noGrp="1" noChangeAspect="1"/>
          </p:cNvPicPr>
          <p:nvPr>
            <p:ph type="pic" sz="quarter" idx="14"/>
          </p:nvPr>
        </p:nvPicPr>
        <p:blipFill rotWithShape="1">
          <a:blip r:embed="rId3"/>
          <a:srcRect l="19424" r="40823"/>
          <a:stretch/>
        </p:blipFill>
        <p:spPr>
          <a:xfrm>
            <a:off x="0" y="-1"/>
            <a:ext cx="3189249" cy="5348929"/>
          </a:xfrm>
        </p:spPr>
      </p:pic>
      <p:sp>
        <p:nvSpPr>
          <p:cNvPr id="5" name="Content Placeholder 4">
            <a:extLst>
              <a:ext uri="{FF2B5EF4-FFF2-40B4-BE49-F238E27FC236}">
                <a16:creationId xmlns:a16="http://schemas.microsoft.com/office/drawing/2014/main" id="{FCD27ECD-934E-8142-BE42-F8CEAAC96F1C}"/>
              </a:ext>
            </a:extLst>
          </p:cNvPr>
          <p:cNvSpPr>
            <a:spLocks noGrp="1"/>
          </p:cNvSpPr>
          <p:nvPr>
            <p:ph sz="half" idx="1"/>
          </p:nvPr>
        </p:nvSpPr>
        <p:spPr>
          <a:xfrm>
            <a:off x="3601844" y="1895707"/>
            <a:ext cx="8158156" cy="3113886"/>
          </a:xfrm>
        </p:spPr>
        <p:txBody>
          <a:bodyPr/>
          <a:lstStyle/>
          <a:p>
            <a:r>
              <a:rPr lang="en-US" sz="1800" dirty="0"/>
              <a:t>Please share your questions</a:t>
            </a:r>
          </a:p>
          <a:p>
            <a:r>
              <a:rPr lang="en-US" sz="1800" dirty="0"/>
              <a:t>Are there tools we did not mention that you find helpful with coping?</a:t>
            </a:r>
          </a:p>
          <a:p>
            <a:r>
              <a:rPr lang="en-US" sz="1800" dirty="0"/>
              <a:t>What additional resources would help?</a:t>
            </a:r>
          </a:p>
          <a:p>
            <a:endParaRPr lang="en-US" sz="100" dirty="0"/>
          </a:p>
          <a:p>
            <a:pPr marL="0" indent="0">
              <a:buNone/>
            </a:pPr>
            <a:r>
              <a:rPr lang="en-US" sz="1200" dirty="0"/>
              <a:t>Panelists</a:t>
            </a:r>
          </a:p>
          <a:p>
            <a:pPr lvl="1"/>
            <a:r>
              <a:rPr lang="en-US" sz="1200" dirty="0"/>
              <a:t>Jeremy Segall, MA, RDT, LCAT, Chief Wellness Officer, Office of Quality &amp; Safety, NYC Health + Hospitals</a:t>
            </a:r>
          </a:p>
          <a:p>
            <a:pPr lvl="1"/>
            <a:r>
              <a:rPr lang="en-US" sz="1200" dirty="0"/>
              <a:t>Monika Eros-Sarnyai, MD, MA, Best Practices Specialist, Disaster Preparedness and Response, NYC Department of Health and Mental Hygiene</a:t>
            </a:r>
          </a:p>
          <a:p>
            <a:pPr lvl="1"/>
            <a:r>
              <a:rPr lang="en-US" sz="1200" dirty="0"/>
              <a:t>Rebecca Linn-Walton, PhD, LCSW, Assistant Vice President, Office of Behavioral Health, NYC Health + Hospitals</a:t>
            </a:r>
          </a:p>
          <a:p>
            <a:pPr lvl="1"/>
            <a:r>
              <a:rPr lang="en-US" sz="1200" dirty="0"/>
              <a:t>James Curt West, MD, Associate Professor, Psychiatry &amp; Scientist, Center for the Study of Traumatic Stress, Uniformed Services University of the Health Sciences</a:t>
            </a:r>
          </a:p>
          <a:p>
            <a:pPr lvl="1"/>
            <a:r>
              <a:rPr lang="en-US" sz="1200" dirty="0"/>
              <a:t>Jared </a:t>
            </a:r>
            <a:r>
              <a:rPr lang="en-US" sz="1200" dirty="0" err="1"/>
              <a:t>Bosk</a:t>
            </a:r>
            <a:r>
              <a:rPr lang="en-US" sz="1200" dirty="0"/>
              <a:t>, Vice President, Survey and Outcomes Research, Greater New York Hospital Association</a:t>
            </a:r>
          </a:p>
        </p:txBody>
      </p:sp>
      <p:sp>
        <p:nvSpPr>
          <p:cNvPr id="6" name="Slide Number Placeholder 5">
            <a:extLst>
              <a:ext uri="{FF2B5EF4-FFF2-40B4-BE49-F238E27FC236}">
                <a16:creationId xmlns:a16="http://schemas.microsoft.com/office/drawing/2014/main" id="{CA9B1547-1613-3642-A76D-3DF7479E4F9F}"/>
              </a:ext>
            </a:extLst>
          </p:cNvPr>
          <p:cNvSpPr>
            <a:spLocks noGrp="1"/>
          </p:cNvSpPr>
          <p:nvPr>
            <p:ph type="sldNum" sz="quarter" idx="33"/>
          </p:nvPr>
        </p:nvSpPr>
        <p:spPr/>
        <p:txBody>
          <a:bodyPr/>
          <a:lstStyle/>
          <a:p>
            <a:fld id="{19B51A1E-902D-48AF-9020-955120F399B6}" type="slidenum">
              <a:rPr lang="en-US" noProof="0" smtClean="0"/>
              <a:pPr/>
              <a:t>46</a:t>
            </a:fld>
            <a:endParaRPr lang="en-US" noProof="0" dirty="0"/>
          </a:p>
        </p:txBody>
      </p:sp>
      <p:sp>
        <p:nvSpPr>
          <p:cNvPr id="3" name="Title 2">
            <a:extLst>
              <a:ext uri="{FF2B5EF4-FFF2-40B4-BE49-F238E27FC236}">
                <a16:creationId xmlns:a16="http://schemas.microsoft.com/office/drawing/2014/main" id="{2F3278B7-7EEE-3C45-997C-FA672736A6BD}"/>
              </a:ext>
            </a:extLst>
          </p:cNvPr>
          <p:cNvSpPr>
            <a:spLocks noGrp="1"/>
          </p:cNvSpPr>
          <p:nvPr>
            <p:ph type="title"/>
          </p:nvPr>
        </p:nvSpPr>
        <p:spPr>
          <a:xfrm>
            <a:off x="2776654" y="564078"/>
            <a:ext cx="8983346" cy="944994"/>
          </a:xfrm>
        </p:spPr>
        <p:txBody>
          <a:bodyPr/>
          <a:lstStyle/>
          <a:p>
            <a:r>
              <a:rPr lang="en-US" dirty="0">
                <a:solidFill>
                  <a:schemeClr val="accent1"/>
                </a:solidFill>
              </a:rPr>
              <a:t>Panel Discussion and Q&amp;A</a:t>
            </a:r>
          </a:p>
        </p:txBody>
      </p:sp>
    </p:spTree>
    <p:extLst>
      <p:ext uri="{BB962C8B-B14F-4D97-AF65-F5344CB8AC3E}">
        <p14:creationId xmlns:p14="http://schemas.microsoft.com/office/powerpoint/2010/main" val="2657662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31D8-1696-144A-962F-6AA37F3F901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E58AEB8-382B-8243-8B3E-23727E554949}"/>
              </a:ext>
            </a:extLst>
          </p:cNvPr>
          <p:cNvSpPr>
            <a:spLocks noGrp="1"/>
          </p:cNvSpPr>
          <p:nvPr>
            <p:ph idx="1"/>
          </p:nvPr>
        </p:nvSpPr>
        <p:spPr/>
        <p:txBody>
          <a:bodyPr/>
          <a:lstStyle/>
          <a:p>
            <a:pPr>
              <a:spcBef>
                <a:spcPts val="400"/>
              </a:spcBef>
            </a:pPr>
            <a:r>
              <a:rPr lang="en-US" sz="1200" dirty="0"/>
              <a:t>Scott, S.D., </a:t>
            </a:r>
            <a:r>
              <a:rPr lang="en-US" sz="1200" dirty="0" err="1"/>
              <a:t>Hirschinger</a:t>
            </a:r>
            <a:r>
              <a:rPr lang="en-US" sz="1200" dirty="0"/>
              <a:t>, L.E., Cox, K.R., </a:t>
            </a:r>
            <a:r>
              <a:rPr lang="en-US" sz="1200" dirty="0" err="1"/>
              <a:t>McCoig</a:t>
            </a:r>
            <a:r>
              <a:rPr lang="en-US" sz="1200" dirty="0"/>
              <a:t>, M., Hahn-Cover, K., </a:t>
            </a:r>
            <a:r>
              <a:rPr lang="en-US" sz="1200" dirty="0" err="1"/>
              <a:t>Epperly</a:t>
            </a:r>
            <a:r>
              <a:rPr lang="en-US" sz="1200" dirty="0"/>
              <a:t>, K., Phillips, E., and Hall, L.W. (2010) Caring for our Own: Deployment of a Second Victim Rapid Response System.   The Joint Commission Journal on Quality and Patient Safety. 36(5):233-240. </a:t>
            </a:r>
          </a:p>
          <a:p>
            <a:pPr>
              <a:spcBef>
                <a:spcPts val="400"/>
              </a:spcBef>
            </a:pPr>
            <a:r>
              <a:rPr lang="en-US" sz="1200" dirty="0"/>
              <a:t>Scott, S. D., </a:t>
            </a:r>
            <a:r>
              <a:rPr lang="en-US" sz="1200" dirty="0" err="1"/>
              <a:t>Hirschinger</a:t>
            </a:r>
            <a:r>
              <a:rPr lang="en-US" sz="1200" dirty="0"/>
              <a:t>, L. E., Cox, K. R., </a:t>
            </a:r>
            <a:r>
              <a:rPr lang="en-US" sz="1200" dirty="0" err="1"/>
              <a:t>McCoig</a:t>
            </a:r>
            <a:r>
              <a:rPr lang="en-US" sz="1200" dirty="0"/>
              <a:t>, M. M., Brandt, J., &amp; Hall, L. W. (2009). The natural history of recovery for the healthcare provider second victim after adverse patient events. Journal of Quality and Safety in Health Care, 18, 325-330.</a:t>
            </a:r>
          </a:p>
          <a:p>
            <a:pPr>
              <a:spcBef>
                <a:spcPts val="400"/>
              </a:spcBef>
            </a:pPr>
            <a:r>
              <a:rPr lang="en-US" sz="1200" dirty="0"/>
              <a:t>Leadership development: </a:t>
            </a:r>
            <a:r>
              <a:rPr lang="en-US" sz="1200" dirty="0">
                <a:hlinkClick r:id="rId2"/>
              </a:rPr>
              <a:t>https://hbr.org/2020/03/the-best-leaders-are-versatile-ones</a:t>
            </a:r>
            <a:r>
              <a:rPr lang="en-US" sz="1200" dirty="0"/>
              <a:t> </a:t>
            </a:r>
          </a:p>
          <a:p>
            <a:pPr>
              <a:spcBef>
                <a:spcPts val="400"/>
              </a:spcBef>
            </a:pPr>
            <a:r>
              <a:rPr lang="en-US" sz="1200" dirty="0"/>
              <a:t>CDC “ADDIE” Model: </a:t>
            </a:r>
            <a:r>
              <a:rPr lang="en-US" sz="1200" dirty="0">
                <a:hlinkClick r:id="rId3"/>
              </a:rPr>
              <a:t>https://www.cdc.gov/trainingdevelopment/develop_training.html</a:t>
            </a:r>
            <a:r>
              <a:rPr lang="en-US" sz="1200" dirty="0"/>
              <a:t> </a:t>
            </a:r>
          </a:p>
          <a:p>
            <a:pPr>
              <a:spcBef>
                <a:spcPts val="400"/>
              </a:spcBef>
            </a:pPr>
            <a:r>
              <a:rPr lang="en-US" sz="1200" dirty="0"/>
              <a:t>CDC training standards: </a:t>
            </a:r>
            <a:r>
              <a:rPr lang="en-US" sz="1200" dirty="0">
                <a:hlinkClick r:id="rId4"/>
              </a:rPr>
              <a:t>https://www.cdc.gov/trainingdevelopment/standards/index.html?CDC_AA_refVal=https%3A%2F%2Fwww.cdc.gov%2Ftrainingdevelopment%2Fstandards%2Fstandards.html</a:t>
            </a:r>
            <a:r>
              <a:rPr lang="en-US" sz="1200" dirty="0"/>
              <a:t> </a:t>
            </a:r>
          </a:p>
          <a:p>
            <a:pPr>
              <a:spcBef>
                <a:spcPts val="400"/>
              </a:spcBef>
            </a:pPr>
            <a:r>
              <a:rPr lang="en-US" sz="1200" dirty="0"/>
              <a:t>SMART objectives: </a:t>
            </a:r>
            <a:r>
              <a:rPr lang="en-US" sz="1200" dirty="0">
                <a:hlinkClick r:id="rId5"/>
              </a:rPr>
              <a:t>https://www.cdc.gov/phcommunities/resourcekit/evaluate/smart_objectives.html</a:t>
            </a:r>
            <a:r>
              <a:rPr lang="en-US" sz="1200" dirty="0"/>
              <a:t> </a:t>
            </a:r>
          </a:p>
          <a:p>
            <a:pPr>
              <a:spcBef>
                <a:spcPts val="400"/>
              </a:spcBef>
            </a:pPr>
            <a:r>
              <a:rPr lang="en-US" sz="1200" dirty="0">
                <a:hlinkClick r:id="rId6"/>
              </a:rPr>
              <a:t>https://www.managementtraininginstitute.com/5-leadership-skills-best-manage-crisis/</a:t>
            </a:r>
            <a:r>
              <a:rPr lang="en-US" sz="1200" dirty="0"/>
              <a:t> </a:t>
            </a:r>
          </a:p>
          <a:p>
            <a:pPr>
              <a:spcBef>
                <a:spcPts val="400"/>
              </a:spcBef>
            </a:pPr>
            <a:r>
              <a:rPr lang="en-US" sz="1200" dirty="0" err="1"/>
              <a:t>Brene</a:t>
            </a:r>
            <a:r>
              <a:rPr lang="en-US" sz="1200" dirty="0"/>
              <a:t> Brown: Empathy: </a:t>
            </a:r>
            <a:r>
              <a:rPr lang="en-US" sz="1200" dirty="0">
                <a:hlinkClick r:id="rId7"/>
              </a:rPr>
              <a:t>https://www.youtube.com/watch?v=1Evwgu369Jw</a:t>
            </a:r>
            <a:r>
              <a:rPr lang="en-US" sz="1200" dirty="0"/>
              <a:t> </a:t>
            </a:r>
          </a:p>
          <a:p>
            <a:pPr>
              <a:spcBef>
                <a:spcPts val="400"/>
              </a:spcBef>
            </a:pPr>
            <a:r>
              <a:rPr lang="en-US" sz="1200" dirty="0">
                <a:hlinkClick r:id="rId8"/>
              </a:rPr>
              <a:t>https://disastermilitarymedicine.biomedcentral.com/articles/10.1186/s40696-016-0013-8</a:t>
            </a:r>
            <a:r>
              <a:rPr lang="en-US" sz="1200" dirty="0"/>
              <a:t> </a:t>
            </a:r>
          </a:p>
          <a:p>
            <a:pPr>
              <a:spcBef>
                <a:spcPts val="400"/>
              </a:spcBef>
            </a:pPr>
            <a:r>
              <a:rPr lang="en-US" sz="1200" dirty="0"/>
              <a:t>Psychological Trauma Is the Next Crisis for Coronavirus Health Workers: </a:t>
            </a:r>
            <a:r>
              <a:rPr lang="en-US" sz="1200" dirty="0">
                <a:hlinkClick r:id="rId9"/>
              </a:rPr>
              <a:t>https://www.scientificamerican.com/article/psychological-trauma-is-the-next-crisis-for-coronavirus-health-workers1/</a:t>
            </a:r>
            <a:r>
              <a:rPr lang="en-US" sz="1200" dirty="0"/>
              <a:t> </a:t>
            </a:r>
          </a:p>
          <a:p>
            <a:pPr>
              <a:spcBef>
                <a:spcPts val="400"/>
              </a:spcBef>
            </a:pPr>
            <a:r>
              <a:rPr lang="en-US" sz="1200" dirty="0"/>
              <a:t>Traumatic Stress in the Age of COVID-19: A Call to Close Critical Gaps and Adapt to New Realities: </a:t>
            </a:r>
            <a:r>
              <a:rPr lang="en-US" sz="1200" dirty="0">
                <a:hlinkClick r:id="rId10"/>
              </a:rPr>
              <a:t>https://pubmed.ncbi.nlm.nih.gov/32271070/</a:t>
            </a:r>
            <a:r>
              <a:rPr lang="en-US" sz="1200" dirty="0"/>
              <a:t> </a:t>
            </a:r>
          </a:p>
          <a:p>
            <a:pPr>
              <a:spcBef>
                <a:spcPts val="400"/>
              </a:spcBef>
            </a:pPr>
            <a:r>
              <a:rPr lang="en-US" sz="1200" dirty="0"/>
              <a:t>Psychological Effects on Military Personnel Assigned to Humanitarian Assistance And Disaster Response Mission: </a:t>
            </a:r>
            <a:r>
              <a:rPr lang="en-US" sz="1200" dirty="0">
                <a:hlinkClick r:id="rId11"/>
              </a:rPr>
              <a:t>https://www.researchgate.net/publication/305734953_PSYCHOLOGICAL_EFFECTS_ON_MILITARY_PERSONNEL_ASSIGNED_TO_HUMANITARIAN_ASSISTANCE_AND_DISASTER_RESPONSE_MISSIONS</a:t>
            </a:r>
            <a:r>
              <a:rPr lang="en-US" sz="1200" dirty="0"/>
              <a:t> </a:t>
            </a:r>
          </a:p>
          <a:p>
            <a:pPr>
              <a:spcBef>
                <a:spcPts val="400"/>
              </a:spcBef>
            </a:pPr>
            <a:r>
              <a:rPr lang="en-US" sz="1200" dirty="0"/>
              <a:t>The Kings Fund: Responding To Stress Experienced By Hospital Staff Working With COVID-19: Guidance For Planning Early Interventions: </a:t>
            </a:r>
            <a:r>
              <a:rPr lang="en-US" sz="1200" dirty="0">
                <a:hlinkClick r:id="rId12"/>
              </a:rPr>
              <a:t>https://www.kingsfund.org.uk/audio-video/stress-hospital-staff-covid-19</a:t>
            </a:r>
            <a:r>
              <a:rPr lang="en-US" sz="1200" dirty="0"/>
              <a:t> </a:t>
            </a:r>
          </a:p>
        </p:txBody>
      </p:sp>
      <p:sp>
        <p:nvSpPr>
          <p:cNvPr id="4" name="Slide Number Placeholder 3">
            <a:extLst>
              <a:ext uri="{FF2B5EF4-FFF2-40B4-BE49-F238E27FC236}">
                <a16:creationId xmlns:a16="http://schemas.microsoft.com/office/drawing/2014/main" id="{FD18A8F4-EBCC-F247-B16F-49BBC7AE148A}"/>
              </a:ext>
            </a:extLst>
          </p:cNvPr>
          <p:cNvSpPr>
            <a:spLocks noGrp="1"/>
          </p:cNvSpPr>
          <p:nvPr>
            <p:ph type="sldNum" sz="quarter" idx="33"/>
          </p:nvPr>
        </p:nvSpPr>
        <p:spPr/>
        <p:txBody>
          <a:bodyPr/>
          <a:lstStyle/>
          <a:p>
            <a:fld id="{19B51A1E-902D-48AF-9020-955120F399B6}" type="slidenum">
              <a:rPr lang="en-US" noProof="0" smtClean="0"/>
              <a:pPr/>
              <a:t>47</a:t>
            </a:fld>
            <a:endParaRPr lang="en-US" noProof="0" dirty="0"/>
          </a:p>
        </p:txBody>
      </p:sp>
    </p:spTree>
    <p:extLst>
      <p:ext uri="{BB962C8B-B14F-4D97-AF65-F5344CB8AC3E}">
        <p14:creationId xmlns:p14="http://schemas.microsoft.com/office/powerpoint/2010/main" val="1399943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0A7E74-A9DF-904C-A921-F7B35237DD88}"/>
              </a:ext>
            </a:extLst>
          </p:cNvPr>
          <p:cNvPicPr>
            <a:picLocks noChangeAspect="1"/>
          </p:cNvPicPr>
          <p:nvPr/>
        </p:nvPicPr>
        <p:blipFill>
          <a:blip r:embed="rId3"/>
          <a:stretch>
            <a:fillRect/>
          </a:stretch>
        </p:blipFill>
        <p:spPr>
          <a:xfrm>
            <a:off x="4362607" y="432000"/>
            <a:ext cx="7397393" cy="5264464"/>
          </a:xfrm>
          <a:prstGeom prst="rect">
            <a:avLst/>
          </a:prstGeom>
        </p:spPr>
      </p:pic>
      <p:sp>
        <p:nvSpPr>
          <p:cNvPr id="2" name="Title 1">
            <a:extLst>
              <a:ext uri="{FF2B5EF4-FFF2-40B4-BE49-F238E27FC236}">
                <a16:creationId xmlns:a16="http://schemas.microsoft.com/office/drawing/2014/main" id="{BACCEF24-B0AD-9C49-B6E3-03B2D8F66FE6}"/>
              </a:ext>
            </a:extLst>
          </p:cNvPr>
          <p:cNvSpPr>
            <a:spLocks noGrp="1"/>
          </p:cNvSpPr>
          <p:nvPr>
            <p:ph type="title"/>
          </p:nvPr>
        </p:nvSpPr>
        <p:spPr/>
        <p:txBody>
          <a:bodyPr/>
          <a:lstStyle/>
          <a:p>
            <a:r>
              <a:rPr lang="en-US" dirty="0">
                <a:solidFill>
                  <a:schemeClr val="accent1"/>
                </a:solidFill>
              </a:rPr>
              <a:t>Promoting </a:t>
            </a:r>
            <a:br>
              <a:rPr lang="en-US" dirty="0">
                <a:solidFill>
                  <a:schemeClr val="accent1"/>
                </a:solidFill>
              </a:rPr>
            </a:br>
            <a:r>
              <a:rPr lang="en-US" dirty="0">
                <a:solidFill>
                  <a:schemeClr val="accent1"/>
                </a:solidFill>
              </a:rPr>
              <a:t>Mental Health </a:t>
            </a:r>
            <a:br>
              <a:rPr lang="en-US" dirty="0">
                <a:solidFill>
                  <a:schemeClr val="accent1"/>
                </a:solidFill>
              </a:rPr>
            </a:br>
            <a:r>
              <a:rPr lang="en-US" dirty="0">
                <a:solidFill>
                  <a:schemeClr val="accent1"/>
                </a:solidFill>
              </a:rPr>
              <a:t>&amp; Wellbeing</a:t>
            </a:r>
          </a:p>
        </p:txBody>
      </p:sp>
      <p:sp>
        <p:nvSpPr>
          <p:cNvPr id="5" name="Slide Number Placeholder 4">
            <a:extLst>
              <a:ext uri="{FF2B5EF4-FFF2-40B4-BE49-F238E27FC236}">
                <a16:creationId xmlns:a16="http://schemas.microsoft.com/office/drawing/2014/main" id="{EF067640-2189-584E-BFEC-41CF168A802E}"/>
              </a:ext>
            </a:extLst>
          </p:cNvPr>
          <p:cNvSpPr>
            <a:spLocks noGrp="1"/>
          </p:cNvSpPr>
          <p:nvPr>
            <p:ph type="sldNum" sz="quarter" idx="33"/>
          </p:nvPr>
        </p:nvSpPr>
        <p:spPr/>
        <p:txBody>
          <a:bodyPr/>
          <a:lstStyle/>
          <a:p>
            <a:fld id="{19B51A1E-902D-48AF-9020-955120F399B6}" type="slidenum">
              <a:rPr lang="en-US" noProof="0" smtClean="0"/>
              <a:pPr/>
              <a:t>5</a:t>
            </a:fld>
            <a:endParaRPr lang="en-US" noProof="0" dirty="0"/>
          </a:p>
        </p:txBody>
      </p:sp>
      <p:sp>
        <p:nvSpPr>
          <p:cNvPr id="3" name="Text Placeholder 2">
            <a:extLst>
              <a:ext uri="{FF2B5EF4-FFF2-40B4-BE49-F238E27FC236}">
                <a16:creationId xmlns:a16="http://schemas.microsoft.com/office/drawing/2014/main" id="{BFA21672-1008-BC47-8780-C3E4033D570C}"/>
              </a:ext>
            </a:extLst>
          </p:cNvPr>
          <p:cNvSpPr>
            <a:spLocks noGrp="1"/>
          </p:cNvSpPr>
          <p:nvPr>
            <p:ph type="body" sz="half" idx="2"/>
          </p:nvPr>
        </p:nvSpPr>
        <p:spPr>
          <a:xfrm>
            <a:off x="432000" y="2057400"/>
            <a:ext cx="3253307" cy="3639065"/>
          </a:xfrm>
        </p:spPr>
        <p:txBody>
          <a:bodyPr/>
          <a:lstStyle/>
          <a:p>
            <a:r>
              <a:rPr lang="en-US" sz="2400" dirty="0"/>
              <a:t>A Growing Urgency to Address the Psychological Impacts of the COVID-19 Pandemic</a:t>
            </a:r>
          </a:p>
        </p:txBody>
      </p:sp>
      <p:sp>
        <p:nvSpPr>
          <p:cNvPr id="12" name="TextBox 11">
            <a:extLst>
              <a:ext uri="{FF2B5EF4-FFF2-40B4-BE49-F238E27FC236}">
                <a16:creationId xmlns:a16="http://schemas.microsoft.com/office/drawing/2014/main" id="{C3CC5166-D2B9-0244-98AC-47F27E101C4D}"/>
              </a:ext>
            </a:extLst>
          </p:cNvPr>
          <p:cNvSpPr txBox="1"/>
          <p:nvPr/>
        </p:nvSpPr>
        <p:spPr>
          <a:xfrm>
            <a:off x="4599709" y="713523"/>
            <a:ext cx="2978728"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cs typeface="Times New Roman" panose="02020603050405020304" pitchFamily="18" charset="0"/>
              </a:rPr>
              <a:t>Psychological Trauma Is the Next Crisis for Coronavirus Health Workers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rPr>
              <a:t>Hero worship alone doesn’t protect frontline clinicians from distress </a:t>
            </a:r>
            <a:endParaRPr kumimoji="0" lang="en-US" sz="12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rPr>
              <a:t>Credit: Borge, 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2">
                  <a:lumMod val="50000"/>
                </a:schemeClr>
              </a:solidFill>
              <a:latin typeface="Times New Roman" panose="02020603050405020304" pitchFamily="18" charset="0"/>
              <a:cs typeface="Times New Roman" panose="02020603050405020304" pitchFamily="18" charset="0"/>
            </a:endParaRPr>
          </a:p>
          <a:p>
            <a:pPr marL="171450" lvl="0" indent="-171450" defTabSz="457200">
              <a:buFont typeface="Arial" panose="020B0604020202020204" pitchFamily="34" charset="0"/>
              <a:buChar char="•"/>
              <a:defRPr/>
            </a:pP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Healthcare workers are not just treating </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a flood of critically ill patients during the pandemic</a:t>
            </a:r>
          </a:p>
          <a:p>
            <a:pPr lvl="0" defTabSz="457200">
              <a:defRPr/>
            </a:pPr>
            <a:endParaRPr lang="en-US" sz="8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171450" lvl="0" indent="-171450" defTabSz="457200">
              <a:buFont typeface="Arial" panose="020B0604020202020204" pitchFamily="34" charset="0"/>
              <a:buChar char="•"/>
              <a:defRPr/>
            </a:pP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They are risking their own health, </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witnessing higher rates of death and experiencing breakdowns of protocol and support</a:t>
            </a:r>
          </a:p>
          <a:p>
            <a:pPr lvl="0" defTabSz="457200">
              <a:defRPr/>
            </a:pPr>
            <a:endParaRPr lang="en-US" sz="8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171450" lvl="0" indent="-171450" defTabSz="457200">
              <a:buFont typeface="Arial" panose="020B0604020202020204" pitchFamily="34" charset="0"/>
              <a:buChar char="•"/>
              <a:defRPr/>
            </a:pP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These acute stresses could lead to </a:t>
            </a:r>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mental health issues, yet therapeutic support is lacking</a:t>
            </a:r>
          </a:p>
          <a:p>
            <a:pPr lvl="0" defTabSz="457200">
              <a:defRPr/>
            </a:pPr>
            <a:endParaRPr 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0" algn="r" defTabSz="457200">
              <a:defRPr/>
            </a:pPr>
            <a:r>
              <a:rPr lang="en-US" sz="1200" i="1" dirty="0">
                <a:solidFill>
                  <a:schemeClr val="bg2">
                    <a:lumMod val="50000"/>
                  </a:schemeClr>
                </a:solidFill>
                <a:latin typeface="Times New Roman" panose="02020603050405020304" pitchFamily="18" charset="0"/>
                <a:cs typeface="Times New Roman" panose="02020603050405020304" pitchFamily="18" charset="0"/>
              </a:rPr>
              <a:t>Scientific American</a:t>
            </a:r>
          </a:p>
        </p:txBody>
      </p:sp>
      <p:sp>
        <p:nvSpPr>
          <p:cNvPr id="13" name="TextBox 12">
            <a:extLst>
              <a:ext uri="{FF2B5EF4-FFF2-40B4-BE49-F238E27FC236}">
                <a16:creationId xmlns:a16="http://schemas.microsoft.com/office/drawing/2014/main" id="{FD23C82D-5E19-864A-900D-AD1BB91EFD88}"/>
              </a:ext>
            </a:extLst>
          </p:cNvPr>
          <p:cNvSpPr txBox="1"/>
          <p:nvPr/>
        </p:nvSpPr>
        <p:spPr>
          <a:xfrm>
            <a:off x="8506694" y="713523"/>
            <a:ext cx="2978728" cy="5047536"/>
          </a:xfrm>
          <a:prstGeom prst="rect">
            <a:avLst/>
          </a:prstGeom>
          <a:noFill/>
        </p:spPr>
        <p:txBody>
          <a:bodyPr wrap="square" rtlCol="0">
            <a:spAutoFit/>
          </a:bodyPr>
          <a:lstStyle/>
          <a:p>
            <a:pPr lvl="0" defTabSz="457200">
              <a:defRPr/>
            </a:pPr>
            <a:r>
              <a:rPr lang="en-US" b="1" dirty="0">
                <a:solidFill>
                  <a:schemeClr val="tx1">
                    <a:lumMod val="75000"/>
                    <a:lumOff val="25000"/>
                  </a:schemeClr>
                </a:solidFill>
                <a:latin typeface="Times New Roman" panose="02020603050405020304" pitchFamily="18" charset="0"/>
                <a:cs typeface="Times New Roman" panose="02020603050405020304" pitchFamily="18" charset="0"/>
              </a:rPr>
              <a:t>Traumatic Stress in the Age of COVID-19</a:t>
            </a:r>
            <a:endParaRPr kumimoji="0" lang="en-US" sz="18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defTabSz="457200">
              <a:defRPr/>
            </a:pPr>
            <a:r>
              <a:rPr lang="en-US" sz="1400" b="1" dirty="0">
                <a:solidFill>
                  <a:schemeClr val="accent3">
                    <a:lumMod val="50000"/>
                  </a:schemeClr>
                </a:solidFill>
                <a:latin typeface="Times New Roman" panose="02020603050405020304" pitchFamily="18" charset="0"/>
                <a:cs typeface="Times New Roman" panose="02020603050405020304" pitchFamily="18" charset="0"/>
              </a:rPr>
              <a:t>A call to close critical gaps and adapt to new realities </a:t>
            </a:r>
            <a:endParaRPr kumimoji="0" lang="en-US" sz="12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endParaRPr>
          </a:p>
          <a:p>
            <a:pPr lvl="0" defTabSz="457200">
              <a:defRPr/>
            </a:pPr>
            <a:r>
              <a:rPr kumimoji="0" lang="en-US" sz="1200"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rPr>
              <a:t>Credit: </a:t>
            </a:r>
            <a:r>
              <a:rPr lang="en-US" sz="1200" dirty="0">
                <a:solidFill>
                  <a:schemeClr val="bg2">
                    <a:lumMod val="50000"/>
                  </a:schemeClr>
                </a:solidFill>
                <a:latin typeface="Times New Roman" panose="02020603050405020304" pitchFamily="18" charset="0"/>
                <a:cs typeface="Times New Roman" panose="02020603050405020304" pitchFamily="18" charset="0"/>
              </a:rPr>
              <a:t>Horesh, D &amp; Brown, AD</a:t>
            </a:r>
            <a:endParaRPr kumimoji="0" lang="en-US" sz="1200" i="0" u="none" strike="noStrike" kern="1200" cap="none" spc="0" normalizeH="0" baseline="0" noProof="0" dirty="0">
              <a:ln>
                <a:noFill/>
              </a:ln>
              <a:solidFill>
                <a:schemeClr val="bg2">
                  <a:lumMod val="50000"/>
                </a:schemeClr>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2">
                  <a:lumMod val="50000"/>
                </a:schemeClr>
              </a:solidFill>
              <a:latin typeface="Times New Roman" panose="02020603050405020304" pitchFamily="18" charset="0"/>
              <a:cs typeface="Times New Roman" panose="02020603050405020304" pitchFamily="18" charset="0"/>
            </a:endParaRPr>
          </a:p>
          <a:p>
            <a:pPr lvl="0" defTabSz="457200">
              <a:defRPr/>
            </a:pPr>
            <a:r>
              <a:rPr lang="en-US" sz="1200" b="1" dirty="0">
                <a:solidFill>
                  <a:schemeClr val="tx1">
                    <a:lumMod val="75000"/>
                    <a:lumOff val="25000"/>
                  </a:schemeClr>
                </a:solidFill>
                <a:latin typeface="Times New Roman" panose="02020603050405020304" pitchFamily="18" charset="0"/>
                <a:cs typeface="Times New Roman" panose="02020603050405020304" pitchFamily="18" charset="0"/>
              </a:rPr>
              <a:t>Abstract</a:t>
            </a:r>
          </a:p>
          <a:p>
            <a:pPr lvl="0" defTabSz="457200">
              <a:defRPr/>
            </a:pPr>
            <a:r>
              <a:rPr lang="en-US" sz="1200" spc="-20" dirty="0">
                <a:solidFill>
                  <a:schemeClr val="tx1">
                    <a:lumMod val="75000"/>
                    <a:lumOff val="25000"/>
                  </a:schemeClr>
                </a:solidFill>
                <a:latin typeface="Times New Roman" panose="02020603050405020304" pitchFamily="18" charset="0"/>
                <a:cs typeface="Times New Roman" panose="02020603050405020304" pitchFamily="18" charset="0"/>
              </a:rPr>
              <a:t>THE ISSUE: Coronavirus-19 (COVID-19) is transforming every aspect of our lives. Identified in late 2019, COVID-19 quickly became characterized as a global pandemic by March of 2020. given the rapid acceleration of transmission, and the lack of preparedness to prevent and treat this virus, the negative impacts of COVID-19 are rippling through every facet of society. Although large numbers of people throughout the world will show resilience to the profound loss, stress, and fear associated with COVID-19, the virus will likely exacerbate existing mental health disorders and contribute to the onset of new stress-related disorders for many. </a:t>
            </a:r>
          </a:p>
          <a:p>
            <a:pPr lvl="0" algn="r" defTabSz="457200">
              <a:defRPr/>
            </a:pPr>
            <a:r>
              <a:rPr lang="en-US" sz="1200" i="1" dirty="0">
                <a:solidFill>
                  <a:schemeClr val="bg2">
                    <a:lumMod val="50000"/>
                  </a:schemeClr>
                </a:solidFill>
                <a:latin typeface="Times New Roman" panose="02020603050405020304" pitchFamily="18" charset="0"/>
                <a:cs typeface="Times New Roman" panose="02020603050405020304" pitchFamily="18" charset="0"/>
              </a:rPr>
              <a:t>PubMed.gov</a:t>
            </a:r>
          </a:p>
        </p:txBody>
      </p:sp>
    </p:spTree>
    <p:extLst>
      <p:ext uri="{BB962C8B-B14F-4D97-AF65-F5344CB8AC3E}">
        <p14:creationId xmlns:p14="http://schemas.microsoft.com/office/powerpoint/2010/main" val="3736878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a:extLst>
              <a:ext uri="{FF2B5EF4-FFF2-40B4-BE49-F238E27FC236}">
                <a16:creationId xmlns:a16="http://schemas.microsoft.com/office/drawing/2014/main" id="{68AA8E07-6409-D141-A2EA-C0615424C945}"/>
              </a:ext>
            </a:extLst>
          </p:cNvPr>
          <p:cNvSpPr/>
          <p:nvPr/>
        </p:nvSpPr>
        <p:spPr>
          <a:xfrm>
            <a:off x="3315921" y="2963560"/>
            <a:ext cx="709735" cy="6996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690D50D-52CA-3743-882E-D8F4E0DA549D}"/>
              </a:ext>
            </a:extLst>
          </p:cNvPr>
          <p:cNvSpPr/>
          <p:nvPr/>
        </p:nvSpPr>
        <p:spPr>
          <a:xfrm>
            <a:off x="7482875" y="1117480"/>
            <a:ext cx="4249825" cy="424982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4843C68-D426-AD42-91A6-C9C4A4AB6F96}"/>
              </a:ext>
            </a:extLst>
          </p:cNvPr>
          <p:cNvSpPr>
            <a:spLocks noGrp="1"/>
          </p:cNvSpPr>
          <p:nvPr>
            <p:ph type="title"/>
          </p:nvPr>
        </p:nvSpPr>
        <p:spPr/>
        <p:txBody>
          <a:bodyPr/>
          <a:lstStyle/>
          <a:p>
            <a:r>
              <a:rPr lang="en-US">
                <a:solidFill>
                  <a:schemeClr val="accent1"/>
                </a:solidFill>
              </a:rPr>
              <a:t>Supporting Your Staff</a:t>
            </a:r>
            <a:endParaRPr lang="en-US" dirty="0">
              <a:solidFill>
                <a:schemeClr val="accent1"/>
              </a:solidFill>
            </a:endParaRPr>
          </a:p>
        </p:txBody>
      </p:sp>
      <p:sp>
        <p:nvSpPr>
          <p:cNvPr id="4" name="Content Placeholder 3">
            <a:extLst>
              <a:ext uri="{FF2B5EF4-FFF2-40B4-BE49-F238E27FC236}">
                <a16:creationId xmlns:a16="http://schemas.microsoft.com/office/drawing/2014/main" id="{AE809CE1-40DF-904B-9F7B-BCE2DB757BB9}"/>
              </a:ext>
            </a:extLst>
          </p:cNvPr>
          <p:cNvSpPr>
            <a:spLocks noGrp="1"/>
          </p:cNvSpPr>
          <p:nvPr>
            <p:ph idx="1"/>
          </p:nvPr>
        </p:nvSpPr>
        <p:spPr>
          <a:xfrm>
            <a:off x="432000" y="1383674"/>
            <a:ext cx="2639573" cy="3859428"/>
          </a:xfrm>
        </p:spPr>
        <p:txBody>
          <a:bodyPr/>
          <a:lstStyle/>
          <a:p>
            <a:pPr marL="0" indent="0">
              <a:buNone/>
            </a:pPr>
            <a:r>
              <a:rPr lang="en-US" sz="2800" b="1" dirty="0"/>
              <a:t>Your staff is your greatest strength and asset! </a:t>
            </a:r>
          </a:p>
          <a:p>
            <a:pPr marL="0" indent="0">
              <a:buNone/>
            </a:pPr>
            <a:r>
              <a:rPr lang="en-US" sz="2800" dirty="0"/>
              <a:t>Stress caused by crisis can negatively affect staff’s health and functioning. </a:t>
            </a:r>
          </a:p>
        </p:txBody>
      </p:sp>
      <p:sp>
        <p:nvSpPr>
          <p:cNvPr id="2" name="Slide Number Placeholder 1">
            <a:extLst>
              <a:ext uri="{FF2B5EF4-FFF2-40B4-BE49-F238E27FC236}">
                <a16:creationId xmlns:a16="http://schemas.microsoft.com/office/drawing/2014/main" id="{16904D7E-3E0C-594D-B303-9941F53D3F8A}"/>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pic>
        <p:nvPicPr>
          <p:cNvPr id="15" name="Picture 14">
            <a:extLst>
              <a:ext uri="{FF2B5EF4-FFF2-40B4-BE49-F238E27FC236}">
                <a16:creationId xmlns:a16="http://schemas.microsoft.com/office/drawing/2014/main" id="{BB9277E7-6D7D-A648-A8A7-7BC12EAA23E1}"/>
              </a:ext>
            </a:extLst>
          </p:cNvPr>
          <p:cNvPicPr>
            <a:picLocks noChangeAspect="1"/>
          </p:cNvPicPr>
          <p:nvPr/>
        </p:nvPicPr>
        <p:blipFill>
          <a:blip r:embed="rId3"/>
          <a:stretch>
            <a:fillRect/>
          </a:stretch>
        </p:blipFill>
        <p:spPr>
          <a:xfrm>
            <a:off x="7792509" y="1429180"/>
            <a:ext cx="3647391" cy="3642866"/>
          </a:xfrm>
          <a:prstGeom prst="rect">
            <a:avLst/>
          </a:prstGeom>
        </p:spPr>
      </p:pic>
      <p:sp>
        <p:nvSpPr>
          <p:cNvPr id="18" name="Rectangle 17">
            <a:extLst>
              <a:ext uri="{FF2B5EF4-FFF2-40B4-BE49-F238E27FC236}">
                <a16:creationId xmlns:a16="http://schemas.microsoft.com/office/drawing/2014/main" id="{C2EA7E11-C5D6-1B40-8CD5-05D203E695C4}"/>
              </a:ext>
            </a:extLst>
          </p:cNvPr>
          <p:cNvSpPr/>
          <p:nvPr/>
        </p:nvSpPr>
        <p:spPr>
          <a:xfrm>
            <a:off x="8749186" y="2712004"/>
            <a:ext cx="1717202" cy="1077218"/>
          </a:xfrm>
          <a:prstGeom prst="rect">
            <a:avLst/>
          </a:prstGeom>
        </p:spPr>
        <p:txBody>
          <a:bodyPr wrap="square">
            <a:spAutoFit/>
          </a:bodyPr>
          <a:lstStyle/>
          <a:p>
            <a:pPr algn="ctr"/>
            <a:r>
              <a:rPr lang="en-US" sz="3200" b="1" dirty="0">
                <a:solidFill>
                  <a:schemeClr val="accent1"/>
                </a:solidFill>
              </a:rPr>
              <a:t>System Health</a:t>
            </a:r>
            <a:endParaRPr lang="en-US" sz="3200" dirty="0">
              <a:solidFill>
                <a:schemeClr val="accent1"/>
              </a:solidFill>
            </a:endParaRPr>
          </a:p>
        </p:txBody>
      </p:sp>
      <p:sp>
        <p:nvSpPr>
          <p:cNvPr id="5" name="Rectangle 4">
            <a:extLst>
              <a:ext uri="{FF2B5EF4-FFF2-40B4-BE49-F238E27FC236}">
                <a16:creationId xmlns:a16="http://schemas.microsoft.com/office/drawing/2014/main" id="{5F9D911D-70EA-904A-B035-5F694B7872A7}"/>
              </a:ext>
            </a:extLst>
          </p:cNvPr>
          <p:cNvSpPr/>
          <p:nvPr/>
        </p:nvSpPr>
        <p:spPr>
          <a:xfrm>
            <a:off x="4306099" y="1763498"/>
            <a:ext cx="2203264" cy="3108543"/>
          </a:xfrm>
          <a:prstGeom prst="rect">
            <a:avLst/>
          </a:prstGeom>
        </p:spPr>
        <p:txBody>
          <a:bodyPr wrap="square">
            <a:spAutoFit/>
          </a:bodyPr>
          <a:lstStyle/>
          <a:p>
            <a:r>
              <a:rPr lang="en-US" sz="2800" b="1" dirty="0">
                <a:solidFill>
                  <a:schemeClr val="tx1">
                    <a:lumMod val="75000"/>
                    <a:lumOff val="25000"/>
                  </a:schemeClr>
                </a:solidFill>
              </a:rPr>
              <a:t>Managing the staff’s crisis related stress is important </a:t>
            </a:r>
            <a:br>
              <a:rPr lang="en-US" sz="2800" b="1" dirty="0">
                <a:solidFill>
                  <a:schemeClr val="tx1">
                    <a:lumMod val="75000"/>
                    <a:lumOff val="25000"/>
                  </a:schemeClr>
                </a:solidFill>
              </a:rPr>
            </a:br>
            <a:r>
              <a:rPr lang="en-US" sz="2800" dirty="0">
                <a:solidFill>
                  <a:schemeClr val="tx1">
                    <a:lumMod val="75000"/>
                    <a:lumOff val="25000"/>
                  </a:schemeClr>
                </a:solidFill>
              </a:rPr>
              <a:t>in order to…</a:t>
            </a:r>
          </a:p>
        </p:txBody>
      </p:sp>
      <p:sp>
        <p:nvSpPr>
          <p:cNvPr id="24" name="Right Arrow 23">
            <a:extLst>
              <a:ext uri="{FF2B5EF4-FFF2-40B4-BE49-F238E27FC236}">
                <a16:creationId xmlns:a16="http://schemas.microsoft.com/office/drawing/2014/main" id="{3A84D0CD-658E-7145-AD7A-BA3C75D54DB2}"/>
              </a:ext>
            </a:extLst>
          </p:cNvPr>
          <p:cNvSpPr/>
          <p:nvPr/>
        </p:nvSpPr>
        <p:spPr>
          <a:xfrm>
            <a:off x="6528792" y="2963560"/>
            <a:ext cx="709735" cy="6996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42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sitting at a table&#10;&#10;Description automatically generated">
            <a:extLst>
              <a:ext uri="{FF2B5EF4-FFF2-40B4-BE49-F238E27FC236}">
                <a16:creationId xmlns:a16="http://schemas.microsoft.com/office/drawing/2014/main" id="{D26662DD-3FFA-A142-83EF-9203E81C4D82}"/>
              </a:ext>
            </a:extLst>
          </p:cNvPr>
          <p:cNvPicPr>
            <a:picLocks noGrp="1" noChangeAspect="1"/>
          </p:cNvPicPr>
          <p:nvPr>
            <p:ph type="pic" sz="quarter" idx="10"/>
          </p:nvPr>
        </p:nvPicPr>
        <p:blipFill>
          <a:blip r:embed="rId3"/>
          <a:srcRect t="4829" b="4829"/>
          <a:stretch>
            <a:fillRect/>
          </a:stretch>
        </p:blipFill>
        <p:spPr>
          <a:xfrm flipH="1">
            <a:off x="2411412" y="13649"/>
            <a:ext cx="9780588" cy="5884812"/>
          </a:xfrm>
        </p:spPr>
      </p:pic>
      <p:sp>
        <p:nvSpPr>
          <p:cNvPr id="6" name="Title 5">
            <a:extLst>
              <a:ext uri="{FF2B5EF4-FFF2-40B4-BE49-F238E27FC236}">
                <a16:creationId xmlns:a16="http://schemas.microsoft.com/office/drawing/2014/main" id="{A8C96B8E-7E99-FF45-9CE5-72BE28AFB361}"/>
              </a:ext>
            </a:extLst>
          </p:cNvPr>
          <p:cNvSpPr>
            <a:spLocks noGrp="1"/>
          </p:cNvSpPr>
          <p:nvPr>
            <p:ph type="title"/>
          </p:nvPr>
        </p:nvSpPr>
        <p:spPr>
          <a:xfrm>
            <a:off x="-1700" y="1921446"/>
            <a:ext cx="5958000" cy="2913790"/>
          </a:xfrm>
        </p:spPr>
        <p:txBody>
          <a:bodyPr/>
          <a:lstStyle/>
          <a:p>
            <a:pPr marL="857250" indent="-857250">
              <a:buFont typeface="+mj-lt"/>
              <a:buAutoNum type="romanUcPeriod"/>
            </a:pPr>
            <a:r>
              <a:rPr lang="en-US" dirty="0"/>
              <a:t>Creating the Foundation for a Resilient Organization</a:t>
            </a:r>
          </a:p>
        </p:txBody>
      </p:sp>
      <p:sp>
        <p:nvSpPr>
          <p:cNvPr id="5" name="Slide Number Placeholder 4">
            <a:extLst>
              <a:ext uri="{FF2B5EF4-FFF2-40B4-BE49-F238E27FC236}">
                <a16:creationId xmlns:a16="http://schemas.microsoft.com/office/drawing/2014/main" id="{A1ACF020-56B9-3541-9E29-7A768D4C4E30}"/>
              </a:ext>
            </a:extLst>
          </p:cNvPr>
          <p:cNvSpPr>
            <a:spLocks noGrp="1"/>
          </p:cNvSpPr>
          <p:nvPr>
            <p:ph type="sldNum" sz="quarter" idx="12"/>
          </p:nvPr>
        </p:nvSpPr>
        <p:spPr/>
        <p:txBody>
          <a:bodyPr/>
          <a:lstStyle/>
          <a:p>
            <a:fld id="{19B51A1E-902D-48AF-9020-955120F399B6}" type="slidenum">
              <a:rPr lang="en-US" noProof="0" smtClean="0"/>
              <a:pPr/>
              <a:t>7</a:t>
            </a:fld>
            <a:endParaRPr lang="en-US" noProof="0" dirty="0"/>
          </a:p>
        </p:txBody>
      </p:sp>
      <p:sp>
        <p:nvSpPr>
          <p:cNvPr id="3" name="Text Placeholder 2">
            <a:extLst>
              <a:ext uri="{FF2B5EF4-FFF2-40B4-BE49-F238E27FC236}">
                <a16:creationId xmlns:a16="http://schemas.microsoft.com/office/drawing/2014/main" id="{69E399F1-0347-C344-BFA4-54273E1EF04E}"/>
              </a:ext>
            </a:extLst>
          </p:cNvPr>
          <p:cNvSpPr>
            <a:spLocks noGrp="1"/>
          </p:cNvSpPr>
          <p:nvPr>
            <p:ph type="body" sz="quarter" idx="13"/>
          </p:nvPr>
        </p:nvSpPr>
        <p:spPr>
          <a:xfrm>
            <a:off x="0" y="4835236"/>
            <a:ext cx="5956300" cy="141309"/>
          </a:xfrm>
        </p:spPr>
        <p:txBody>
          <a:bodyPr/>
          <a:lstStyle/>
          <a:p>
            <a:r>
              <a:rPr lang="en-US" dirty="0"/>
              <a:t> </a:t>
            </a:r>
          </a:p>
        </p:txBody>
      </p:sp>
    </p:spTree>
    <p:extLst>
      <p:ext uri="{BB962C8B-B14F-4D97-AF65-F5344CB8AC3E}">
        <p14:creationId xmlns:p14="http://schemas.microsoft.com/office/powerpoint/2010/main" val="1510215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9BF7-A935-4140-94BD-C77D491AFB09}"/>
              </a:ext>
            </a:extLst>
          </p:cNvPr>
          <p:cNvSpPr>
            <a:spLocks noGrp="1"/>
          </p:cNvSpPr>
          <p:nvPr>
            <p:ph type="title"/>
          </p:nvPr>
        </p:nvSpPr>
        <p:spPr>
          <a:xfrm>
            <a:off x="432000" y="431999"/>
            <a:ext cx="11328000" cy="911891"/>
          </a:xfrm>
        </p:spPr>
        <p:txBody>
          <a:bodyPr/>
          <a:lstStyle/>
          <a:p>
            <a:pPr>
              <a:lnSpc>
                <a:spcPct val="100000"/>
              </a:lnSpc>
            </a:pPr>
            <a:r>
              <a:rPr lang="en-US" sz="3200" dirty="0"/>
              <a:t>Evidence-Based Approaches for Supporting Staff During the COVID-19 Crisis</a:t>
            </a:r>
          </a:p>
        </p:txBody>
      </p:sp>
      <p:sp>
        <p:nvSpPr>
          <p:cNvPr id="3" name="Content Placeholder 2">
            <a:extLst>
              <a:ext uri="{FF2B5EF4-FFF2-40B4-BE49-F238E27FC236}">
                <a16:creationId xmlns:a16="http://schemas.microsoft.com/office/drawing/2014/main" id="{C58C7645-5705-C74D-87F5-602614F43899}"/>
              </a:ext>
            </a:extLst>
          </p:cNvPr>
          <p:cNvSpPr>
            <a:spLocks noGrp="1"/>
          </p:cNvSpPr>
          <p:nvPr>
            <p:ph idx="1"/>
          </p:nvPr>
        </p:nvSpPr>
        <p:spPr>
          <a:xfrm>
            <a:off x="432000" y="1717964"/>
            <a:ext cx="11328000" cy="3916716"/>
          </a:xfrm>
        </p:spPr>
        <p:txBody>
          <a:bodyPr/>
          <a:lstStyle/>
          <a:p>
            <a:pPr>
              <a:lnSpc>
                <a:spcPct val="150000"/>
              </a:lnSpc>
            </a:pPr>
            <a:r>
              <a:rPr lang="en-US" sz="2800" dirty="0"/>
              <a:t>Good, clear, timely communication, information, and training</a:t>
            </a:r>
          </a:p>
          <a:p>
            <a:pPr>
              <a:lnSpc>
                <a:spcPct val="150000"/>
              </a:lnSpc>
            </a:pPr>
            <a:r>
              <a:rPr lang="en-US" sz="2800" dirty="0"/>
              <a:t>Fostering team spirit and cohesion</a:t>
            </a:r>
          </a:p>
          <a:p>
            <a:pPr>
              <a:lnSpc>
                <a:spcPct val="150000"/>
              </a:lnSpc>
            </a:pPr>
            <a:r>
              <a:rPr lang="en-US" sz="2800" dirty="0"/>
              <a:t>Promoting wellbeing through flexible and responsive resourcing</a:t>
            </a:r>
          </a:p>
          <a:p>
            <a:pPr>
              <a:lnSpc>
                <a:spcPct val="150000"/>
              </a:lnSpc>
            </a:pPr>
            <a:r>
              <a:rPr lang="en-US" sz="2800" dirty="0"/>
              <a:t>High-quality wellbeing and psychological services to staff</a:t>
            </a:r>
          </a:p>
        </p:txBody>
      </p:sp>
      <p:sp>
        <p:nvSpPr>
          <p:cNvPr id="4" name="Slide Number Placeholder 3">
            <a:extLst>
              <a:ext uri="{FF2B5EF4-FFF2-40B4-BE49-F238E27FC236}">
                <a16:creationId xmlns:a16="http://schemas.microsoft.com/office/drawing/2014/main" id="{27CB0C8F-18E7-AE41-B110-10EC5D5891AF}"/>
              </a:ext>
            </a:extLst>
          </p:cNvPr>
          <p:cNvSpPr>
            <a:spLocks noGrp="1"/>
          </p:cNvSpPr>
          <p:nvPr>
            <p:ph type="sldNum" sz="quarter" idx="33"/>
          </p:nvPr>
        </p:nvSpPr>
        <p:spPr/>
        <p:txBody>
          <a:bodyPr/>
          <a:lstStyle/>
          <a:p>
            <a:fld id="{19B51A1E-902D-48AF-9020-955120F399B6}" type="slidenum">
              <a:rPr lang="en-US" noProof="0" smtClean="0"/>
              <a:pPr/>
              <a:t>8</a:t>
            </a:fld>
            <a:endParaRPr lang="en-US" noProof="0" dirty="0"/>
          </a:p>
        </p:txBody>
      </p:sp>
    </p:spTree>
    <p:extLst>
      <p:ext uri="{BB962C8B-B14F-4D97-AF65-F5344CB8AC3E}">
        <p14:creationId xmlns:p14="http://schemas.microsoft.com/office/powerpoint/2010/main" val="379665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B77DD11-AD9A-3048-A9E8-7C7C7657DE2C}"/>
              </a:ext>
            </a:extLst>
          </p:cNvPr>
          <p:cNvGraphicFramePr/>
          <p:nvPr>
            <p:extLst>
              <p:ext uri="{D42A27DB-BD31-4B8C-83A1-F6EECF244321}">
                <p14:modId xmlns:p14="http://schemas.microsoft.com/office/powerpoint/2010/main" val="3648173706"/>
              </p:ext>
            </p:extLst>
          </p:nvPr>
        </p:nvGraphicFramePr>
        <p:xfrm>
          <a:off x="-191758" y="983673"/>
          <a:ext cx="12192000" cy="4890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9A4E071-8C1F-364E-B79F-CA46B10D0642}"/>
              </a:ext>
            </a:extLst>
          </p:cNvPr>
          <p:cNvSpPr>
            <a:spLocks noGrp="1"/>
          </p:cNvSpPr>
          <p:nvPr>
            <p:ph type="title"/>
          </p:nvPr>
        </p:nvSpPr>
        <p:spPr/>
        <p:txBody>
          <a:bodyPr/>
          <a:lstStyle/>
          <a:p>
            <a:r>
              <a:rPr lang="en-US" dirty="0"/>
              <a:t>The Approach</a:t>
            </a:r>
          </a:p>
        </p:txBody>
      </p:sp>
      <p:sp>
        <p:nvSpPr>
          <p:cNvPr id="4" name="Slide Number Placeholder 3">
            <a:extLst>
              <a:ext uri="{FF2B5EF4-FFF2-40B4-BE49-F238E27FC236}">
                <a16:creationId xmlns:a16="http://schemas.microsoft.com/office/drawing/2014/main" id="{FB443565-2A12-7B47-843D-36EEF61E781D}"/>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sp>
        <p:nvSpPr>
          <p:cNvPr id="6" name="Rectangle 5">
            <a:extLst>
              <a:ext uri="{FF2B5EF4-FFF2-40B4-BE49-F238E27FC236}">
                <a16:creationId xmlns:a16="http://schemas.microsoft.com/office/drawing/2014/main" id="{190FCC86-2936-404B-9111-B3C278FA195E}"/>
              </a:ext>
            </a:extLst>
          </p:cNvPr>
          <p:cNvSpPr/>
          <p:nvPr/>
        </p:nvSpPr>
        <p:spPr>
          <a:xfrm>
            <a:off x="4447264" y="2551607"/>
            <a:ext cx="1282723" cy="400110"/>
          </a:xfrm>
          <a:prstGeom prst="rect">
            <a:avLst/>
          </a:prstGeom>
        </p:spPr>
        <p:txBody>
          <a:bodyPr wrap="none">
            <a:spAutoFit/>
          </a:bodyPr>
          <a:lstStyle/>
          <a:p>
            <a:pPr lvl="0" algn="r"/>
            <a:r>
              <a:rPr lang="en-US" sz="2000" dirty="0">
                <a:solidFill>
                  <a:schemeClr val="bg1"/>
                </a:solidFill>
              </a:rPr>
              <a:t>Mitigation</a:t>
            </a:r>
          </a:p>
        </p:txBody>
      </p:sp>
      <p:sp>
        <p:nvSpPr>
          <p:cNvPr id="7" name="Rectangle 6">
            <a:extLst>
              <a:ext uri="{FF2B5EF4-FFF2-40B4-BE49-F238E27FC236}">
                <a16:creationId xmlns:a16="http://schemas.microsoft.com/office/drawing/2014/main" id="{5DD6E9CD-23A0-DB47-AE6B-6BC8070D891E}"/>
              </a:ext>
            </a:extLst>
          </p:cNvPr>
          <p:cNvSpPr/>
          <p:nvPr/>
        </p:nvSpPr>
        <p:spPr>
          <a:xfrm>
            <a:off x="6096000" y="2551607"/>
            <a:ext cx="1750479" cy="400110"/>
          </a:xfrm>
          <a:prstGeom prst="rect">
            <a:avLst/>
          </a:prstGeom>
        </p:spPr>
        <p:txBody>
          <a:bodyPr wrap="none">
            <a:spAutoFit/>
          </a:bodyPr>
          <a:lstStyle/>
          <a:p>
            <a:pPr lvl="0"/>
            <a:r>
              <a:rPr lang="en-US" sz="2000" spc="-20" dirty="0">
                <a:solidFill>
                  <a:schemeClr val="bg1"/>
                </a:solidFill>
              </a:rPr>
              <a:t>Preparedness</a:t>
            </a:r>
            <a:endParaRPr lang="en-US" sz="2000" dirty="0">
              <a:solidFill>
                <a:schemeClr val="bg1"/>
              </a:solidFill>
            </a:endParaRPr>
          </a:p>
        </p:txBody>
      </p:sp>
      <p:sp>
        <p:nvSpPr>
          <p:cNvPr id="8" name="Rectangle 7">
            <a:extLst>
              <a:ext uri="{FF2B5EF4-FFF2-40B4-BE49-F238E27FC236}">
                <a16:creationId xmlns:a16="http://schemas.microsoft.com/office/drawing/2014/main" id="{5AD287C1-7253-3A4E-B02C-7594AF8719DD}"/>
              </a:ext>
            </a:extLst>
          </p:cNvPr>
          <p:cNvSpPr/>
          <p:nvPr/>
        </p:nvSpPr>
        <p:spPr>
          <a:xfrm>
            <a:off x="4461691" y="3925571"/>
            <a:ext cx="1268296" cy="400110"/>
          </a:xfrm>
          <a:prstGeom prst="rect">
            <a:avLst/>
          </a:prstGeom>
        </p:spPr>
        <p:txBody>
          <a:bodyPr wrap="none">
            <a:spAutoFit/>
          </a:bodyPr>
          <a:lstStyle/>
          <a:p>
            <a:pPr lvl="0" algn="r"/>
            <a:r>
              <a:rPr lang="en-US" sz="2000" dirty="0">
                <a:solidFill>
                  <a:schemeClr val="bg1"/>
                </a:solidFill>
              </a:rPr>
              <a:t>Recovery</a:t>
            </a:r>
          </a:p>
        </p:txBody>
      </p:sp>
      <p:sp>
        <p:nvSpPr>
          <p:cNvPr id="9" name="Rectangle 8">
            <a:extLst>
              <a:ext uri="{FF2B5EF4-FFF2-40B4-BE49-F238E27FC236}">
                <a16:creationId xmlns:a16="http://schemas.microsoft.com/office/drawing/2014/main" id="{C5281FBE-D29F-7C4B-AC1E-0A2F666E6FA2}"/>
              </a:ext>
            </a:extLst>
          </p:cNvPr>
          <p:cNvSpPr/>
          <p:nvPr/>
        </p:nvSpPr>
        <p:spPr>
          <a:xfrm>
            <a:off x="6096000" y="3902463"/>
            <a:ext cx="1399309" cy="707886"/>
          </a:xfrm>
          <a:prstGeom prst="rect">
            <a:avLst/>
          </a:prstGeom>
        </p:spPr>
        <p:txBody>
          <a:bodyPr wrap="square">
            <a:spAutoFit/>
          </a:bodyPr>
          <a:lstStyle/>
          <a:p>
            <a:pPr lvl="0"/>
            <a:r>
              <a:rPr lang="en-US" sz="2000" dirty="0">
                <a:solidFill>
                  <a:schemeClr val="bg1"/>
                </a:solidFill>
              </a:rPr>
              <a:t>Response </a:t>
            </a:r>
          </a:p>
          <a:p>
            <a:pPr lvl="0"/>
            <a:r>
              <a:rPr lang="en-US" sz="2000" dirty="0">
                <a:solidFill>
                  <a:schemeClr val="bg1"/>
                </a:solidFill>
              </a:rPr>
              <a:t>&amp; Coping</a:t>
            </a:r>
          </a:p>
        </p:txBody>
      </p:sp>
      <p:sp>
        <p:nvSpPr>
          <p:cNvPr id="10" name="Rectangle 9">
            <a:extLst>
              <a:ext uri="{FF2B5EF4-FFF2-40B4-BE49-F238E27FC236}">
                <a16:creationId xmlns:a16="http://schemas.microsoft.com/office/drawing/2014/main" id="{2DFF6A14-D488-0141-8081-A33D08438606}"/>
              </a:ext>
            </a:extLst>
          </p:cNvPr>
          <p:cNvSpPr/>
          <p:nvPr/>
        </p:nvSpPr>
        <p:spPr>
          <a:xfrm>
            <a:off x="432000" y="1136065"/>
            <a:ext cx="4015264" cy="2292935"/>
          </a:xfrm>
          <a:prstGeom prst="rect">
            <a:avLst/>
          </a:prstGeom>
        </p:spPr>
        <p:txBody>
          <a:bodyPr wrap="square">
            <a:spAutoFit/>
          </a:bodyPr>
          <a:lstStyle/>
          <a:p>
            <a:pPr marL="285750" indent="-285750">
              <a:buClr>
                <a:schemeClr val="accent1"/>
              </a:buClr>
              <a:buFont typeface="Arial" panose="020B0604020202020204" pitchFamily="34" charset="0"/>
              <a:buChar char="•"/>
            </a:pPr>
            <a:r>
              <a:rPr lang="en-US" sz="1100" dirty="0">
                <a:solidFill>
                  <a:schemeClr val="accent1"/>
                </a:solidFill>
              </a:rPr>
              <a:t>Prevention measures for recurrence of a similar event or negative adverse exposures</a:t>
            </a:r>
          </a:p>
          <a:p>
            <a:pPr marL="285750" indent="-285750">
              <a:buClr>
                <a:schemeClr val="accent1"/>
              </a:buClr>
              <a:buFont typeface="Arial" panose="020B0604020202020204" pitchFamily="34" charset="0"/>
              <a:buChar char="•"/>
            </a:pPr>
            <a:r>
              <a:rPr lang="en-US" sz="1100" dirty="0">
                <a:solidFill>
                  <a:schemeClr val="accent1"/>
                </a:solidFill>
              </a:rPr>
              <a:t>Action measures to reduce vulnerabilities</a:t>
            </a:r>
          </a:p>
          <a:p>
            <a:pPr marL="285750" indent="-285750">
              <a:buClr>
                <a:schemeClr val="accent1"/>
              </a:buClr>
              <a:buFont typeface="Arial" panose="020B0604020202020204" pitchFamily="34" charset="0"/>
              <a:buChar char="•"/>
            </a:pPr>
            <a:r>
              <a:rPr lang="en-US" sz="1100" dirty="0">
                <a:solidFill>
                  <a:schemeClr val="accent1"/>
                </a:solidFill>
              </a:rPr>
              <a:t>Emphasis on and encouragement of sustained coping</a:t>
            </a:r>
          </a:p>
          <a:p>
            <a:pPr marL="285750" indent="-285750">
              <a:buClr>
                <a:schemeClr val="accent1"/>
              </a:buClr>
              <a:buFont typeface="Arial" panose="020B0604020202020204" pitchFamily="34" charset="0"/>
              <a:buChar char="•"/>
            </a:pPr>
            <a:r>
              <a:rPr lang="en-US" sz="1100" dirty="0">
                <a:solidFill>
                  <a:schemeClr val="accent1"/>
                </a:solidFill>
              </a:rPr>
              <a:t>Organizational alignment and ongoing current state assessments </a:t>
            </a:r>
          </a:p>
          <a:p>
            <a:pPr marL="285750" indent="-285750">
              <a:buClr>
                <a:schemeClr val="accent1"/>
              </a:buClr>
              <a:buFont typeface="Arial" panose="020B0604020202020204" pitchFamily="34" charset="0"/>
              <a:buChar char="•"/>
            </a:pPr>
            <a:r>
              <a:rPr lang="en-US" sz="1100" dirty="0">
                <a:solidFill>
                  <a:schemeClr val="accent1"/>
                </a:solidFill>
              </a:rPr>
              <a:t>Countermeasures for maintenance </a:t>
            </a:r>
          </a:p>
          <a:p>
            <a:pPr marL="285750" indent="-285750">
              <a:buClr>
                <a:schemeClr val="accent1"/>
              </a:buClr>
              <a:buFont typeface="Arial" panose="020B0604020202020204" pitchFamily="34" charset="0"/>
              <a:buChar char="•"/>
            </a:pPr>
            <a:r>
              <a:rPr lang="en-US" sz="1100" dirty="0">
                <a:solidFill>
                  <a:schemeClr val="accent1"/>
                </a:solidFill>
              </a:rPr>
              <a:t>Problem solving activities </a:t>
            </a:r>
          </a:p>
          <a:p>
            <a:pPr marL="285750" indent="-285750">
              <a:buClr>
                <a:schemeClr val="accent1"/>
              </a:buClr>
              <a:buFont typeface="Arial" panose="020B0604020202020204" pitchFamily="34" charset="0"/>
              <a:buChar char="•"/>
            </a:pPr>
            <a:r>
              <a:rPr lang="en-US" sz="1100" dirty="0">
                <a:solidFill>
                  <a:schemeClr val="accent1"/>
                </a:solidFill>
              </a:rPr>
              <a:t>System-wide reflective learning </a:t>
            </a:r>
          </a:p>
          <a:p>
            <a:pPr marL="285750" indent="-285750">
              <a:buClr>
                <a:schemeClr val="accent1"/>
              </a:buClr>
              <a:buFont typeface="Arial" panose="020B0604020202020204" pitchFamily="34" charset="0"/>
              <a:buChar char="•"/>
            </a:pPr>
            <a:r>
              <a:rPr lang="en-US" sz="1100" dirty="0">
                <a:solidFill>
                  <a:schemeClr val="accent1"/>
                </a:solidFill>
              </a:rPr>
              <a:t>Effective debriefing for workforce </a:t>
            </a:r>
            <a:br>
              <a:rPr lang="en-US" sz="1100" dirty="0">
                <a:solidFill>
                  <a:schemeClr val="accent1"/>
                </a:solidFill>
              </a:rPr>
            </a:br>
            <a:r>
              <a:rPr lang="en-US" sz="1100" dirty="0">
                <a:solidFill>
                  <a:schemeClr val="accent1"/>
                </a:solidFill>
              </a:rPr>
              <a:t>resilience-building    </a:t>
            </a:r>
          </a:p>
          <a:p>
            <a:pPr marL="285750" indent="-285750">
              <a:buClr>
                <a:schemeClr val="accent1"/>
              </a:buClr>
              <a:buFont typeface="Arial" panose="020B0604020202020204" pitchFamily="34" charset="0"/>
              <a:buChar char="•"/>
            </a:pPr>
            <a:r>
              <a:rPr lang="en-US" sz="1100" dirty="0">
                <a:solidFill>
                  <a:schemeClr val="accent1"/>
                </a:solidFill>
              </a:rPr>
              <a:t>Focus on population health</a:t>
            </a:r>
          </a:p>
          <a:p>
            <a:pPr marL="285750" indent="-285750">
              <a:buClr>
                <a:schemeClr val="accent1"/>
              </a:buClr>
              <a:buFont typeface="Arial" panose="020B0604020202020204" pitchFamily="34" charset="0"/>
              <a:buChar char="•"/>
            </a:pPr>
            <a:r>
              <a:rPr lang="en-US" sz="1100" dirty="0">
                <a:solidFill>
                  <a:schemeClr val="accent1"/>
                </a:solidFill>
              </a:rPr>
              <a:t>Concrete lines of communication </a:t>
            </a:r>
          </a:p>
        </p:txBody>
      </p:sp>
      <p:sp>
        <p:nvSpPr>
          <p:cNvPr id="11" name="Rectangle 10">
            <a:extLst>
              <a:ext uri="{FF2B5EF4-FFF2-40B4-BE49-F238E27FC236}">
                <a16:creationId xmlns:a16="http://schemas.microsoft.com/office/drawing/2014/main" id="{14921390-DD11-074E-9BFA-8A0C59A6AC8A}"/>
              </a:ext>
            </a:extLst>
          </p:cNvPr>
          <p:cNvSpPr/>
          <p:nvPr/>
        </p:nvSpPr>
        <p:spPr>
          <a:xfrm>
            <a:off x="432000" y="3429000"/>
            <a:ext cx="3663678" cy="2123658"/>
          </a:xfrm>
          <a:prstGeom prst="rect">
            <a:avLst/>
          </a:prstGeom>
        </p:spPr>
        <p:txBody>
          <a:bodyPr wrap="square">
            <a:spAutoFit/>
          </a:bodyPr>
          <a:lstStyle/>
          <a:p>
            <a:pPr marL="285750" indent="-285750">
              <a:buClr>
                <a:schemeClr val="accent4"/>
              </a:buClr>
              <a:buFont typeface="Arial" panose="020B0604020202020204" pitchFamily="34" charset="0"/>
              <a:buChar char="•"/>
            </a:pPr>
            <a:r>
              <a:rPr lang="en-US" sz="1100" dirty="0">
                <a:solidFill>
                  <a:schemeClr val="accent4"/>
                </a:solidFill>
              </a:rPr>
              <a:t>Ongoing training &amp; Refresher courses </a:t>
            </a:r>
          </a:p>
          <a:p>
            <a:pPr marL="285750" indent="-285750">
              <a:buClr>
                <a:schemeClr val="accent4"/>
              </a:buClr>
              <a:buFont typeface="Arial" panose="020B0604020202020204" pitchFamily="34" charset="0"/>
              <a:buChar char="•"/>
            </a:pPr>
            <a:r>
              <a:rPr lang="en-US" sz="1100" dirty="0">
                <a:solidFill>
                  <a:schemeClr val="accent4"/>
                </a:solidFill>
              </a:rPr>
              <a:t>Environments for healthy decompression</a:t>
            </a:r>
          </a:p>
          <a:p>
            <a:pPr marL="285750" indent="-285750">
              <a:buClr>
                <a:schemeClr val="accent4"/>
              </a:buClr>
              <a:buFont typeface="Arial" panose="020B0604020202020204" pitchFamily="34" charset="0"/>
              <a:buChar char="•"/>
            </a:pPr>
            <a:r>
              <a:rPr lang="en-US" sz="1100" dirty="0">
                <a:solidFill>
                  <a:schemeClr val="accent4"/>
                </a:solidFill>
              </a:rPr>
              <a:t>Screenings &amp; Assessments</a:t>
            </a:r>
          </a:p>
          <a:p>
            <a:pPr marL="285750" indent="-285750">
              <a:buClr>
                <a:schemeClr val="accent4"/>
              </a:buClr>
              <a:buFont typeface="Arial" panose="020B0604020202020204" pitchFamily="34" charset="0"/>
              <a:buChar char="•"/>
            </a:pPr>
            <a:r>
              <a:rPr lang="en-US" sz="1100" dirty="0">
                <a:solidFill>
                  <a:schemeClr val="accent4"/>
                </a:solidFill>
              </a:rPr>
              <a:t>Referral networks </a:t>
            </a:r>
          </a:p>
          <a:p>
            <a:pPr marL="285750" indent="-285750">
              <a:buClr>
                <a:schemeClr val="accent4"/>
              </a:buClr>
              <a:buFont typeface="Arial" panose="020B0604020202020204" pitchFamily="34" charset="0"/>
              <a:buChar char="•"/>
            </a:pPr>
            <a:r>
              <a:rPr lang="en-US" sz="1100" dirty="0">
                <a:solidFill>
                  <a:schemeClr val="accent4"/>
                </a:solidFill>
              </a:rPr>
              <a:t>Effective mental health service pathways both internal &amp; external </a:t>
            </a:r>
          </a:p>
          <a:p>
            <a:pPr marL="285750" indent="-285750">
              <a:buClr>
                <a:schemeClr val="accent4"/>
              </a:buClr>
              <a:buFont typeface="Arial" panose="020B0604020202020204" pitchFamily="34" charset="0"/>
              <a:buChar char="•"/>
            </a:pPr>
            <a:r>
              <a:rPr lang="en-US" sz="1100" dirty="0">
                <a:solidFill>
                  <a:schemeClr val="accent4"/>
                </a:solidFill>
              </a:rPr>
              <a:t>Acute &amp; long-term treatment for event related holistic health challenges </a:t>
            </a:r>
          </a:p>
          <a:p>
            <a:pPr marL="285750" indent="-285750">
              <a:buClr>
                <a:schemeClr val="accent4"/>
              </a:buClr>
              <a:buFont typeface="Arial" panose="020B0604020202020204" pitchFamily="34" charset="0"/>
              <a:buChar char="•"/>
            </a:pPr>
            <a:r>
              <a:rPr lang="en-US" sz="1100" dirty="0">
                <a:solidFill>
                  <a:schemeClr val="accent4"/>
                </a:solidFill>
              </a:rPr>
              <a:t>Financial planning to design enhanced support infrastructure</a:t>
            </a:r>
          </a:p>
          <a:p>
            <a:pPr marL="285750" indent="-285750">
              <a:buClr>
                <a:schemeClr val="accent4"/>
              </a:buClr>
              <a:buFont typeface="Arial" panose="020B0604020202020204" pitchFamily="34" charset="0"/>
              <a:buChar char="•"/>
            </a:pPr>
            <a:r>
              <a:rPr lang="en-US" sz="1100" dirty="0">
                <a:solidFill>
                  <a:schemeClr val="accent4"/>
                </a:solidFill>
              </a:rPr>
              <a:t>Building safer processes to meet ongoing concrete needs</a:t>
            </a:r>
          </a:p>
        </p:txBody>
      </p:sp>
      <p:sp>
        <p:nvSpPr>
          <p:cNvPr id="13" name="Rectangle 12">
            <a:extLst>
              <a:ext uri="{FF2B5EF4-FFF2-40B4-BE49-F238E27FC236}">
                <a16:creationId xmlns:a16="http://schemas.microsoft.com/office/drawing/2014/main" id="{71677396-356C-6E44-9EA1-5779A6054274}"/>
              </a:ext>
            </a:extLst>
          </p:cNvPr>
          <p:cNvSpPr/>
          <p:nvPr/>
        </p:nvSpPr>
        <p:spPr>
          <a:xfrm>
            <a:off x="8212492" y="1136065"/>
            <a:ext cx="3547507" cy="1954381"/>
          </a:xfrm>
          <a:prstGeom prst="rect">
            <a:avLst/>
          </a:prstGeom>
        </p:spPr>
        <p:txBody>
          <a:bodyPr wrap="square">
            <a:spAutoFit/>
          </a:bodyPr>
          <a:lstStyle/>
          <a:p>
            <a:pPr marL="285750" indent="-285750">
              <a:buClr>
                <a:schemeClr val="accent3">
                  <a:lumMod val="50000"/>
                </a:schemeClr>
              </a:buClr>
              <a:buFont typeface="Arial" panose="020B0604020202020204" pitchFamily="34" charset="0"/>
              <a:buChar char="•"/>
            </a:pPr>
            <a:r>
              <a:rPr lang="en-US" sz="1100" dirty="0">
                <a:solidFill>
                  <a:schemeClr val="accent3">
                    <a:lumMod val="50000"/>
                  </a:schemeClr>
                </a:solidFill>
              </a:rPr>
              <a:t>Precautionary and proactive measures</a:t>
            </a:r>
          </a:p>
          <a:p>
            <a:pPr marL="285750" indent="-285750">
              <a:buClr>
                <a:schemeClr val="accent3">
                  <a:lumMod val="50000"/>
                </a:schemeClr>
              </a:buClr>
              <a:buFont typeface="Arial" panose="020B0604020202020204" pitchFamily="34" charset="0"/>
              <a:buChar char="•"/>
            </a:pPr>
            <a:r>
              <a:rPr lang="en-US" sz="1100" dirty="0">
                <a:solidFill>
                  <a:schemeClr val="accent3">
                    <a:lumMod val="50000"/>
                  </a:schemeClr>
                </a:solidFill>
              </a:rPr>
              <a:t>Implementing risk mitigation strategies before an emergency occurs</a:t>
            </a:r>
          </a:p>
          <a:p>
            <a:pPr marL="285750" indent="-285750">
              <a:buClr>
                <a:schemeClr val="accent3">
                  <a:lumMod val="50000"/>
                </a:schemeClr>
              </a:buClr>
              <a:buFont typeface="Arial" panose="020B0604020202020204" pitchFamily="34" charset="0"/>
              <a:buChar char="•"/>
            </a:pPr>
            <a:r>
              <a:rPr lang="en-US" sz="1100" dirty="0">
                <a:solidFill>
                  <a:schemeClr val="accent3">
                    <a:lumMod val="50000"/>
                  </a:schemeClr>
                </a:solidFill>
              </a:rPr>
              <a:t>Develop response/support plans and establish response teams</a:t>
            </a:r>
          </a:p>
          <a:p>
            <a:pPr marL="285750" indent="-285750">
              <a:buClr>
                <a:schemeClr val="accent3">
                  <a:lumMod val="50000"/>
                </a:schemeClr>
              </a:buClr>
              <a:buFont typeface="Arial" panose="020B0604020202020204" pitchFamily="34" charset="0"/>
              <a:buChar char="•"/>
            </a:pPr>
            <a:r>
              <a:rPr lang="en-US" sz="1100" dirty="0">
                <a:solidFill>
                  <a:schemeClr val="accent3">
                    <a:lumMod val="50000"/>
                  </a:schemeClr>
                </a:solidFill>
              </a:rPr>
              <a:t>Training, skill, and general awareness building</a:t>
            </a:r>
          </a:p>
          <a:p>
            <a:pPr marL="285750" indent="-285750">
              <a:buClr>
                <a:schemeClr val="accent3">
                  <a:lumMod val="50000"/>
                </a:schemeClr>
              </a:buClr>
              <a:buFont typeface="Arial" panose="020B0604020202020204" pitchFamily="34" charset="0"/>
              <a:buChar char="•"/>
            </a:pPr>
            <a:r>
              <a:rPr lang="en-US" sz="1100" dirty="0">
                <a:solidFill>
                  <a:schemeClr val="accent3">
                    <a:lumMod val="50000"/>
                  </a:schemeClr>
                </a:solidFill>
              </a:rPr>
              <a:t>Program planning to maintain effective coping and daily functioning of the workforce </a:t>
            </a:r>
          </a:p>
          <a:p>
            <a:pPr marL="285750" indent="-285750">
              <a:buClr>
                <a:schemeClr val="accent3">
                  <a:lumMod val="50000"/>
                </a:schemeClr>
              </a:buClr>
              <a:buFont typeface="Arial" panose="020B0604020202020204" pitchFamily="34" charset="0"/>
              <a:buChar char="•"/>
            </a:pPr>
            <a:r>
              <a:rPr lang="en-US" sz="1100" dirty="0">
                <a:solidFill>
                  <a:schemeClr val="accent3">
                    <a:lumMod val="50000"/>
                  </a:schemeClr>
                </a:solidFill>
              </a:rPr>
              <a:t>Psycho-education, information sharing, and support materials (i.e. posters, brochures, leaflets, videos, etc.) </a:t>
            </a:r>
          </a:p>
        </p:txBody>
      </p:sp>
      <p:sp>
        <p:nvSpPr>
          <p:cNvPr id="14" name="Rectangle 13">
            <a:extLst>
              <a:ext uri="{FF2B5EF4-FFF2-40B4-BE49-F238E27FC236}">
                <a16:creationId xmlns:a16="http://schemas.microsoft.com/office/drawing/2014/main" id="{A81DA6CC-D626-D34E-B4BA-84857777BC73}"/>
              </a:ext>
            </a:extLst>
          </p:cNvPr>
          <p:cNvSpPr/>
          <p:nvPr/>
        </p:nvSpPr>
        <p:spPr>
          <a:xfrm>
            <a:off x="8212491" y="3429000"/>
            <a:ext cx="3547507" cy="2123658"/>
          </a:xfrm>
          <a:prstGeom prst="rect">
            <a:avLst/>
          </a:prstGeom>
        </p:spPr>
        <p:txBody>
          <a:bodyPr wrap="square">
            <a:spAutoFit/>
          </a:bodyPr>
          <a:lstStyle/>
          <a:p>
            <a:pPr marL="285750" indent="-285750">
              <a:buClr>
                <a:schemeClr val="accent2"/>
              </a:buClr>
              <a:buFont typeface="Arial" panose="020B0604020202020204" pitchFamily="34" charset="0"/>
              <a:buChar char="•"/>
            </a:pPr>
            <a:r>
              <a:rPr lang="en-US" sz="1100" dirty="0">
                <a:solidFill>
                  <a:schemeClr val="accent2"/>
                </a:solidFill>
              </a:rPr>
              <a:t>Mental Health &amp; Preparedness plans in action</a:t>
            </a:r>
          </a:p>
          <a:p>
            <a:pPr marL="285750" indent="-285750">
              <a:buClr>
                <a:schemeClr val="accent2"/>
              </a:buClr>
              <a:buFont typeface="Arial" panose="020B0604020202020204" pitchFamily="34" charset="0"/>
              <a:buChar char="•"/>
            </a:pPr>
            <a:r>
              <a:rPr lang="en-US" sz="1100" dirty="0">
                <a:solidFill>
                  <a:schemeClr val="accent2"/>
                </a:solidFill>
              </a:rPr>
              <a:t>System-wide alignment of directives</a:t>
            </a:r>
          </a:p>
          <a:p>
            <a:pPr marL="285750" indent="-285750">
              <a:buClr>
                <a:schemeClr val="accent2"/>
              </a:buClr>
              <a:buFont typeface="Arial" panose="020B0604020202020204" pitchFamily="34" charset="0"/>
              <a:buChar char="•"/>
            </a:pPr>
            <a:r>
              <a:rPr lang="en-US" sz="1100" dirty="0">
                <a:solidFill>
                  <a:schemeClr val="accent2"/>
                </a:solidFill>
              </a:rPr>
              <a:t>Provide emotional support to those in distress</a:t>
            </a:r>
          </a:p>
          <a:p>
            <a:pPr marL="285750" indent="-285750">
              <a:buClr>
                <a:schemeClr val="accent2"/>
              </a:buClr>
              <a:buFont typeface="Arial" panose="020B0604020202020204" pitchFamily="34" charset="0"/>
              <a:buChar char="•"/>
            </a:pPr>
            <a:r>
              <a:rPr lang="en-US" sz="1100" dirty="0">
                <a:solidFill>
                  <a:schemeClr val="accent2"/>
                </a:solidFill>
              </a:rPr>
              <a:t>Enhance training and skill-building of peer supporters</a:t>
            </a:r>
          </a:p>
          <a:p>
            <a:pPr marL="285750" indent="-285750">
              <a:buClr>
                <a:schemeClr val="accent2"/>
              </a:buClr>
              <a:buFont typeface="Arial" panose="020B0604020202020204" pitchFamily="34" charset="0"/>
              <a:buChar char="•"/>
            </a:pPr>
            <a:r>
              <a:rPr lang="en-US" sz="1100" dirty="0">
                <a:solidFill>
                  <a:schemeClr val="accent2"/>
                </a:solidFill>
              </a:rPr>
              <a:t>Normalizing reactions and responses</a:t>
            </a:r>
          </a:p>
          <a:p>
            <a:pPr marL="285750" indent="-285750">
              <a:buClr>
                <a:schemeClr val="accent2"/>
              </a:buClr>
              <a:buFont typeface="Arial" panose="020B0604020202020204" pitchFamily="34" charset="0"/>
              <a:buChar char="•"/>
            </a:pPr>
            <a:r>
              <a:rPr lang="en-US" sz="1100" dirty="0">
                <a:solidFill>
                  <a:schemeClr val="accent2"/>
                </a:solidFill>
              </a:rPr>
              <a:t>Crisis counseling to meet severity  </a:t>
            </a:r>
          </a:p>
          <a:p>
            <a:pPr marL="285750" indent="-285750">
              <a:buClr>
                <a:schemeClr val="accent2"/>
              </a:buClr>
              <a:buFont typeface="Arial" panose="020B0604020202020204" pitchFamily="34" charset="0"/>
              <a:buChar char="•"/>
            </a:pPr>
            <a:r>
              <a:rPr lang="en-US" sz="1100" dirty="0">
                <a:solidFill>
                  <a:schemeClr val="accent2"/>
                </a:solidFill>
              </a:rPr>
              <a:t>Emphasis on self-care</a:t>
            </a:r>
          </a:p>
          <a:p>
            <a:pPr marL="285750" indent="-285750">
              <a:buClr>
                <a:schemeClr val="accent2"/>
              </a:buClr>
              <a:buFont typeface="Arial" panose="020B0604020202020204" pitchFamily="34" charset="0"/>
              <a:buChar char="•"/>
            </a:pPr>
            <a:r>
              <a:rPr lang="en-US" sz="1100" dirty="0">
                <a:solidFill>
                  <a:schemeClr val="accent2"/>
                </a:solidFill>
              </a:rPr>
              <a:t>Expansion of response resource capacity</a:t>
            </a:r>
          </a:p>
          <a:p>
            <a:pPr marL="285750" indent="-285750">
              <a:buClr>
                <a:schemeClr val="accent2"/>
              </a:buClr>
              <a:buFont typeface="Arial" panose="020B0604020202020204" pitchFamily="34" charset="0"/>
              <a:buChar char="•"/>
            </a:pPr>
            <a:r>
              <a:rPr lang="en-US" sz="1100" dirty="0">
                <a:solidFill>
                  <a:schemeClr val="accent2"/>
                </a:solidFill>
              </a:rPr>
              <a:t>Identify resource gaps (human capacity &amp; system)</a:t>
            </a:r>
          </a:p>
          <a:p>
            <a:pPr marL="285750" indent="-285750">
              <a:buClr>
                <a:schemeClr val="accent2"/>
              </a:buClr>
              <a:buFont typeface="Arial" panose="020B0604020202020204" pitchFamily="34" charset="0"/>
              <a:buChar char="•"/>
            </a:pPr>
            <a:r>
              <a:rPr lang="en-US" sz="1100" dirty="0">
                <a:solidFill>
                  <a:schemeClr val="accent2"/>
                </a:solidFill>
              </a:rPr>
              <a:t>PDSA cycles</a:t>
            </a:r>
          </a:p>
        </p:txBody>
      </p:sp>
    </p:spTree>
    <p:extLst>
      <p:ext uri="{BB962C8B-B14F-4D97-AF65-F5344CB8AC3E}">
        <p14:creationId xmlns:p14="http://schemas.microsoft.com/office/powerpoint/2010/main" val="2562189605"/>
      </p:ext>
    </p:extLst>
  </p:cSld>
  <p:clrMapOvr>
    <a:masterClrMapping/>
  </p:clrMapOvr>
</p:sld>
</file>

<file path=ppt/theme/theme1.xml><?xml version="1.0" encoding="utf-8"?>
<a:theme xmlns:a="http://schemas.openxmlformats.org/drawingml/2006/main" name="Office Theme">
  <a:themeElements>
    <a:clrScheme name="HERO-NY">
      <a:dk1>
        <a:srgbClr val="000000"/>
      </a:dk1>
      <a:lt1>
        <a:srgbClr val="FFFFFF"/>
      </a:lt1>
      <a:dk2>
        <a:srgbClr val="3F3F3F"/>
      </a:dk2>
      <a:lt2>
        <a:srgbClr val="F2F2F2"/>
      </a:lt2>
      <a:accent1>
        <a:srgbClr val="3081A2"/>
      </a:accent1>
      <a:accent2>
        <a:srgbClr val="D71D24"/>
      </a:accent2>
      <a:accent3>
        <a:srgbClr val="95CD8B"/>
      </a:accent3>
      <a:accent4>
        <a:srgbClr val="002C47"/>
      </a:accent4>
      <a:accent5>
        <a:srgbClr val="A61318"/>
      </a:accent5>
      <a:accent6>
        <a:srgbClr val="A58268"/>
      </a:accent6>
      <a:hlink>
        <a:srgbClr val="3081A2"/>
      </a:hlink>
      <a:folHlink>
        <a:srgbClr val="3081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RO-NY_Presentation1" id="{AB1505EF-422B-2249-9361-A4E935FA315F}" vid="{133B5B9F-16E4-9E48-9A65-2E8CF8B806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0D0D0-7C1D-47FF-A2F0-9937AA567A3D}">
  <ds:schemaRefs>
    <ds:schemaRef ds:uri="http://schemas.microsoft.com/office/infopath/2007/PartnerControls"/>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6c05727-aa75-4e4a-9b5f-8a80a1165891"/>
    <ds:schemaRef ds:uri="71af3243-3dd4-4a8d-8c0d-dd76da1f02a5"/>
    <ds:schemaRef ds:uri="http://purl.org/dc/dcmitype/"/>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10530</Words>
  <Application>Microsoft Macintosh PowerPoint</Application>
  <PresentationFormat>Widescreen</PresentationFormat>
  <Paragraphs>897</Paragraphs>
  <Slides>47</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Times New Roman</vt:lpstr>
      <vt:lpstr>Wingdings</vt:lpstr>
      <vt:lpstr>Office Theme</vt:lpstr>
      <vt:lpstr>PowerPoint Presentation</vt:lpstr>
      <vt:lpstr>Grounding Exercise</vt:lpstr>
      <vt:lpstr>Overview of Today’s Session </vt:lpstr>
      <vt:lpstr>Learning Objectives</vt:lpstr>
      <vt:lpstr>Promoting  Mental Health  &amp; Wellbeing</vt:lpstr>
      <vt:lpstr>Supporting Your Staff</vt:lpstr>
      <vt:lpstr>Creating the Foundation for a Resilient Organization</vt:lpstr>
      <vt:lpstr>Evidence-Based Approaches for Supporting Staff During the COVID-19 Crisis</vt:lpstr>
      <vt:lpstr>The Approach</vt:lpstr>
      <vt:lpstr>Leadership Sets the Tone</vt:lpstr>
      <vt:lpstr>PowerPoint Presentation</vt:lpstr>
      <vt:lpstr>Crisis Response Reflection</vt:lpstr>
      <vt:lpstr>What Is Peer Support?</vt:lpstr>
      <vt:lpstr>Empathy Building</vt:lpstr>
      <vt:lpstr>It’s All in the Approach</vt:lpstr>
      <vt:lpstr>Application of Empathy</vt:lpstr>
      <vt:lpstr>Application of Empathy</vt:lpstr>
      <vt:lpstr>Building Your Wellness Program</vt:lpstr>
      <vt:lpstr>The Foundation of Programming</vt:lpstr>
      <vt:lpstr>How to Build a Wellness Program</vt:lpstr>
      <vt:lpstr>Burning Platform</vt:lpstr>
      <vt:lpstr>Build a Coalition</vt:lpstr>
      <vt:lpstr>Roles &amp; Responsibilities </vt:lpstr>
      <vt:lpstr>Governance Structure</vt:lpstr>
      <vt:lpstr>Identify Risk Areas</vt:lpstr>
      <vt:lpstr>Inventory Resources</vt:lpstr>
      <vt:lpstr>Gap Analysis</vt:lpstr>
      <vt:lpstr>Why Assess?</vt:lpstr>
      <vt:lpstr>Why Assess?</vt:lpstr>
      <vt:lpstr>Why Assess?</vt:lpstr>
      <vt:lpstr>Why Assess?</vt:lpstr>
      <vt:lpstr>Why Assess?</vt:lpstr>
      <vt:lpstr>Communication Plan</vt:lpstr>
      <vt:lpstr>First Train-the-Trainer Cohort</vt:lpstr>
      <vt:lpstr>IT Infrastructure</vt:lpstr>
      <vt:lpstr>Grow More Trainees/Supporters</vt:lpstr>
      <vt:lpstr>Grow Support Resources </vt:lpstr>
      <vt:lpstr>Sustainability Plan</vt:lpstr>
      <vt:lpstr>Support the Supporters</vt:lpstr>
      <vt:lpstr>Quality Improvement Plan</vt:lpstr>
      <vt:lpstr>Steps to Take Today</vt:lpstr>
      <vt:lpstr>What Can You Do Today?</vt:lpstr>
      <vt:lpstr>Get the Ball Rolling</vt:lpstr>
      <vt:lpstr>Wrap Up</vt:lpstr>
      <vt:lpstr>Thank You</vt:lpstr>
      <vt:lpstr>Panel Discussion and Q&amp;A</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2020-05-21T18:05:49Z</dcterms:created>
  <dcterms:modified xsi:type="dcterms:W3CDTF">2020-07-01T00:31:35Z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