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45"/>
  </p:notesMasterIdLst>
  <p:handoutMasterIdLst>
    <p:handoutMasterId r:id="rId46"/>
  </p:handoutMasterIdLst>
  <p:sldIdLst>
    <p:sldId id="256" r:id="rId5"/>
    <p:sldId id="257" r:id="rId6"/>
    <p:sldId id="291" r:id="rId7"/>
    <p:sldId id="292" r:id="rId8"/>
    <p:sldId id="260" r:id="rId9"/>
    <p:sldId id="293" r:id="rId10"/>
    <p:sldId id="294" r:id="rId11"/>
    <p:sldId id="295" r:id="rId12"/>
    <p:sldId id="296" r:id="rId13"/>
    <p:sldId id="297" r:id="rId14"/>
    <p:sldId id="298" r:id="rId15"/>
    <p:sldId id="300" r:id="rId16"/>
    <p:sldId id="301" r:id="rId17"/>
    <p:sldId id="302" r:id="rId18"/>
    <p:sldId id="303" r:id="rId19"/>
    <p:sldId id="304" r:id="rId20"/>
    <p:sldId id="305" r:id="rId21"/>
    <p:sldId id="306" r:id="rId22"/>
    <p:sldId id="307" r:id="rId23"/>
    <p:sldId id="308" r:id="rId24"/>
    <p:sldId id="309" r:id="rId25"/>
    <p:sldId id="311" r:id="rId26"/>
    <p:sldId id="312" r:id="rId27"/>
    <p:sldId id="313" r:id="rId28"/>
    <p:sldId id="314" r:id="rId29"/>
    <p:sldId id="315" r:id="rId30"/>
    <p:sldId id="316" r:id="rId31"/>
    <p:sldId id="317" r:id="rId32"/>
    <p:sldId id="318" r:id="rId33"/>
    <p:sldId id="319" r:id="rId34"/>
    <p:sldId id="320" r:id="rId35"/>
    <p:sldId id="321" r:id="rId36"/>
    <p:sldId id="322" r:id="rId37"/>
    <p:sldId id="323" r:id="rId38"/>
    <p:sldId id="324" r:id="rId39"/>
    <p:sldId id="327" r:id="rId40"/>
    <p:sldId id="325" r:id="rId41"/>
    <p:sldId id="290" r:id="rId42"/>
    <p:sldId id="280" r:id="rId43"/>
    <p:sldId id="326"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file>

<file path=ppt/viewProps.xml><?xml version="1.0" encoding="utf-8"?>
<p:viewPr xmlns:a="http://schemas.openxmlformats.org/drawingml/2006/main" xmlns:r="http://schemas.openxmlformats.org/officeDocument/2006/relationships" xmlns:p="http://schemas.openxmlformats.org/presentationml/2006/main">
  <p:normalViewPr>
    <p:restoredLeft sz="8652" autoAdjust="0"/>
    <p:restoredTop sz="91224" autoAdjust="0"/>
  </p:normalViewPr>
  <p:slideViewPr>
    <p:cSldViewPr snapToGrid="0">
      <p:cViewPr varScale="1">
        <p:scale>
          <a:sx n="116" d="100"/>
          <a:sy n="116" d="100"/>
        </p:scale>
        <p:origin x="720" y="192"/>
      </p:cViewPr>
      <p:guideLst/>
    </p:cSldViewPr>
  </p:slideViewPr>
  <p:outlineViewPr>
    <p:cViewPr>
      <p:scale>
        <a:sx n="33" d="100"/>
        <a:sy n="33" d="100"/>
      </p:scale>
      <p:origin x="0" y="-5784"/>
    </p:cViewPr>
  </p:outlineViewPr>
  <p:notesTextViewPr>
    <p:cViewPr>
      <p:scale>
        <a:sx n="100" d="100"/>
        <a:sy n="100" d="100"/>
      </p:scale>
      <p:origin x="0" y="0"/>
    </p:cViewPr>
  </p:notesTextViewPr>
  <p:sorterViewPr>
    <p:cViewPr>
      <p:scale>
        <a:sx n="75" d="100"/>
        <a:sy n="75" d="100"/>
      </p:scale>
      <p:origin x="0" y="0"/>
    </p:cViewPr>
  </p:sorterViewPr>
  <p:notesViewPr>
    <p:cSldViewPr snapToGrid="0">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6/19/20</a:t>
            </a:fld>
            <a:endParaRPr lang="en-US"/>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9EC30E-1A71-4188-9BE7-E2A64929A436}" type="datetimeFigureOut">
              <a:rPr lang="en-US" noProof="0" smtClean="0"/>
              <a:t>6/19/20</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0193B-564F-4854-8A52-728F3FB19C85}" type="slidenum">
              <a:rPr lang="en-US" noProof="0" smtClean="0"/>
              <a:t>‹#›</a:t>
            </a:fld>
            <a:endParaRPr lang="en-US"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psychologytoday.com/intl/basics/trauma"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www.psychologytoday.com/intl/basics/motivation"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a:t>
            </a:fld>
            <a:endParaRPr lang="en-US" noProof="0"/>
          </a:p>
        </p:txBody>
      </p:sp>
    </p:spTree>
    <p:extLst>
      <p:ext uri="{BB962C8B-B14F-4D97-AF65-F5344CB8AC3E}">
        <p14:creationId xmlns:p14="http://schemas.microsoft.com/office/powerpoint/2010/main" val="3443856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know you need to seek help, take into consideration that your mind and body may be trying to tell you to pay attention to these common response to stress and trauma</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22</a:t>
            </a:fld>
            <a:endParaRPr lang="en-US" noProof="0"/>
          </a:p>
        </p:txBody>
      </p:sp>
    </p:spTree>
    <p:extLst>
      <p:ext uri="{BB962C8B-B14F-4D97-AF65-F5344CB8AC3E}">
        <p14:creationId xmlns:p14="http://schemas.microsoft.com/office/powerpoint/2010/main" val="876421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lnSpc>
                <a:spcPct val="120000"/>
              </a:lnSpc>
              <a:spcBef>
                <a:spcPts val="0"/>
              </a:spcBef>
              <a:buNone/>
            </a:pPr>
            <a:r>
              <a:rPr lang="en-US" dirty="0"/>
              <a:t>I am realizing I may be experiencing feelings, thoughts and/or behaviors </a:t>
            </a:r>
          </a:p>
          <a:p>
            <a:pPr marL="0" indent="0" algn="l">
              <a:lnSpc>
                <a:spcPct val="120000"/>
              </a:lnSpc>
              <a:spcBef>
                <a:spcPts val="0"/>
              </a:spcBef>
              <a:buNone/>
            </a:pPr>
            <a:r>
              <a:rPr lang="en-US" dirty="0"/>
              <a:t>which means to me</a:t>
            </a:r>
          </a:p>
          <a:p>
            <a:pPr marL="0" indent="0" algn="l">
              <a:buNone/>
            </a:pPr>
            <a:r>
              <a:rPr lang="en-US" b="1" dirty="0"/>
              <a:t>I may need HELP </a:t>
            </a:r>
            <a:r>
              <a:rPr lang="en-US" b="1" i="1" dirty="0"/>
              <a:t>BUT</a:t>
            </a:r>
          </a:p>
          <a:p>
            <a:pPr marL="0" indent="0" algn="l">
              <a:buNone/>
            </a:pPr>
            <a:r>
              <a:rPr lang="en-US" dirty="0"/>
              <a:t>I am not too sure.</a:t>
            </a:r>
          </a:p>
          <a:p>
            <a:pPr marL="0" indent="0" algn="l">
              <a:buNone/>
            </a:pPr>
            <a:endParaRPr lang="en-US" dirty="0"/>
          </a:p>
          <a:p>
            <a:pPr marL="0" indent="0" algn="l">
              <a:buNone/>
            </a:pPr>
            <a:r>
              <a:rPr lang="en-US" dirty="0"/>
              <a:t>When is it time to seek HELP?</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23</a:t>
            </a:fld>
            <a:endParaRPr lang="en-US" noProof="0"/>
          </a:p>
        </p:txBody>
      </p:sp>
    </p:spTree>
    <p:extLst>
      <p:ext uri="{BB962C8B-B14F-4D97-AF65-F5344CB8AC3E}">
        <p14:creationId xmlns:p14="http://schemas.microsoft.com/office/powerpoint/2010/main" val="2242761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sz="1200" b="1" i="0" u="none" strike="noStrike" kern="1200" dirty="0">
                <a:solidFill>
                  <a:schemeClr val="tx1"/>
                </a:solidFill>
                <a:effectLst/>
                <a:latin typeface="+mn-lt"/>
                <a:ea typeface="+mn-ea"/>
                <a:cs typeface="+mn-cs"/>
              </a:rPr>
              <a:t>Definition</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Example</a:t>
            </a:r>
            <a:endParaRPr lang="en-US" sz="1200" b="0" i="0" u="none" strike="noStrike" kern="1200" dirty="0">
              <a:solidFill>
                <a:schemeClr val="tx1"/>
              </a:solidFill>
              <a:effectLst/>
              <a:latin typeface="+mn-lt"/>
              <a:ea typeface="+mn-ea"/>
              <a:cs typeface="+mn-cs"/>
            </a:endParaRPr>
          </a:p>
          <a:p>
            <a:pPr marL="171450" indent="-171450" rtl="0" eaLnBrk="1" fontAlgn="t" latinLnBrk="0" hangingPunct="1">
              <a:buFont typeface="Arial" panose="020B0604020202020204" pitchFamily="34" charset="0"/>
              <a:buChar char="•"/>
            </a:pPr>
            <a:r>
              <a:rPr lang="en-US" sz="1200" b="0" i="0" u="none" strike="noStrike" kern="1200" dirty="0">
                <a:solidFill>
                  <a:schemeClr val="tx1"/>
                </a:solidFill>
                <a:effectLst/>
                <a:latin typeface="+mn-lt"/>
                <a:ea typeface="+mn-ea"/>
                <a:cs typeface="+mn-cs"/>
              </a:rPr>
              <a:t>A set of negative and often unfair beliefs that a society or group of people have about something </a:t>
            </a:r>
          </a:p>
          <a:p>
            <a:pPr marL="171450" indent="-171450" rtl="0" eaLnBrk="1" fontAlgn="auto" latinLnBrk="0" hangingPunct="1">
              <a:buFont typeface="Arial" panose="020B0604020202020204" pitchFamily="34" charset="0"/>
              <a:buChar char="•"/>
            </a:pPr>
            <a:r>
              <a:rPr lang="en-US" sz="1200" b="0" i="0" u="none" strike="noStrike" kern="1200" dirty="0">
                <a:solidFill>
                  <a:schemeClr val="tx1"/>
                </a:solidFill>
                <a:effectLst/>
                <a:latin typeface="+mn-lt"/>
                <a:ea typeface="+mn-ea"/>
                <a:cs typeface="+mn-cs"/>
              </a:rPr>
              <a:t>Talking to a therapist means you're "weak" or "crazy“.</a:t>
            </a:r>
          </a:p>
          <a:p>
            <a:pPr marL="171450" indent="-171450" rtl="0" eaLnBrk="1" fontAlgn="t" latinLnBrk="0" hangingPunct="1">
              <a:buFont typeface="Arial" panose="020B0604020202020204" pitchFamily="34" charset="0"/>
              <a:buChar char="•"/>
            </a:pPr>
            <a:r>
              <a:rPr lang="en-US" sz="1200" b="0" i="0" u="none" strike="noStrike" kern="1200" dirty="0">
                <a:solidFill>
                  <a:schemeClr val="tx1"/>
                </a:solidFill>
                <a:effectLst/>
                <a:latin typeface="+mn-lt"/>
                <a:ea typeface="+mn-ea"/>
                <a:cs typeface="+mn-cs"/>
              </a:rPr>
              <a:t>A belief that something, based on reality, can negatively impact you without knowing its potential outcome </a:t>
            </a:r>
          </a:p>
          <a:p>
            <a:pPr marL="171450" indent="-171450" rtl="0" eaLnBrk="1" fontAlgn="auto" latinLnBrk="0" hangingPunct="1">
              <a:buFont typeface="Arial" panose="020B0604020202020204" pitchFamily="34" charset="0"/>
              <a:buChar char="•"/>
            </a:pPr>
            <a:r>
              <a:rPr lang="en-US" sz="1200" b="0" i="0" u="none" strike="noStrike" kern="1200" dirty="0">
                <a:solidFill>
                  <a:schemeClr val="tx1"/>
                </a:solidFill>
                <a:effectLst/>
                <a:latin typeface="+mn-lt"/>
                <a:ea typeface="+mn-ea"/>
                <a:cs typeface="+mn-cs"/>
              </a:rPr>
              <a:t>Fearing that this experience has damaged me permanently and I'll never feel better</a:t>
            </a:r>
          </a:p>
          <a:p>
            <a:pPr marL="171450" indent="-171450" rtl="0" eaLnBrk="1" fontAlgn="auto" latinLnBrk="0" hangingPunct="1">
              <a:buFont typeface="Arial" panose="020B0604020202020204" pitchFamily="34" charset="0"/>
              <a:buChar char="•"/>
            </a:pPr>
            <a:r>
              <a:rPr lang="en-US" sz="1200" b="0" i="0" u="none" strike="noStrike" kern="1200" dirty="0">
                <a:solidFill>
                  <a:schemeClr val="tx1"/>
                </a:solidFill>
                <a:effectLst/>
                <a:latin typeface="+mn-lt"/>
                <a:ea typeface="+mn-ea"/>
                <a:cs typeface="+mn-cs"/>
              </a:rPr>
              <a:t>As a HELPING individual, you may be juggling personal/professional time to take care of yourself/your needs. </a:t>
            </a:r>
          </a:p>
          <a:p>
            <a:pPr marL="171450" indent="-171450" rtl="0" eaLnBrk="1" fontAlgn="auto" latinLnBrk="0" hangingPunct="1">
              <a:buFont typeface="Arial" panose="020B0604020202020204" pitchFamily="34" charset="0"/>
              <a:buChar char="•"/>
            </a:pPr>
            <a:r>
              <a:rPr lang="en-US" sz="1200" b="0" i="0" u="none" strike="noStrike" kern="1200" dirty="0">
                <a:solidFill>
                  <a:schemeClr val="tx1"/>
                </a:solidFill>
                <a:effectLst/>
                <a:latin typeface="+mn-lt"/>
                <a:ea typeface="+mn-ea"/>
                <a:cs typeface="+mn-cs"/>
              </a:rPr>
              <a:t>“Everyday I have to go to work (9-5) and return home to help my kids with their homework.“</a:t>
            </a:r>
          </a:p>
          <a:p>
            <a:pPr marL="171450" indent="-171450" rtl="0" eaLnBrk="1" fontAlgn="auto" latinLnBrk="0" hangingPunct="1">
              <a:buFont typeface="Arial" panose="020B0604020202020204" pitchFamily="34" charset="0"/>
              <a:buChar char="•"/>
            </a:pPr>
            <a:r>
              <a:rPr lang="en-US" sz="1200" b="0" i="0" u="none" strike="noStrike" kern="1200" dirty="0">
                <a:solidFill>
                  <a:schemeClr val="tx1"/>
                </a:solidFill>
                <a:effectLst/>
                <a:latin typeface="+mn-lt"/>
                <a:ea typeface="+mn-ea"/>
                <a:cs typeface="+mn-cs"/>
              </a:rPr>
              <a:t>Medical Insurance plans may have limitations to covering long-term outpatient services which may incur unexpected financial responsibilities. </a:t>
            </a:r>
          </a:p>
          <a:p>
            <a:pPr marL="171450" indent="-171450" rtl="0" eaLnBrk="1" fontAlgn="auto" latinLnBrk="0" hangingPunct="1">
              <a:buFont typeface="Arial" panose="020B0604020202020204" pitchFamily="34" charset="0"/>
              <a:buChar char="•"/>
            </a:pPr>
            <a:r>
              <a:rPr lang="en-US" sz="1200" b="0" i="0" u="none" strike="noStrike" kern="1200" dirty="0">
                <a:solidFill>
                  <a:schemeClr val="tx1"/>
                </a:solidFill>
                <a:effectLst/>
                <a:latin typeface="+mn-lt"/>
                <a:ea typeface="+mn-ea"/>
                <a:cs typeface="+mn-cs"/>
              </a:rPr>
              <a:t>Many people struggle to understand medical insurance benefits, particularly for mental health, and worry about affording it right now</a:t>
            </a:r>
          </a:p>
          <a:p>
            <a:pPr marL="171450" indent="-171450" rtl="0" eaLnBrk="1" fontAlgn="auto" latinLnBrk="0" hangingPunct="1">
              <a:buFont typeface="Arial" panose="020B0604020202020204" pitchFamily="34" charset="0"/>
              <a:buChar char="•"/>
            </a:pPr>
            <a:r>
              <a:rPr lang="en-US" sz="1200" b="0" i="0" u="none" strike="noStrike" kern="1200" dirty="0">
                <a:solidFill>
                  <a:schemeClr val="tx1"/>
                </a:solidFill>
                <a:effectLst/>
                <a:latin typeface="+mn-lt"/>
                <a:ea typeface="+mn-ea"/>
                <a:cs typeface="+mn-cs"/>
              </a:rPr>
              <a:t>An individual’s cultural, gender-role or spiritual beliefs will influence the type of help to seek</a:t>
            </a:r>
          </a:p>
          <a:p>
            <a:pPr marL="171450" indent="-171450" rtl="0" eaLnBrk="1" fontAlgn="auto" latinLnBrk="0" hangingPunct="1">
              <a:buFont typeface="Arial" panose="020B0604020202020204" pitchFamily="34" charset="0"/>
              <a:buChar char="•"/>
            </a:pPr>
            <a:r>
              <a:rPr lang="en-US" sz="1200" b="0" i="0" u="none" strike="noStrike" kern="1200" dirty="0">
                <a:solidFill>
                  <a:schemeClr val="tx1"/>
                </a:solidFill>
                <a:effectLst/>
                <a:latin typeface="+mn-lt"/>
                <a:ea typeface="+mn-ea"/>
                <a:cs typeface="+mn-cs"/>
              </a:rPr>
              <a:t>My role as the breadwinner may be questioned if I see a counselor.</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27</a:t>
            </a:fld>
            <a:endParaRPr lang="en-US" noProof="0"/>
          </a:p>
        </p:txBody>
      </p:sp>
    </p:spTree>
    <p:extLst>
      <p:ext uri="{BB962C8B-B14F-4D97-AF65-F5344CB8AC3E}">
        <p14:creationId xmlns:p14="http://schemas.microsoft.com/office/powerpoint/2010/main" val="339260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Discussion Point: </a:t>
            </a:r>
            <a:r>
              <a:rPr lang="en-US" dirty="0"/>
              <a:t>Ask the participants to share tips, ideas, and positive experiences</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28</a:t>
            </a:fld>
            <a:endParaRPr lang="en-US" noProof="0"/>
          </a:p>
        </p:txBody>
      </p:sp>
    </p:spTree>
    <p:extLst>
      <p:ext uri="{BB962C8B-B14F-4D97-AF65-F5344CB8AC3E}">
        <p14:creationId xmlns:p14="http://schemas.microsoft.com/office/powerpoint/2010/main" val="43156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The Professional Quality of Life Scale Tool </a:t>
            </a:r>
            <a:r>
              <a:rPr lang="en-US" b="0" dirty="0"/>
              <a:t>is </a:t>
            </a:r>
            <a:r>
              <a:rPr lang="en-US" dirty="0"/>
              <a:t>the most widely used measure of the positive and negative aspects of helping in the world (https://</a:t>
            </a:r>
            <a:r>
              <a:rPr lang="en-US" dirty="0" err="1"/>
              <a:t>proqol.org</a:t>
            </a:r>
            <a:r>
              <a:rPr lang="en-US" dirty="0"/>
              <a:t>/</a:t>
            </a:r>
            <a:r>
              <a:rPr lang="en-US" dirty="0" err="1"/>
              <a:t>ProQol_Test.html</a:t>
            </a:r>
            <a:r>
              <a:rPr lang="en-US" dirty="0"/>
              <a:t>)</a:t>
            </a:r>
          </a:p>
          <a:p>
            <a:pPr marL="171450" indent="-171450">
              <a:buFont typeface="Arial" panose="020B0604020202020204" pitchFamily="34" charset="0"/>
              <a:buChar char="•"/>
            </a:pPr>
            <a:r>
              <a:rPr lang="en-US" b="1" dirty="0" err="1"/>
              <a:t>LifeStress</a:t>
            </a:r>
            <a:r>
              <a:rPr lang="en-US" b="1" dirty="0"/>
              <a:t> Test </a:t>
            </a:r>
            <a:r>
              <a:rPr lang="en-US" dirty="0"/>
              <a:t>is another tools developed by Dr. Tim Lowenstein proven to be a measure of compassion satisfaction and fatigue. (https://</a:t>
            </a:r>
            <a:r>
              <a:rPr lang="en-US" dirty="0" err="1"/>
              <a:t>www.compassionfatigue.org</a:t>
            </a:r>
            <a:r>
              <a:rPr lang="en-US" dirty="0"/>
              <a:t>/pages/</a:t>
            </a:r>
            <a:r>
              <a:rPr lang="en-US" dirty="0" err="1"/>
              <a:t>lifestress.html</a:t>
            </a:r>
            <a:r>
              <a:rPr lang="en-US" dirty="0"/>
              <a:t>)</a:t>
            </a:r>
          </a:p>
          <a:p>
            <a:pPr marL="171450" indent="-171450">
              <a:buFont typeface="Arial" panose="020B0604020202020204" pitchFamily="34" charset="0"/>
              <a:buChar char="•"/>
            </a:pPr>
            <a:r>
              <a:rPr lang="en-US" b="1" dirty="0"/>
              <a:t>Empath Test </a:t>
            </a:r>
            <a:r>
              <a:rPr lang="en-US" dirty="0"/>
              <a:t>was designed by Tara Meyer-Robson and The Flow, LLC to help you recognize symptoms of Compassion Fatigue (http://</a:t>
            </a:r>
            <a:r>
              <a:rPr lang="en-US" dirty="0" err="1"/>
              <a:t>www.tarameyerrobson.com</a:t>
            </a:r>
            <a:r>
              <a:rPr lang="en-US" dirty="0"/>
              <a:t>/empath-test)</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31</a:t>
            </a:fld>
            <a:endParaRPr lang="en-US" noProof="0"/>
          </a:p>
        </p:txBody>
      </p:sp>
    </p:spTree>
    <p:extLst>
      <p:ext uri="{BB962C8B-B14F-4D97-AF65-F5344CB8AC3E}">
        <p14:creationId xmlns:p14="http://schemas.microsoft.com/office/powerpoint/2010/main" val="3198993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1" dirty="0"/>
              <a:t>Make a Decision: </a:t>
            </a:r>
            <a:r>
              <a:rPr lang="en-US" dirty="0"/>
              <a:t>Choosing the combination or selection of HELP you think matches your needs is the starting point</a:t>
            </a:r>
          </a:p>
          <a:p>
            <a:pPr marL="228600" indent="-228600">
              <a:buFont typeface="+mj-lt"/>
              <a:buAutoNum type="arabicPeriod"/>
            </a:pPr>
            <a:r>
              <a:rPr lang="en-US" b="1" dirty="0"/>
              <a:t>Reach out: </a:t>
            </a:r>
            <a:r>
              <a:rPr lang="en-US" dirty="0"/>
              <a:t>Connecting to your HELP starts with a phone call or reaching out to a person/agency.</a:t>
            </a:r>
          </a:p>
          <a:p>
            <a:pPr marL="228600" indent="-228600">
              <a:buFont typeface="+mj-lt"/>
              <a:buAutoNum type="arabicPeriod"/>
            </a:pPr>
            <a:r>
              <a:rPr lang="en-US" b="1" dirty="0"/>
              <a:t>Follow Through: </a:t>
            </a:r>
          </a:p>
          <a:p>
            <a:pPr marL="628650" lvl="1" indent="-171450">
              <a:buFont typeface="Arial" panose="020B0604020202020204" pitchFamily="34" charset="0"/>
              <a:buChar char="•"/>
            </a:pPr>
            <a:r>
              <a:rPr lang="en-US" dirty="0"/>
              <a:t>Commit to taking care of yourself</a:t>
            </a:r>
          </a:p>
          <a:p>
            <a:pPr marL="628650" lvl="1" indent="-171450">
              <a:buFont typeface="Arial" panose="020B0604020202020204" pitchFamily="34" charset="0"/>
              <a:buChar char="•"/>
            </a:pPr>
            <a:r>
              <a:rPr lang="en-US" dirty="0"/>
              <a:t>Identify specific things with what you want help </a:t>
            </a:r>
          </a:p>
          <a:p>
            <a:pPr marL="628650" lvl="1" indent="-171450">
              <a:buFont typeface="Arial" panose="020B0604020202020204" pitchFamily="34" charset="0"/>
              <a:buChar char="•"/>
            </a:pPr>
            <a:r>
              <a:rPr lang="en-US" dirty="0"/>
              <a:t>Stick with the type of HELP and make it a time specific ritual</a:t>
            </a:r>
          </a:p>
          <a:p>
            <a:pPr marL="628650" lvl="1" indent="-171450">
              <a:buFont typeface="Arial" panose="020B0604020202020204" pitchFamily="34" charset="0"/>
              <a:buChar char="•"/>
            </a:pPr>
            <a:r>
              <a:rPr lang="en-US" dirty="0"/>
              <a:t>Enlist others to support your help-seeking decision </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32</a:t>
            </a:fld>
            <a:endParaRPr lang="en-US" noProof="0"/>
          </a:p>
        </p:txBody>
      </p:sp>
    </p:spTree>
    <p:extLst>
      <p:ext uri="{BB962C8B-B14F-4D97-AF65-F5344CB8AC3E}">
        <p14:creationId xmlns:p14="http://schemas.microsoft.com/office/powerpoint/2010/main" val="2427301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33</a:t>
            </a:fld>
            <a:endParaRPr lang="en-US" noProof="0"/>
          </a:p>
        </p:txBody>
      </p:sp>
    </p:spTree>
    <p:extLst>
      <p:ext uri="{BB962C8B-B14F-4D97-AF65-F5344CB8AC3E}">
        <p14:creationId xmlns:p14="http://schemas.microsoft.com/office/powerpoint/2010/main" val="3764358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Resilience is typically defined as the capacity to recover from difficult life events. Resilience is the psychological quality that allows some people to be knocked down by the adversities of life and come back at least as strong as before. Rather than letting difficulties, </a:t>
            </a:r>
            <a:r>
              <a:rPr lang="en-US" sz="1200" b="0" i="0" u="none" strike="noStrike" kern="1200" dirty="0">
                <a:solidFill>
                  <a:schemeClr val="tx1"/>
                </a:solidFill>
                <a:effectLst/>
                <a:latin typeface="+mn-lt"/>
                <a:ea typeface="+mn-ea"/>
                <a:cs typeface="+mn-cs"/>
                <a:hlinkClick r:id="rId3" tooltip="Psychology Today looks at traumatic"/>
              </a:rPr>
              <a:t>traumatic</a:t>
            </a:r>
            <a:r>
              <a:rPr lang="en-US" sz="1200" b="0" i="0" kern="1200" dirty="0">
                <a:solidFill>
                  <a:schemeClr val="tx1"/>
                </a:solidFill>
                <a:effectLst/>
                <a:latin typeface="+mn-lt"/>
                <a:ea typeface="+mn-ea"/>
                <a:cs typeface="+mn-cs"/>
              </a:rPr>
              <a:t> events, or failure overcome them and drain their resolve, highly resilient people find a way to change course, emotionally heal, and continue moving toward their </a:t>
            </a:r>
            <a:r>
              <a:rPr lang="en-US" sz="1200" b="0" i="0" u="none" strike="noStrike" kern="1200" dirty="0">
                <a:solidFill>
                  <a:schemeClr val="tx1"/>
                </a:solidFill>
                <a:effectLst/>
                <a:latin typeface="+mn-lt"/>
                <a:ea typeface="+mn-ea"/>
                <a:cs typeface="+mn-cs"/>
                <a:hlinkClick r:id="rId4" tooltip="Psychology Today looks at goals"/>
              </a:rPr>
              <a:t>goals</a:t>
            </a:r>
            <a:r>
              <a:rPr lang="en-US" sz="1200" b="0" i="0" kern="1200" dirty="0">
                <a:solidFill>
                  <a:schemeClr val="tx1"/>
                </a:solidFill>
                <a:effectLst/>
                <a:latin typeface="+mn-lt"/>
                <a:ea typeface="+mn-ea"/>
                <a:cs typeface="+mn-cs"/>
              </a:rPr>
              <a:t>. Some characteristics to strive for are: </a:t>
            </a:r>
            <a:r>
              <a:rPr lang="en-US" sz="1200" b="1" i="0" kern="1200" dirty="0">
                <a:solidFill>
                  <a:schemeClr val="tx1"/>
                </a:solidFill>
                <a:effectLst/>
                <a:latin typeface="+mn-lt"/>
                <a:ea typeface="+mn-ea"/>
                <a:cs typeface="+mn-cs"/>
              </a:rPr>
              <a:t>optimism, self-esteem, spirituality, adaptability, curiosity, tendency to find meaning, and strong social support.</a:t>
            </a:r>
            <a:r>
              <a:rPr lang="en-US" sz="1200" b="0" i="0" kern="1200" dirty="0">
                <a:solidFill>
                  <a:schemeClr val="tx1"/>
                </a:solidFill>
                <a:effectLst/>
                <a:latin typeface="+mn-lt"/>
                <a:ea typeface="+mn-ea"/>
                <a:cs typeface="+mn-cs"/>
              </a:rPr>
              <a:t> These are characteristics to help protect you in times of stress.</a:t>
            </a:r>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34</a:t>
            </a:fld>
            <a:endParaRPr lang="en-US" noProof="0"/>
          </a:p>
        </p:txBody>
      </p:sp>
    </p:spTree>
    <p:extLst>
      <p:ext uri="{BB962C8B-B14F-4D97-AF65-F5344CB8AC3E}">
        <p14:creationId xmlns:p14="http://schemas.microsoft.com/office/powerpoint/2010/main" val="70134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Call to Action:</a:t>
            </a:r>
            <a:r>
              <a:rPr lang="en-US" dirty="0"/>
              <a:t> We need to make sure we are taking care of ourselves first in order to be able to care for others and </a:t>
            </a:r>
            <a:r>
              <a:rPr lang="en-US"/>
              <a:t>their families.</a:t>
            </a:r>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37</a:t>
            </a:fld>
            <a:endParaRPr lang="en-US" noProof="0"/>
          </a:p>
        </p:txBody>
      </p:sp>
    </p:spTree>
    <p:extLst>
      <p:ext uri="{BB962C8B-B14F-4D97-AF65-F5344CB8AC3E}">
        <p14:creationId xmlns:p14="http://schemas.microsoft.com/office/powerpoint/2010/main" val="4561809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40</a:t>
            </a:fld>
            <a:endParaRPr lang="en-US" noProof="0"/>
          </a:p>
        </p:txBody>
      </p:sp>
    </p:spTree>
    <p:extLst>
      <p:ext uri="{BB962C8B-B14F-4D97-AF65-F5344CB8AC3E}">
        <p14:creationId xmlns:p14="http://schemas.microsoft.com/office/powerpoint/2010/main" val="1882264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Take audience through the exercise</a:t>
            </a:r>
          </a:p>
          <a:p>
            <a:pPr marL="171450" indent="-171450">
              <a:buFont typeface="Arial" panose="020B0604020202020204" pitchFamily="34" charset="0"/>
              <a:buChar char="•"/>
            </a:pPr>
            <a:r>
              <a:rPr lang="en-US" dirty="0"/>
              <a:t>Mention that this can be hard to do at first</a:t>
            </a:r>
          </a:p>
          <a:p>
            <a:pPr marL="171450" indent="-171450">
              <a:buFont typeface="Arial" panose="020B0604020202020204" pitchFamily="34" charset="0"/>
              <a:buChar char="•"/>
            </a:pPr>
            <a:r>
              <a:rPr lang="en-US" dirty="0"/>
              <a:t>And mention that this exercise can be done in 2X2 if breathing difficulties exist</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2</a:t>
            </a:fld>
            <a:endParaRPr lang="en-US" noProof="0"/>
          </a:p>
        </p:txBody>
      </p:sp>
    </p:spTree>
    <p:extLst>
      <p:ext uri="{BB962C8B-B14F-4D97-AF65-F5344CB8AC3E}">
        <p14:creationId xmlns:p14="http://schemas.microsoft.com/office/powerpoint/2010/main" val="2859203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Call to Action: </a:t>
            </a:r>
            <a:r>
              <a:rPr lang="en-US" sz="1200" dirty="0"/>
              <a:t>We need to make sure we are taking care of ourselves first in order to be able to care for others and their families. LET’S BEGIN!</a:t>
            </a:r>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4</a:t>
            </a:fld>
            <a:endParaRPr lang="en-US" noProof="0"/>
          </a:p>
        </p:txBody>
      </p:sp>
    </p:spTree>
    <p:extLst>
      <p:ext uri="{BB962C8B-B14F-4D97-AF65-F5344CB8AC3E}">
        <p14:creationId xmlns:p14="http://schemas.microsoft.com/office/powerpoint/2010/main" val="2244588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COVID-19 health crisis had Acute impact as well as Long Term impact on many lives.</a:t>
            </a:r>
          </a:p>
          <a:p>
            <a:pPr marL="171450" indent="-171450">
              <a:buFont typeface="Arial" panose="020B0604020202020204" pitchFamily="34" charset="0"/>
              <a:buChar char="•"/>
            </a:pPr>
            <a:r>
              <a:rPr lang="en-US" dirty="0"/>
              <a:t>The individuals: the frontline workers</a:t>
            </a:r>
          </a:p>
          <a:p>
            <a:pPr marL="171450" indent="-171450">
              <a:buFont typeface="Arial" panose="020B0604020202020204" pitchFamily="34" charset="0"/>
              <a:buChar char="•"/>
            </a:pPr>
            <a:r>
              <a:rPr lang="en-US" dirty="0"/>
              <a:t>Families, and Social networks were impacted by this crisis</a:t>
            </a:r>
          </a:p>
          <a:p>
            <a:pPr marL="171450" indent="-171450">
              <a:buFont typeface="Arial" panose="020B0604020202020204" pitchFamily="34" charset="0"/>
              <a:buChar char="•"/>
            </a:pPr>
            <a:r>
              <a:rPr lang="en-US" dirty="0"/>
              <a:t>And people in the communities</a:t>
            </a:r>
          </a:p>
          <a:p>
            <a:endParaRPr lang="en-US" dirty="0"/>
          </a:p>
          <a:p>
            <a:r>
              <a:rPr lang="en-US" b="1" dirty="0"/>
              <a:t>This is a call to action: </a:t>
            </a:r>
            <a:r>
              <a:rPr lang="en-US" dirty="0"/>
              <a:t>We need to make sure we are taking care of ourselves first in order to be able to care for others and their families LET’S BEGIN! Lets explore the mental health impact, the typical reactions people have to stress and talk about getting help</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7</a:t>
            </a:fld>
            <a:endParaRPr lang="en-US" noProof="0"/>
          </a:p>
        </p:txBody>
      </p:sp>
    </p:spTree>
    <p:extLst>
      <p:ext uri="{BB962C8B-B14F-4D97-AF65-F5344CB8AC3E}">
        <p14:creationId xmlns:p14="http://schemas.microsoft.com/office/powerpoint/2010/main" val="232785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Some reactions cause an impact to your life immediately while sometimes there is a delay and the impact happens later. Sometimes the impact is not too severe, and you can recover on your own with a little help from family and friends. Some reactions to stress and trauma are more serious and will require help from a professional to recover. </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8</a:t>
            </a:fld>
            <a:endParaRPr lang="en-US" noProof="0"/>
          </a:p>
        </p:txBody>
      </p:sp>
    </p:spTree>
    <p:extLst>
      <p:ext uri="{BB962C8B-B14F-4D97-AF65-F5344CB8AC3E}">
        <p14:creationId xmlns:p14="http://schemas.microsoft.com/office/powerpoint/2010/main" val="139762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10</a:t>
            </a:fld>
            <a:endParaRPr lang="en-US" noProof="0"/>
          </a:p>
        </p:txBody>
      </p:sp>
    </p:spTree>
    <p:extLst>
      <p:ext uri="{BB962C8B-B14F-4D97-AF65-F5344CB8AC3E}">
        <p14:creationId xmlns:p14="http://schemas.microsoft.com/office/powerpoint/2010/main" val="1719400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Important Notes</a:t>
            </a:r>
          </a:p>
          <a:p>
            <a:pPr marL="171450" indent="-171450">
              <a:buFont typeface="Arial" panose="020B0604020202020204" pitchFamily="34" charset="0"/>
              <a:buChar char="•"/>
            </a:pPr>
            <a:r>
              <a:rPr lang="en-US" dirty="0"/>
              <a:t>Not everyone experiences trauma in the same way</a:t>
            </a:r>
          </a:p>
          <a:p>
            <a:pPr marL="171450" indent="-171450">
              <a:buFont typeface="Arial" panose="020B0604020202020204" pitchFamily="34" charset="0"/>
              <a:buChar char="•"/>
            </a:pPr>
            <a:r>
              <a:rPr lang="en-US" dirty="0"/>
              <a:t>Some individuals recover quickly while others might be “stuck”</a:t>
            </a:r>
          </a:p>
          <a:p>
            <a:pPr marL="171450" indent="-171450">
              <a:buFont typeface="Arial" panose="020B0604020202020204" pitchFamily="34" charset="0"/>
              <a:buChar char="•"/>
            </a:pPr>
            <a:r>
              <a:rPr lang="en-US" dirty="0"/>
              <a:t>Certain situations get the best of us and we may need more guidance to get “unstuck”</a:t>
            </a:r>
          </a:p>
          <a:p>
            <a:pPr marL="171450" indent="-171450">
              <a:buFont typeface="Arial" panose="020B0604020202020204" pitchFamily="34" charset="0"/>
              <a:buChar char="•"/>
            </a:pPr>
            <a:r>
              <a:rPr lang="en-US" dirty="0"/>
              <a:t>The feeling of “I can’t take care of myself” can be jarring for frontline workers</a:t>
            </a:r>
          </a:p>
          <a:p>
            <a:endParaRPr lang="en-US" dirty="0"/>
          </a:p>
          <a:p>
            <a:r>
              <a:rPr lang="en-US" b="1" dirty="0"/>
              <a:t>Discussion Point: </a:t>
            </a:r>
            <a:r>
              <a:rPr lang="en-US" dirty="0"/>
              <a:t>What are your Thoughts and Feelings about Trauma?</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11</a:t>
            </a:fld>
            <a:endParaRPr lang="en-US" noProof="0"/>
          </a:p>
        </p:txBody>
      </p:sp>
    </p:spTree>
    <p:extLst>
      <p:ext uri="{BB962C8B-B14F-4D97-AF65-F5344CB8AC3E}">
        <p14:creationId xmlns:p14="http://schemas.microsoft.com/office/powerpoint/2010/main" val="525164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FREEZE-FIGHT-FLIGHT-APPEASE</a:t>
            </a:r>
          </a:p>
          <a:p>
            <a:r>
              <a:rPr lang="en-US" dirty="0"/>
              <a:t>Our bodies/minds are adapted to respond automatically to threatening events</a:t>
            </a:r>
          </a:p>
          <a:p>
            <a:endParaRPr lang="en-US" dirty="0"/>
          </a:p>
          <a:p>
            <a:pPr marL="171450" indent="-171450">
              <a:buFont typeface="Arial" panose="020B0604020202020204" pitchFamily="34" charset="0"/>
              <a:buChar char="•"/>
            </a:pPr>
            <a:r>
              <a:rPr lang="en-US" b="1" dirty="0"/>
              <a:t>Freeze:</a:t>
            </a:r>
            <a:r>
              <a:rPr lang="en-US" dirty="0"/>
              <a:t> If you feel anxiety or desperation when afraid, you’ll likely freeze. Stopping all movement (mental or physical) until a problem goes away. Can feel paralyzed with decisions/actions.</a:t>
            </a:r>
          </a:p>
          <a:p>
            <a:pPr marL="171450" indent="-171450">
              <a:buFont typeface="Arial" panose="020B0604020202020204" pitchFamily="34" charset="0"/>
              <a:buChar char="•"/>
            </a:pPr>
            <a:r>
              <a:rPr lang="en-US" b="1" dirty="0"/>
              <a:t>Fight:</a:t>
            </a:r>
            <a:r>
              <a:rPr lang="en-US" dirty="0"/>
              <a:t> If you feel anger or frustration when afraid, your likely response will be fight. It is our body’s response to defend itself.</a:t>
            </a:r>
          </a:p>
          <a:p>
            <a:pPr marL="171450" indent="-171450">
              <a:buFont typeface="Arial" panose="020B0604020202020204" pitchFamily="34" charset="0"/>
              <a:buChar char="•"/>
            </a:pPr>
            <a:r>
              <a:rPr lang="en-US" b="1" dirty="0"/>
              <a:t>Flight: </a:t>
            </a:r>
            <a:r>
              <a:rPr lang="en-US" dirty="0"/>
              <a:t>If you feel terror or alarm when afraid, you’ll probably respond by </a:t>
            </a:r>
            <a:r>
              <a:rPr lang="en-US" i="1" dirty="0"/>
              <a:t>flight</a:t>
            </a:r>
            <a:r>
              <a:rPr lang="en-US" dirty="0"/>
              <a:t>. Run away from our problems (Ignoring them or through substances)</a:t>
            </a:r>
          </a:p>
          <a:p>
            <a:pPr marL="171450" indent="-171450">
              <a:buFont typeface="Arial" panose="020B0604020202020204" pitchFamily="34" charset="0"/>
              <a:buChar char="•"/>
            </a:pPr>
            <a:r>
              <a:rPr lang="en-US" b="1" dirty="0"/>
              <a:t>Appease:</a:t>
            </a:r>
            <a:r>
              <a:rPr lang="en-US" dirty="0"/>
              <a:t> If you feel dismay or foreboding, you’ll try to </a:t>
            </a:r>
            <a:r>
              <a:rPr lang="en-US" i="1" dirty="0"/>
              <a:t>appease</a:t>
            </a:r>
            <a:r>
              <a:rPr lang="en-US" dirty="0"/>
              <a:t>. Take the blame yourself when in an anxious situation.</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19</a:t>
            </a:fld>
            <a:endParaRPr lang="en-US" noProof="0"/>
          </a:p>
        </p:txBody>
      </p:sp>
    </p:spTree>
    <p:extLst>
      <p:ext uri="{BB962C8B-B14F-4D97-AF65-F5344CB8AC3E}">
        <p14:creationId xmlns:p14="http://schemas.microsoft.com/office/powerpoint/2010/main" val="3769090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21</a:t>
            </a:fld>
            <a:endParaRPr lang="en-US" noProof="0"/>
          </a:p>
        </p:txBody>
      </p:sp>
    </p:spTree>
    <p:extLst>
      <p:ext uri="{BB962C8B-B14F-4D97-AF65-F5344CB8AC3E}">
        <p14:creationId xmlns:p14="http://schemas.microsoft.com/office/powerpoint/2010/main" val="32203114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bg1">
            <a:lumMod val="95000"/>
          </a:schemeClr>
        </a:solidFill>
        <a:effectLst/>
      </p:bgPr>
    </p:bg>
    <p:spTree>
      <p:nvGrpSpPr>
        <p:cNvPr id="1" name=""/>
        <p:cNvGrpSpPr/>
        <p:nvPr/>
      </p:nvGrpSpPr>
      <p:grpSpPr>
        <a:xfrm>
          <a:off x="0" y="0"/>
          <a:ext cx="0" cy="0"/>
          <a:chOff x="0" y="0"/>
          <a:chExt cx="0" cy="0"/>
        </a:xfrm>
      </p:grpSpPr>
      <p:pic>
        <p:nvPicPr>
          <p:cNvPr id="11" name="Picture 10" descr="A close up of a white wall&#10;&#10;Description automatically generated">
            <a:extLst>
              <a:ext uri="{FF2B5EF4-FFF2-40B4-BE49-F238E27FC236}">
                <a16:creationId xmlns:a16="http://schemas.microsoft.com/office/drawing/2014/main" id="{2CBE4455-0B36-0347-9BA5-AB9C37E6C56F}"/>
              </a:ext>
            </a:extLst>
          </p:cNvPr>
          <p:cNvPicPr>
            <a:picLocks noChangeAspect="1"/>
          </p:cNvPicPr>
          <p:nvPr userDrawn="1"/>
        </p:nvPicPr>
        <p:blipFill rotWithShape="1">
          <a:blip r:embed="rId2">
            <a:alphaModFix amt="50000"/>
          </a:blip>
          <a:srcRect r="4579"/>
          <a:stretch/>
        </p:blipFill>
        <p:spPr>
          <a:xfrm>
            <a:off x="0" y="-14625"/>
            <a:ext cx="9776708" cy="6830568"/>
          </a:xfrm>
          <a:prstGeom prst="rect">
            <a:avLst/>
          </a:prstGeom>
        </p:spPr>
      </p:pic>
      <p:sp>
        <p:nvSpPr>
          <p:cNvPr id="18" name="Rectangle 17">
            <a:extLst>
              <a:ext uri="{FF2B5EF4-FFF2-40B4-BE49-F238E27FC236}">
                <a16:creationId xmlns:a16="http://schemas.microsoft.com/office/drawing/2014/main" id="{137BC0B1-E1E4-7042-BE18-4EF6F6A227CF}"/>
              </a:ext>
            </a:extLst>
          </p:cNvPr>
          <p:cNvSpPr/>
          <p:nvPr userDrawn="1"/>
        </p:nvSpPr>
        <p:spPr>
          <a:xfrm flipH="1">
            <a:off x="9780102" y="0"/>
            <a:ext cx="2411412" cy="6803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097157" y="3655880"/>
            <a:ext cx="10094843" cy="1261295"/>
          </a:xfrm>
          <a:solidFill>
            <a:schemeClr val="bg1"/>
          </a:solidFill>
        </p:spPr>
        <p:txBody>
          <a:bodyPr vert="horz" lIns="180000" tIns="180000" rIns="252000" bIns="180000" rtlCol="0" anchor="ctr" anchorCtr="0">
            <a:noAutofit/>
          </a:bodyPr>
          <a:lstStyle>
            <a:lvl1pPr algn="l">
              <a:defRPr lang="en-ZA" sz="4800" b="1" spc="0" dirty="0"/>
            </a:lvl1pPr>
          </a:lstStyle>
          <a:p>
            <a:pPr lvl="0" algn="r"/>
            <a:r>
              <a:rPr lang="en-US" noProof="0" dirty="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2097156" y="4905866"/>
            <a:ext cx="10094843" cy="715802"/>
          </a:xfrm>
          <a:solidFill>
            <a:schemeClr val="tx1">
              <a:alpha val="80000"/>
            </a:schemeClr>
          </a:solidFill>
        </p:spPr>
        <p:txBody>
          <a:bodyPr vert="horz" lIns="180000" tIns="180000" rIns="180000" bIns="180000" rtlCol="0">
            <a:noAutofit/>
          </a:bodyPr>
          <a:lstStyle>
            <a:lvl1pPr marL="0" indent="0" algn="l">
              <a:buNone/>
              <a:defRPr lang="en-ZA" dirty="0">
                <a:solidFill>
                  <a:schemeClr val="bg1"/>
                </a:solidFill>
              </a:defRPr>
            </a:lvl1pPr>
          </a:lstStyle>
          <a:p>
            <a:pPr marL="266700" lvl="0" indent="-266700" algn="ctr"/>
            <a:r>
              <a:rPr lang="en-US" noProof="0"/>
              <a:t>Click to edit Master subtitle style</a:t>
            </a:r>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354449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2" name="Picture 11" descr="A picture containing drawing&#10;&#10;Description automatically generated">
            <a:extLst>
              <a:ext uri="{FF2B5EF4-FFF2-40B4-BE49-F238E27FC236}">
                <a16:creationId xmlns:a16="http://schemas.microsoft.com/office/drawing/2014/main" id="{6FB57F0E-C37F-CC44-B603-63DAF67C2A0D}"/>
              </a:ext>
            </a:extLst>
          </p:cNvPr>
          <p:cNvPicPr>
            <a:picLocks noChangeAspect="1"/>
          </p:cNvPicPr>
          <p:nvPr userDrawn="1"/>
        </p:nvPicPr>
        <p:blipFill>
          <a:blip r:embed="rId3"/>
          <a:stretch>
            <a:fillRect/>
          </a:stretch>
        </p:blipFill>
        <p:spPr>
          <a:xfrm>
            <a:off x="2097157" y="1649896"/>
            <a:ext cx="7390867" cy="1815969"/>
          </a:xfrm>
          <a:prstGeom prst="rect">
            <a:avLst/>
          </a:prstGeom>
        </p:spPr>
      </p:pic>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accent1"/>
                </a:solidFill>
              </a:defRPr>
            </a:lvl1pPr>
          </a:lstStyle>
          <a:p>
            <a:r>
              <a:rPr lang="en-US" noProof="0"/>
              <a:t>Click to edit page title</a:t>
            </a:r>
          </a:p>
        </p:txBody>
      </p:sp>
      <p:sp>
        <p:nvSpPr>
          <p:cNvPr id="7" name="Subtitle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709530"/>
            <a:ext cx="5472000" cy="396222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Text Placeholder 4">
            <a:extLst>
              <a:ext uri="{FF2B5EF4-FFF2-40B4-BE49-F238E27FC236}">
                <a16:creationId xmlns:a16="http://schemas.microsoft.com/office/drawing/2014/main" id="{7867C73D-EE16-41D1-B7CE-A35C765E3B8D}"/>
              </a:ext>
            </a:extLst>
          </p:cNvPr>
          <p:cNvSpPr>
            <a:spLocks noGrp="1"/>
          </p:cNvSpPr>
          <p:nvPr>
            <p:ph type="body" sz="quarter" idx="12"/>
          </p:nvPr>
        </p:nvSpPr>
        <p:spPr>
          <a:xfrm>
            <a:off x="6299887" y="1708780"/>
            <a:ext cx="5472113" cy="396222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891552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accent1"/>
                </a:solidFill>
              </a:defRPr>
            </a:lvl1pPr>
          </a:lstStyle>
          <a:p>
            <a:r>
              <a:rPr lang="en-US" noProof="0" dirty="0"/>
              <a:t>Click to edit page title</a:t>
            </a:r>
          </a:p>
        </p:txBody>
      </p:sp>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710053"/>
            <a:ext cx="3600000" cy="388808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709530"/>
            <a:ext cx="3600450" cy="388808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709528"/>
            <a:ext cx="3600450" cy="388808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654388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accent1"/>
                </a:solidFill>
              </a:defRPr>
            </a:lvl1pPr>
          </a:lstStyle>
          <a:p>
            <a:r>
              <a:rPr lang="en-US" noProof="0" dirty="0"/>
              <a:t>Click to edit page 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219199"/>
            <a:ext cx="11328000" cy="4415481"/>
          </a:xfrm>
        </p:spPr>
        <p:txBody>
          <a:bodyPr/>
          <a:lstStyle>
            <a:lvl1pPr>
              <a:buClr>
                <a:schemeClr val="accent1"/>
              </a:buClr>
              <a:defRPr>
                <a:solidFill>
                  <a:schemeClr val="tx1">
                    <a:lumMod val="75000"/>
                    <a:lumOff val="25000"/>
                  </a:schemeClr>
                </a:solidFill>
              </a:defRPr>
            </a:lvl1pPr>
            <a:lvl2pPr>
              <a:buClr>
                <a:schemeClr val="accent2"/>
              </a:buClr>
              <a:defRPr>
                <a:solidFill>
                  <a:schemeClr val="tx1">
                    <a:lumMod val="75000"/>
                    <a:lumOff val="25000"/>
                  </a:schemeClr>
                </a:solidFill>
              </a:defRPr>
            </a:lvl2pPr>
            <a:lvl3pPr>
              <a:buClr>
                <a:schemeClr val="accent3"/>
              </a:buClr>
              <a:defRPr>
                <a:solidFill>
                  <a:schemeClr val="tx1">
                    <a:lumMod val="75000"/>
                    <a:lumOff val="25000"/>
                  </a:schemeClr>
                </a:solidFill>
              </a:defRPr>
            </a:lvl3pPr>
            <a:lvl4pPr>
              <a:buClr>
                <a:schemeClr val="accent4"/>
              </a:buClr>
              <a:defRPr>
                <a:solidFill>
                  <a:schemeClr val="tx1">
                    <a:lumMod val="75000"/>
                    <a:lumOff val="25000"/>
                  </a:schemeClr>
                </a:solidFill>
              </a:defRPr>
            </a:lvl4pPr>
            <a:lvl5pPr>
              <a:buClr>
                <a:schemeClr val="accent5"/>
              </a:buClr>
              <a:defRPr>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9762075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accent1"/>
                </a:solidFill>
              </a:defRPr>
            </a:lvl1pPr>
          </a:lstStyle>
          <a:p>
            <a:r>
              <a:rPr lang="en-US" noProof="0" dirty="0"/>
              <a:t>Click to edit page title</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9" name="Content Placeholder 3">
            <a:extLst>
              <a:ext uri="{FF2B5EF4-FFF2-40B4-BE49-F238E27FC236}">
                <a16:creationId xmlns:a16="http://schemas.microsoft.com/office/drawing/2014/main" id="{EE1E0B79-3CC8-4DCF-8AEC-AC43BC9A3048}"/>
              </a:ext>
            </a:extLst>
          </p:cNvPr>
          <p:cNvSpPr>
            <a:spLocks noGrp="1"/>
          </p:cNvSpPr>
          <p:nvPr>
            <p:ph sz="half" idx="2"/>
          </p:nvPr>
        </p:nvSpPr>
        <p:spPr>
          <a:xfrm>
            <a:off x="6311886" y="1219199"/>
            <a:ext cx="5460114" cy="439076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2">
            <a:extLst>
              <a:ext uri="{FF2B5EF4-FFF2-40B4-BE49-F238E27FC236}">
                <a16:creationId xmlns:a16="http://schemas.microsoft.com/office/drawing/2014/main" id="{15546508-E26C-46CD-8939-D20E71BF4ED7}"/>
              </a:ext>
            </a:extLst>
          </p:cNvPr>
          <p:cNvSpPr>
            <a:spLocks noGrp="1"/>
          </p:cNvSpPr>
          <p:nvPr>
            <p:ph sz="half" idx="1"/>
          </p:nvPr>
        </p:nvSpPr>
        <p:spPr>
          <a:xfrm>
            <a:off x="431999" y="1219199"/>
            <a:ext cx="5448115" cy="4390769"/>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6155533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accent1"/>
                </a:solidFill>
              </a:defRPr>
            </a:lvl1pPr>
          </a:lstStyle>
          <a:p>
            <a:r>
              <a:rPr lang="en-US" noProof="0" dirty="0"/>
              <a:t>Click to edit page title</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016231"/>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2" name="Rectangle 11" descr="Accent bar right&#10;">
            <a:extLst>
              <a:ext uri="{FF2B5EF4-FFF2-40B4-BE49-F238E27FC236}">
                <a16:creationId xmlns:a16="http://schemas.microsoft.com/office/drawing/2014/main" id="{3E8A46E0-47C2-4441-B7DD-F621A80F1FC8}"/>
              </a:ext>
              <a:ext uri="{C183D7F6-B498-43B3-948B-1728B52AA6E4}">
                <adec:decorative xmlns:adec="http://schemas.microsoft.com/office/drawing/2017/decorative" val="1"/>
              </a:ext>
            </a:extLst>
          </p:cNvPr>
          <p:cNvSpPr/>
          <p:nvPr userDrawn="1"/>
        </p:nvSpPr>
        <p:spPr>
          <a:xfrm>
            <a:off x="6299887" y="1016231"/>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Text Placeholder 2">
            <a:extLst>
              <a:ext uri="{FF2B5EF4-FFF2-40B4-BE49-F238E27FC236}">
                <a16:creationId xmlns:a16="http://schemas.microsoft.com/office/drawing/2014/main" id="{D902C307-6561-4E11-9899-1F34830AE8AB}"/>
              </a:ext>
            </a:extLst>
          </p:cNvPr>
          <p:cNvSpPr>
            <a:spLocks noGrp="1"/>
          </p:cNvSpPr>
          <p:nvPr>
            <p:ph type="body" idx="1"/>
          </p:nvPr>
        </p:nvSpPr>
        <p:spPr>
          <a:xfrm>
            <a:off x="431800" y="1224128"/>
            <a:ext cx="5448115" cy="358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6" name="Text Placeholder 4">
            <a:extLst>
              <a:ext uri="{FF2B5EF4-FFF2-40B4-BE49-F238E27FC236}">
                <a16:creationId xmlns:a16="http://schemas.microsoft.com/office/drawing/2014/main" id="{CD73439B-6B1B-47C5-B2B0-409015FB3398}"/>
              </a:ext>
            </a:extLst>
          </p:cNvPr>
          <p:cNvSpPr>
            <a:spLocks noGrp="1"/>
          </p:cNvSpPr>
          <p:nvPr>
            <p:ph type="body" sz="quarter" idx="3"/>
          </p:nvPr>
        </p:nvSpPr>
        <p:spPr>
          <a:xfrm>
            <a:off x="6312086" y="1224128"/>
            <a:ext cx="5447914" cy="358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7" name="Content Placeholder 5">
            <a:extLst>
              <a:ext uri="{FF2B5EF4-FFF2-40B4-BE49-F238E27FC236}">
                <a16:creationId xmlns:a16="http://schemas.microsoft.com/office/drawing/2014/main" id="{12AC6878-44C6-4445-A225-70C0DC482EDF}"/>
              </a:ext>
            </a:extLst>
          </p:cNvPr>
          <p:cNvSpPr>
            <a:spLocks noGrp="1"/>
          </p:cNvSpPr>
          <p:nvPr>
            <p:ph sz="quarter" idx="4"/>
          </p:nvPr>
        </p:nvSpPr>
        <p:spPr>
          <a:xfrm>
            <a:off x="6299886" y="1955731"/>
            <a:ext cx="5447914" cy="367980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Content Placeholder 3">
            <a:extLst>
              <a:ext uri="{FF2B5EF4-FFF2-40B4-BE49-F238E27FC236}">
                <a16:creationId xmlns:a16="http://schemas.microsoft.com/office/drawing/2014/main" id="{6D675DA8-374F-4915-973A-53612A41FFC1}"/>
              </a:ext>
            </a:extLst>
          </p:cNvPr>
          <p:cNvSpPr>
            <a:spLocks noGrp="1"/>
          </p:cNvSpPr>
          <p:nvPr>
            <p:ph sz="half" idx="2"/>
          </p:nvPr>
        </p:nvSpPr>
        <p:spPr>
          <a:xfrm>
            <a:off x="431800" y="1943031"/>
            <a:ext cx="5447914" cy="369084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25315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t" anchorCtr="0"/>
          <a:lstStyle>
            <a:lvl1pPr>
              <a:defRPr>
                <a:solidFill>
                  <a:schemeClr val="tx1">
                    <a:lumMod val="75000"/>
                    <a:lumOff val="25000"/>
                  </a:schemeClr>
                </a:solidFill>
              </a:defRPr>
            </a:lvl1pPr>
          </a:lstStyle>
          <a:p>
            <a:r>
              <a:rPr lang="en-US" noProof="0"/>
              <a:t>Click to edit page title</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4" name="Content Placeholder 2">
            <a:extLst>
              <a:ext uri="{FF2B5EF4-FFF2-40B4-BE49-F238E27FC236}">
                <a16:creationId xmlns:a16="http://schemas.microsoft.com/office/drawing/2014/main" id="{85B68CA9-AC4C-4D15-9BA1-A9F1AC5606DA}"/>
              </a:ext>
            </a:extLst>
          </p:cNvPr>
          <p:cNvSpPr>
            <a:spLocks noGrp="1"/>
          </p:cNvSpPr>
          <p:nvPr>
            <p:ph idx="1"/>
          </p:nvPr>
        </p:nvSpPr>
        <p:spPr>
          <a:xfrm>
            <a:off x="4788816" y="432001"/>
            <a:ext cx="6971184" cy="5264464"/>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Text Placeholder 3">
            <a:extLst>
              <a:ext uri="{FF2B5EF4-FFF2-40B4-BE49-F238E27FC236}">
                <a16:creationId xmlns:a16="http://schemas.microsoft.com/office/drawing/2014/main" id="{29B24D8A-D8A5-4F57-A260-A4CF75FCB3BD}"/>
              </a:ext>
            </a:extLst>
          </p:cNvPr>
          <p:cNvSpPr>
            <a:spLocks noGrp="1"/>
          </p:cNvSpPr>
          <p:nvPr>
            <p:ph type="body" sz="half" idx="2"/>
          </p:nvPr>
        </p:nvSpPr>
        <p:spPr>
          <a:xfrm>
            <a:off x="432000" y="2057400"/>
            <a:ext cx="3932237" cy="36390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dirty="0"/>
              <a:t>Click to edit Master text styles</a:t>
            </a:r>
          </a:p>
        </p:txBody>
      </p:sp>
    </p:spTree>
    <p:extLst>
      <p:ext uri="{BB962C8B-B14F-4D97-AF65-F5344CB8AC3E}">
        <p14:creationId xmlns:p14="http://schemas.microsoft.com/office/powerpoint/2010/main" val="801432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Slide Number Placeholder 3">
            <a:extLst>
              <a:ext uri="{FF2B5EF4-FFF2-40B4-BE49-F238E27FC236}">
                <a16:creationId xmlns:a16="http://schemas.microsoft.com/office/drawing/2014/main" id="{853CF994-8B2C-443F-B695-7378DD360DAA}"/>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5058552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139767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p:txBody>
          <a:bodyPr/>
          <a:lstStyle/>
          <a:p>
            <a:r>
              <a:rPr lang="en-US" noProof="0"/>
              <a:t>Click to edit Master title style</a:t>
            </a:r>
          </a:p>
        </p:txBody>
      </p:sp>
      <p:sp>
        <p:nvSpPr>
          <p:cNvPr id="6" name="Text Placeholder 5">
            <a:extLst>
              <a:ext uri="{FF2B5EF4-FFF2-40B4-BE49-F238E27FC236}">
                <a16:creationId xmlns:a16="http://schemas.microsoft.com/office/drawing/2014/main" id="{0DB3A426-6D4A-4D91-ACD6-A2C25BAE44E3}"/>
              </a:ext>
            </a:extLst>
          </p:cNvPr>
          <p:cNvSpPr>
            <a:spLocks noGrp="1"/>
          </p:cNvSpPr>
          <p:nvPr>
            <p:ph type="body" sz="quarter" idx="14"/>
          </p:nvPr>
        </p:nvSpPr>
        <p:spPr>
          <a:xfrm>
            <a:off x="1664370" y="2033588"/>
            <a:ext cx="8863262" cy="2790825"/>
          </a:xfrm>
        </p:spPr>
        <p:txBody>
          <a:bodyPr anchor="ctr"/>
          <a:lstStyle>
            <a:lvl1pPr marL="0" indent="0" algn="ctr">
              <a:buNone/>
              <a:defRPr sz="6000"/>
            </a:lvl1pPr>
            <a:lvl2pPr marL="266700" indent="0">
              <a:buNone/>
              <a:defRPr/>
            </a:lvl2pPr>
          </a:lstStyle>
          <a:p>
            <a:pPr lvl="0"/>
            <a:r>
              <a:rPr lang="en-US" noProof="0"/>
              <a:t>Click to edit Master text styles</a:t>
            </a:r>
          </a:p>
        </p:txBody>
      </p:sp>
    </p:spTree>
    <p:extLst>
      <p:ext uri="{BB962C8B-B14F-4D97-AF65-F5344CB8AC3E}">
        <p14:creationId xmlns:p14="http://schemas.microsoft.com/office/powerpoint/2010/main" val="28772436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900433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238539"/>
            <a:ext cx="9780588" cy="5953283"/>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ctr" anchorCtr="0">
            <a:noAutofit/>
          </a:bodyPr>
          <a:lstStyle>
            <a:lvl1pPr algn="r">
              <a:defRPr lang="en-ZA" sz="4400" b="1" spc="0" dirty="0"/>
            </a:lvl1pPr>
          </a:lstStyle>
          <a:p>
            <a:pPr lvl="0" algn="r"/>
            <a:r>
              <a:rPr lang="en-US" noProof="0" dirty="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524778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437159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er Slide 2">
    <p:bg>
      <p:bgRef idx="1001">
        <a:schemeClr val="bg2"/>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46A426-7023-2F47-8642-997CAD534E57}"/>
              </a:ext>
            </a:extLst>
          </p:cNvPr>
          <p:cNvSpPr/>
          <p:nvPr userDrawn="1"/>
        </p:nvSpPr>
        <p:spPr>
          <a:xfrm>
            <a:off x="0" y="16772"/>
            <a:ext cx="2411412" cy="588481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412" y="1"/>
            <a:ext cx="9780588" cy="5884812"/>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1921446"/>
            <a:ext cx="5958000" cy="1958400"/>
          </a:xfrm>
          <a:solidFill>
            <a:schemeClr val="bg1"/>
          </a:solidFill>
        </p:spPr>
        <p:txBody>
          <a:bodyPr lIns="252000" tIns="180000" rIns="180000" bIns="180000"/>
          <a:lstStyle>
            <a:lvl1pPr>
              <a:defRPr sz="4400" b="1" spc="0">
                <a:solidFill>
                  <a:schemeClr val="tx1">
                    <a:lumMod val="75000"/>
                    <a:lumOff val="25000"/>
                  </a:schemeClr>
                </a:solidFill>
                <a:latin typeface="+mj-lt"/>
              </a:defRPr>
            </a:lvl1pPr>
          </a:lstStyle>
          <a:p>
            <a:r>
              <a:rPr lang="en-US" noProof="0" dirty="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0" y="3875980"/>
            <a:ext cx="5956300" cy="1100565"/>
          </a:xfrm>
          <a:solidFill>
            <a:schemeClr val="tx1">
              <a:alpha val="80000"/>
            </a:schemeClr>
          </a:solidFill>
        </p:spPr>
        <p:txBody>
          <a:bodyPr lIns="252000" tIns="180000" rIns="180000" bIns="180000"/>
          <a:lstStyle>
            <a:lvl1pPr marL="0" indent="0" algn="l">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497490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28285856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Image Layout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5668113"/>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518692"/>
            <a:ext cx="4648200" cy="985000"/>
          </a:xfrm>
          <a:solidFill>
            <a:schemeClr val="bg1"/>
          </a:solidFill>
        </p:spPr>
        <p:txBody>
          <a:bodyPr lIns="180000" tIns="180000" rIns="180000" bIns="180000"/>
          <a:lstStyle>
            <a:lvl1pPr algn="r">
              <a:defRPr sz="3600" b="1" spc="0">
                <a:solidFill>
                  <a:schemeClr val="tx1">
                    <a:lumMod val="75000"/>
                    <a:lumOff val="25000"/>
                  </a:schemeClr>
                </a:solidFill>
              </a:defRPr>
            </a:lvl1pPr>
          </a:lstStyle>
          <a:p>
            <a:r>
              <a:rPr lang="en-US" noProof="0" dirty="0"/>
              <a:t>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503693"/>
            <a:ext cx="4648200" cy="1162800"/>
          </a:xfrm>
          <a:solidFill>
            <a:schemeClr val="tx1">
              <a:alpha val="80000"/>
            </a:schemeClr>
          </a:solidFill>
        </p:spPr>
        <p:txBody>
          <a:bodyPr lIns="180000" tIns="180000" rIns="180000" bIns="18000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506627"/>
            <a:ext cx="5472000" cy="5161485"/>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1508F53F-6AA2-4060-904A-BC90211DC043}"/>
              </a:ext>
            </a:extLst>
          </p:cNvPr>
          <p:cNvSpPr/>
          <p:nvPr userDrawn="1"/>
        </p:nvSpPr>
        <p:spPr>
          <a:xfrm>
            <a:off x="9348588" y="3416568"/>
            <a:ext cx="2411412"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5348929"/>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4" name="Rectangle 3">
            <a:extLst>
              <a:ext uri="{FF2B5EF4-FFF2-40B4-BE49-F238E27FC236}">
                <a16:creationId xmlns:a16="http://schemas.microsoft.com/office/drawing/2014/main" id="{BEFB5D35-A5B5-2847-9538-6B0074B42957}"/>
              </a:ext>
            </a:extLst>
          </p:cNvPr>
          <p:cNvSpPr/>
          <p:nvPr userDrawn="1"/>
        </p:nvSpPr>
        <p:spPr>
          <a:xfrm>
            <a:off x="-1" y="5358909"/>
            <a:ext cx="10036099" cy="14344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464300" y="2238939"/>
            <a:ext cx="5295700" cy="277065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a:xfrm>
            <a:off x="11760000" y="5348928"/>
            <a:ext cx="432000" cy="1454423"/>
          </a:xfrm>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502343"/>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1" name="Rectangle 10">
            <a:extLst>
              <a:ext uri="{FF2B5EF4-FFF2-40B4-BE49-F238E27FC236}">
                <a16:creationId xmlns:a16="http://schemas.microsoft.com/office/drawing/2014/main" id="{5B70645B-A7B2-CA46-979A-C49B44772A4A}"/>
              </a:ext>
            </a:extLst>
          </p:cNvPr>
          <p:cNvSpPr/>
          <p:nvPr userDrawn="1"/>
        </p:nvSpPr>
        <p:spPr>
          <a:xfrm>
            <a:off x="6096000" y="1555064"/>
            <a:ext cx="5663999" cy="1158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610070"/>
            <a:ext cx="6641900" cy="944994"/>
          </a:xfrm>
          <a:solidFill>
            <a:schemeClr val="bg1">
              <a:lumMod val="95000"/>
            </a:schemeClr>
          </a:solidFill>
        </p:spPr>
        <p:txBody>
          <a:bodyPr lIns="180000" tIns="180000" rIns="180000" bIns="180000"/>
          <a:lstStyle>
            <a:lvl1pPr algn="l">
              <a:defRPr sz="3600" b="1" spc="0">
                <a:solidFill>
                  <a:schemeClr val="tx1">
                    <a:lumMod val="75000"/>
                    <a:lumOff val="25000"/>
                  </a:schemeClr>
                </a:solidFill>
              </a:defRPr>
            </a:lvl1pPr>
          </a:lstStyle>
          <a:p>
            <a:r>
              <a:rPr lang="en-US" noProof="0" dirty="0"/>
              <a:t>Click to edit page title</a:t>
            </a:r>
          </a:p>
        </p:txBody>
      </p:sp>
      <p:pic>
        <p:nvPicPr>
          <p:cNvPr id="12" name="Picture 11">
            <a:extLst>
              <a:ext uri="{FF2B5EF4-FFF2-40B4-BE49-F238E27FC236}">
                <a16:creationId xmlns:a16="http://schemas.microsoft.com/office/drawing/2014/main" id="{AD3F355E-0FBB-8242-AEE8-AD56DFBD41A0}"/>
              </a:ext>
            </a:extLst>
          </p:cNvPr>
          <p:cNvPicPr>
            <a:picLocks noChangeAspect="1"/>
          </p:cNvPicPr>
          <p:nvPr userDrawn="1"/>
        </p:nvPicPr>
        <p:blipFill>
          <a:blip r:embed="rId2"/>
          <a:stretch>
            <a:fillRect/>
          </a:stretch>
        </p:blipFill>
        <p:spPr>
          <a:xfrm>
            <a:off x="432000" y="5696367"/>
            <a:ext cx="1129171" cy="795713"/>
          </a:xfrm>
          <a:prstGeom prst="rect">
            <a:avLst/>
          </a:prstGeom>
        </p:spPr>
      </p:pic>
      <p:pic>
        <p:nvPicPr>
          <p:cNvPr id="13" name="Picture 12">
            <a:extLst>
              <a:ext uri="{FF2B5EF4-FFF2-40B4-BE49-F238E27FC236}">
                <a16:creationId xmlns:a16="http://schemas.microsoft.com/office/drawing/2014/main" id="{FDF73CE1-A7CC-D349-9554-AE889AA0CB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1865"/>
          <a:stretch/>
        </p:blipFill>
        <p:spPr>
          <a:xfrm>
            <a:off x="5763216" y="5696367"/>
            <a:ext cx="1708280" cy="795712"/>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C08B2EA6-4319-BA4A-A1DE-6A8B4FC26D38}"/>
              </a:ext>
            </a:extLst>
          </p:cNvPr>
          <p:cNvPicPr>
            <a:picLocks noChangeAspect="1"/>
          </p:cNvPicPr>
          <p:nvPr userDrawn="1"/>
        </p:nvPicPr>
        <p:blipFill>
          <a:blip r:embed="rId4"/>
          <a:stretch>
            <a:fillRect/>
          </a:stretch>
        </p:blipFill>
        <p:spPr>
          <a:xfrm>
            <a:off x="7978110" y="5696365"/>
            <a:ext cx="1474411" cy="795714"/>
          </a:xfrm>
          <a:prstGeom prst="rect">
            <a:avLst/>
          </a:prstGeom>
        </p:spPr>
      </p:pic>
      <p:pic>
        <p:nvPicPr>
          <p:cNvPr id="15" name="Picture 14" descr="A close up of a sign&#10;&#10;Description automatically generated">
            <a:extLst>
              <a:ext uri="{FF2B5EF4-FFF2-40B4-BE49-F238E27FC236}">
                <a16:creationId xmlns:a16="http://schemas.microsoft.com/office/drawing/2014/main" id="{EEEEEB6D-19A6-BB43-9826-4EA88199E394}"/>
              </a:ext>
            </a:extLst>
          </p:cNvPr>
          <p:cNvPicPr>
            <a:picLocks noChangeAspect="1"/>
          </p:cNvPicPr>
          <p:nvPr userDrawn="1"/>
        </p:nvPicPr>
        <p:blipFill rotWithShape="1">
          <a:blip r:embed="rId5"/>
          <a:srcRect l="13172" t="15777" r="11828" b="15293"/>
          <a:stretch/>
        </p:blipFill>
        <p:spPr>
          <a:xfrm>
            <a:off x="2063283" y="5696367"/>
            <a:ext cx="1731577" cy="795713"/>
          </a:xfrm>
          <a:prstGeom prst="rect">
            <a:avLst/>
          </a:prstGeom>
        </p:spPr>
      </p:pic>
      <p:pic>
        <p:nvPicPr>
          <p:cNvPr id="17" name="Picture 16" descr="A close up of a sign&#10;&#10;Description automatically generated">
            <a:extLst>
              <a:ext uri="{FF2B5EF4-FFF2-40B4-BE49-F238E27FC236}">
                <a16:creationId xmlns:a16="http://schemas.microsoft.com/office/drawing/2014/main" id="{48D43C7D-C3AE-AA47-B2CA-AF03E1B6C3EF}"/>
              </a:ext>
            </a:extLst>
          </p:cNvPr>
          <p:cNvPicPr>
            <a:picLocks noChangeAspect="1"/>
          </p:cNvPicPr>
          <p:nvPr userDrawn="1"/>
        </p:nvPicPr>
        <p:blipFill>
          <a:blip r:embed="rId6"/>
          <a:stretch>
            <a:fillRect/>
          </a:stretch>
        </p:blipFill>
        <p:spPr>
          <a:xfrm>
            <a:off x="4296972" y="5514338"/>
            <a:ext cx="959630" cy="1131789"/>
          </a:xfrm>
          <a:prstGeom prst="rect">
            <a:avLst/>
          </a:prstGeom>
        </p:spPr>
      </p:pic>
      <p:sp>
        <p:nvSpPr>
          <p:cNvPr id="18" name="Rectangle 17">
            <a:extLst>
              <a:ext uri="{FF2B5EF4-FFF2-40B4-BE49-F238E27FC236}">
                <a16:creationId xmlns:a16="http://schemas.microsoft.com/office/drawing/2014/main" id="{A263CCAF-A201-9142-9BB2-92944F1B903B}"/>
              </a:ext>
            </a:extLst>
          </p:cNvPr>
          <p:cNvSpPr/>
          <p:nvPr userDrawn="1"/>
        </p:nvSpPr>
        <p:spPr>
          <a:xfrm>
            <a:off x="10034228" y="5347652"/>
            <a:ext cx="1723901" cy="1454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window&#10;&#10;Description automatically generated">
            <a:extLst>
              <a:ext uri="{FF2B5EF4-FFF2-40B4-BE49-F238E27FC236}">
                <a16:creationId xmlns:a16="http://schemas.microsoft.com/office/drawing/2014/main" id="{B5212FF5-85D4-E14F-A85A-FD44FE1611EB}"/>
              </a:ext>
            </a:extLst>
          </p:cNvPr>
          <p:cNvPicPr>
            <a:picLocks noChangeAspect="1"/>
          </p:cNvPicPr>
          <p:nvPr userDrawn="1"/>
        </p:nvPicPr>
        <p:blipFill>
          <a:blip r:embed="rId7"/>
          <a:stretch>
            <a:fillRect/>
          </a:stretch>
        </p:blipFill>
        <p:spPr>
          <a:xfrm>
            <a:off x="10340439" y="5668300"/>
            <a:ext cx="1071155" cy="795715"/>
          </a:xfrm>
          <a:prstGeom prst="rect">
            <a:avLst/>
          </a:prstGeom>
        </p:spPr>
      </p:pic>
      <p:sp>
        <p:nvSpPr>
          <p:cNvPr id="21" name="Rectangle 20">
            <a:extLst>
              <a:ext uri="{FF2B5EF4-FFF2-40B4-BE49-F238E27FC236}">
                <a16:creationId xmlns:a16="http://schemas.microsoft.com/office/drawing/2014/main" id="{A4FBBF8E-2AF3-234D-B2D9-F47C0F42A0AB}"/>
              </a:ext>
            </a:extLst>
          </p:cNvPr>
          <p:cNvSpPr/>
          <p:nvPr userDrawn="1"/>
        </p:nvSpPr>
        <p:spPr>
          <a:xfrm>
            <a:off x="10034228" y="6802074"/>
            <a:ext cx="1723901" cy="686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2454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a:lstStyle>
            <a:lvl1pPr>
              <a:defRPr>
                <a:solidFill>
                  <a:schemeClr val="accent1"/>
                </a:solidFill>
              </a:defRPr>
            </a:lvl1pPr>
          </a:lstStyle>
          <a:p>
            <a:r>
              <a:rPr lang="en-US" noProof="0" dirty="0"/>
              <a:t>Click to edit page title</a:t>
            </a:r>
          </a:p>
        </p:txBody>
      </p:sp>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432000" y="1936986"/>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432000" y="2444334"/>
            <a:ext cx="5472000" cy="337696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1937511"/>
            <a:ext cx="5472000" cy="358775"/>
          </a:xfrm>
        </p:spPr>
        <p:txBody>
          <a:bodyPr/>
          <a:lstStyle>
            <a:lvl1pPr marL="0" indent="0">
              <a:buNone/>
              <a:defRPr sz="2400" b="1"/>
            </a:lvl1pPr>
          </a:lstStyle>
          <a:p>
            <a:pPr lvl="0"/>
            <a:r>
              <a:rPr lang="en-US" noProof="0"/>
              <a:t>Click to 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87" y="2441511"/>
            <a:ext cx="5472113" cy="337903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18733E7E-50D2-4F6C-9DF2-CF4C98C4B847}"/>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0" name="Rectangle 9" descr="Accent block left">
            <a:extLst>
              <a:ext uri="{FF2B5EF4-FFF2-40B4-BE49-F238E27FC236}">
                <a16:creationId xmlns:a16="http://schemas.microsoft.com/office/drawing/2014/main" id="{BBC0CAF5-0DE6-4BEA-824E-124A54A76AC6}"/>
              </a:ext>
              <a:ext uri="{C183D7F6-B498-43B3-948B-1728B52AA6E4}">
                <adec:decorative xmlns:adec="http://schemas.microsoft.com/office/drawing/2017/decorative" val="1"/>
              </a:ext>
            </a:extLst>
          </p:cNvPr>
          <p:cNvSpPr/>
          <p:nvPr userDrawn="1"/>
        </p:nvSpPr>
        <p:spPr>
          <a:xfrm>
            <a:off x="431800" y="1729614"/>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1" name="Rectangle 10" descr="Accent bar right&#10;">
            <a:extLst>
              <a:ext uri="{FF2B5EF4-FFF2-40B4-BE49-F238E27FC236}">
                <a16:creationId xmlns:a16="http://schemas.microsoft.com/office/drawing/2014/main" id="{ED008080-B2F5-441A-8B15-30AE86BBF943}"/>
              </a:ext>
              <a:ext uri="{C183D7F6-B498-43B3-948B-1728B52AA6E4}">
                <adec:decorative xmlns:adec="http://schemas.microsoft.com/office/drawing/2017/decorative" val="1"/>
              </a:ext>
            </a:extLst>
          </p:cNvPr>
          <p:cNvSpPr/>
          <p:nvPr userDrawn="1"/>
        </p:nvSpPr>
        <p:spPr>
          <a:xfrm>
            <a:off x="6299887" y="1729614"/>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577"/>
            <a:ext cx="12192000" cy="6371350"/>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096000" y="5359400"/>
            <a:ext cx="5664000" cy="565899"/>
          </a:xfrm>
          <a:solidFill>
            <a:schemeClr val="tx1"/>
          </a:solidFill>
        </p:spPr>
        <p:txBody>
          <a:bodyPr lIns="180000" tIns="180000" rIns="180000" bIns="180000" anchor="ctr"/>
          <a:lstStyle>
            <a:lvl1pPr marL="0" indent="0" algn="r">
              <a:buNone/>
              <a:defRPr>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Enter your caption</a:t>
            </a:r>
          </a:p>
        </p:txBody>
      </p:sp>
      <p:sp>
        <p:nvSpPr>
          <p:cNvPr id="2" name="Slide Number Placeholder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
        <p:nvSpPr>
          <p:cNvPr id="5" name="Title 4">
            <a:extLst>
              <a:ext uri="{FF2B5EF4-FFF2-40B4-BE49-F238E27FC236}">
                <a16:creationId xmlns:a16="http://schemas.microsoft.com/office/drawing/2014/main" id="{7F8E7C83-06D7-4C5B-85B7-0E5713B4FAB3}"/>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548734" cy="6804025"/>
          </a:xfrm>
          <a:solidFill>
            <a:schemeClr val="bg1">
              <a:lumMod val="85000"/>
            </a:schemeClr>
          </a:solidFill>
        </p:spPr>
        <p:txBody>
          <a:bodyPr tIns="0"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9548734" y="1930263"/>
            <a:ext cx="2643266" cy="1638735"/>
          </a:xfrm>
          <a:solidFill>
            <a:schemeClr val="bg1"/>
          </a:solidFill>
        </p:spPr>
        <p:txBody>
          <a:bodyPr vert="horz" lIns="180000" tIns="180000" rIns="252000" bIns="180000" rtlCol="0" anchor="t">
            <a:noAutofit/>
          </a:bodyPr>
          <a:lstStyle>
            <a:lvl1pPr algn="r">
              <a:defRPr lang="en-ZA" sz="4800" b="1" spc="0" dirty="0"/>
            </a:lvl1pPr>
          </a:lstStyle>
          <a:p>
            <a:pPr lvl="0" algn="r"/>
            <a:r>
              <a:rPr lang="en-US" noProof="0" dirty="0"/>
              <a:t>Thank You</a:t>
            </a:r>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548734" y="1817822"/>
            <a:ext cx="2643266" cy="1124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97654703-6C90-E147-9D79-149DCAA02C12}"/>
              </a:ext>
            </a:extLst>
          </p:cNvPr>
          <p:cNvSpPr/>
          <p:nvPr userDrawn="1"/>
        </p:nvSpPr>
        <p:spPr>
          <a:xfrm>
            <a:off x="10011868" y="5096656"/>
            <a:ext cx="2031436" cy="16617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drawing&#10;&#10;Description automatically generated">
            <a:extLst>
              <a:ext uri="{FF2B5EF4-FFF2-40B4-BE49-F238E27FC236}">
                <a16:creationId xmlns:a16="http://schemas.microsoft.com/office/drawing/2014/main" id="{B3E516F5-33EB-8C45-894F-936D7706EEA1}"/>
              </a:ext>
            </a:extLst>
          </p:cNvPr>
          <p:cNvPicPr>
            <a:picLocks noChangeAspect="1"/>
          </p:cNvPicPr>
          <p:nvPr userDrawn="1"/>
        </p:nvPicPr>
        <p:blipFill>
          <a:blip r:embed="rId2"/>
          <a:stretch>
            <a:fillRect/>
          </a:stretch>
        </p:blipFill>
        <p:spPr>
          <a:xfrm>
            <a:off x="9763975" y="3816349"/>
            <a:ext cx="2301764" cy="2732687"/>
          </a:xfrm>
          <a:prstGeom prst="rect">
            <a:avLst/>
          </a:prstGeom>
        </p:spPr>
      </p:pic>
    </p:spTree>
    <p:extLst>
      <p:ext uri="{BB962C8B-B14F-4D97-AF65-F5344CB8AC3E}">
        <p14:creationId xmlns:p14="http://schemas.microsoft.com/office/powerpoint/2010/main" val="2049663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accent1"/>
                </a:solidFill>
              </a:defRPr>
            </a:lvl1pPr>
          </a:lstStyle>
          <a:p>
            <a:r>
              <a:rPr lang="en-US" noProof="0"/>
              <a:t>Click to edit page title</a:t>
            </a:r>
          </a:p>
        </p:txBody>
      </p:sp>
      <p:sp>
        <p:nvSpPr>
          <p:cNvPr id="7"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696278"/>
            <a:ext cx="11328000" cy="394812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825DB53-D610-4A40-AFDC-EBC47DB613CE}"/>
              </a:ext>
            </a:extLst>
          </p:cNvPr>
          <p:cNvSpPr/>
          <p:nvPr userDrawn="1"/>
        </p:nvSpPr>
        <p:spPr>
          <a:xfrm>
            <a:off x="10481003" y="6803350"/>
            <a:ext cx="1278997" cy="684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Freeform: Shape 30">
            <a:extLst>
              <a:ext uri="{FF2B5EF4-FFF2-40B4-BE49-F238E27FC236}">
                <a16:creationId xmlns:a16="http://schemas.microsoft.com/office/drawing/2014/main" id="{C2B9A6A4-83D0-40B1-8B15-964C84BF0705}"/>
              </a:ext>
            </a:extLst>
          </p:cNvPr>
          <p:cNvSpPr/>
          <p:nvPr userDrawn="1"/>
        </p:nvSpPr>
        <p:spPr>
          <a:xfrm>
            <a:off x="0" y="6007932"/>
            <a:ext cx="10481004" cy="795419"/>
          </a:xfrm>
          <a:custGeom>
            <a:avLst/>
            <a:gdLst>
              <a:gd name="connsiteX0" fmla="*/ 0 w 9780102"/>
              <a:gd name="connsiteY0" fmla="*/ 0 h 432000"/>
              <a:gd name="connsiteX1" fmla="*/ 9780102 w 9780102"/>
              <a:gd name="connsiteY1" fmla="*/ 0 h 432000"/>
              <a:gd name="connsiteX2" fmla="*/ 9780102 w 9780102"/>
              <a:gd name="connsiteY2" fmla="*/ 432000 h 432000"/>
              <a:gd name="connsiteX3" fmla="*/ 0 w 9780102"/>
              <a:gd name="connsiteY3" fmla="*/ 432000 h 432000"/>
            </a:gdLst>
            <a:ahLst/>
            <a:cxnLst>
              <a:cxn ang="0">
                <a:pos x="connsiteX0" y="connsiteY0"/>
              </a:cxn>
              <a:cxn ang="0">
                <a:pos x="connsiteX1" y="connsiteY1"/>
              </a:cxn>
              <a:cxn ang="0">
                <a:pos x="connsiteX2" y="connsiteY2"/>
              </a:cxn>
              <a:cxn ang="0">
                <a:pos x="connsiteX3" y="connsiteY3"/>
              </a:cxn>
            </a:cxnLst>
            <a:rect l="l" t="t" r="r" b="b"/>
            <a:pathLst>
              <a:path w="9780102" h="432000">
                <a:moveTo>
                  <a:pt x="0" y="0"/>
                </a:moveTo>
                <a:lnTo>
                  <a:pt x="9780102" y="0"/>
                </a:lnTo>
                <a:lnTo>
                  <a:pt x="9780102" y="432000"/>
                </a:lnTo>
                <a:lnTo>
                  <a:pt x="0" y="432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r>
              <a:rPr lang="en-US" noProof="0" dirty="0"/>
              <a:t>Click to edit page title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296000"/>
            <a:ext cx="11328000" cy="4348402"/>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0000" y="6007932"/>
            <a:ext cx="432000" cy="795419"/>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a:t>
            </a:fld>
            <a:endParaRPr lang="en-US" noProof="0" dirty="0"/>
          </a:p>
        </p:txBody>
      </p:sp>
      <p:sp>
        <p:nvSpPr>
          <p:cNvPr id="9" name="Rectangle 8">
            <a:extLst>
              <a:ext uri="{FF2B5EF4-FFF2-40B4-BE49-F238E27FC236}">
                <a16:creationId xmlns:a16="http://schemas.microsoft.com/office/drawing/2014/main" id="{4BC39664-EB8B-4A32-915A-D4308F792772}"/>
              </a:ext>
            </a:extLst>
          </p:cNvPr>
          <p:cNvSpPr/>
          <p:nvPr userDrawn="1"/>
        </p:nvSpPr>
        <p:spPr>
          <a:xfrm>
            <a:off x="-1" y="6803350"/>
            <a:ext cx="10481004" cy="684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Rectangle 28">
            <a:extLst>
              <a:ext uri="{FF2B5EF4-FFF2-40B4-BE49-F238E27FC236}">
                <a16:creationId xmlns:a16="http://schemas.microsoft.com/office/drawing/2014/main" id="{9B49670D-8F18-44A8-B217-67B412095C0D}"/>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030FA059-EC32-4FFF-9673-48849B2FA43A}"/>
              </a:ext>
            </a:extLst>
          </p:cNvPr>
          <p:cNvCxnSpPr>
            <a:cxnSpLocks/>
          </p:cNvCxnSpPr>
          <p:nvPr userDrawn="1"/>
        </p:nvCxnSpPr>
        <p:spPr>
          <a:xfrm flipH="1">
            <a:off x="2" y="6007932"/>
            <a:ext cx="12191998" cy="363419"/>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window&#10;&#10;Description automatically generated">
            <a:extLst>
              <a:ext uri="{FF2B5EF4-FFF2-40B4-BE49-F238E27FC236}">
                <a16:creationId xmlns:a16="http://schemas.microsoft.com/office/drawing/2014/main" id="{12AE8841-F131-6F49-A49E-9B2C06076307}"/>
              </a:ext>
            </a:extLst>
          </p:cNvPr>
          <p:cNvPicPr>
            <a:picLocks noChangeAspect="1"/>
          </p:cNvPicPr>
          <p:nvPr userDrawn="1"/>
        </p:nvPicPr>
        <p:blipFill>
          <a:blip r:embed="rId21"/>
          <a:stretch>
            <a:fillRect/>
          </a:stretch>
        </p:blipFill>
        <p:spPr>
          <a:xfrm>
            <a:off x="10631209" y="6007932"/>
            <a:ext cx="978586" cy="726950"/>
          </a:xfrm>
          <a:prstGeom prst="rect">
            <a:avLst/>
          </a:prstGeom>
        </p:spPr>
      </p:pic>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76" r:id="rId5"/>
    <p:sldLayoutId id="2147483659" r:id="rId6"/>
    <p:sldLayoutId id="2147483660" r:id="rId7"/>
    <p:sldLayoutId id="2147483664" r:id="rId8"/>
    <p:sldLayoutId id="2147483650" r:id="rId9"/>
    <p:sldLayoutId id="2147483652" r:id="rId10"/>
    <p:sldLayoutId id="2147483656" r:id="rId11"/>
    <p:sldLayoutId id="2147483669" r:id="rId12"/>
    <p:sldLayoutId id="2147483670" r:id="rId13"/>
    <p:sldLayoutId id="2147483671" r:id="rId14"/>
    <p:sldLayoutId id="2147483673" r:id="rId15"/>
    <p:sldLayoutId id="2147483654" r:id="rId16"/>
    <p:sldLayoutId id="2147483655" r:id="rId17"/>
    <p:sldLayoutId id="2147483675" r:id="rId18"/>
    <p:sldLayoutId id="2147483672" r:id="rId19"/>
  </p:sldLayoutIdLst>
  <p:hf hdr="0" dt="0"/>
  <p:txStyles>
    <p:titleStyle>
      <a:lvl1pPr algn="l" defTabSz="914400" rtl="0" eaLnBrk="1" latinLnBrk="0" hangingPunct="1">
        <a:lnSpc>
          <a:spcPct val="90000"/>
        </a:lnSpc>
        <a:spcBef>
          <a:spcPct val="0"/>
        </a:spcBef>
        <a:buNone/>
        <a:defRPr sz="3600" b="1" kern="1200" spc="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buClr>
          <a:schemeClr val="accent1"/>
        </a:buClr>
        <a:buFont typeface="Arial" panose="020B0604020202020204" pitchFamily="34" charset="0"/>
        <a:buChar char="•"/>
        <a:defRPr sz="24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100000"/>
        </a:lnSpc>
        <a:spcBef>
          <a:spcPts val="500"/>
        </a:spcBef>
        <a:buClr>
          <a:schemeClr val="accent3"/>
        </a:buClr>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100000"/>
        </a:lnSpc>
        <a:spcBef>
          <a:spcPts val="500"/>
        </a:spcBef>
        <a:buClr>
          <a:schemeClr val="accent4"/>
        </a:buClr>
        <a:buFont typeface="Arial" panose="020B0604020202020204" pitchFamily="34" charset="0"/>
        <a:buChar char="•"/>
        <a:defRPr sz="18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100000"/>
        </a:lnSpc>
        <a:spcBef>
          <a:spcPts val="500"/>
        </a:spcBef>
        <a:buClr>
          <a:schemeClr val="accent5"/>
        </a:buClr>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8.emf"/><Relationship Id="rId4" Type="http://schemas.openxmlformats.org/officeDocument/2006/relationships/image" Target="../media/image27.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hyperlink" Target="http://www.proqol.org/" TargetMode="External"/><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hyperlink" Target="http://www.isu.edu/~bhstamm" TargetMode="External"/><Relationship Id="rId5" Type="http://schemas.openxmlformats.org/officeDocument/2006/relationships/image" Target="../media/image33.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hyperlink" Target="https://omh.ny.gov/omhweb/covid-19-resources.html" TargetMode="External"/><Relationship Id="rId2" Type="http://schemas.openxmlformats.org/officeDocument/2006/relationships/hyperlink" Target="https://www1.nyc.gov/site/olr/eap/eaphome.page" TargetMode="External"/><Relationship Id="rId1" Type="http://schemas.openxmlformats.org/officeDocument/2006/relationships/slideLayout" Target="../slideLayouts/slideLayout12.xml"/><Relationship Id="rId5" Type="http://schemas.openxmlformats.org/officeDocument/2006/relationships/hyperlink" Target="https://suicidepreventionlifeline.org/" TargetMode="External"/><Relationship Id="rId4" Type="http://schemas.openxmlformats.org/officeDocument/2006/relationships/hyperlink" Target="https://nycwell.cityofnewyork.us/en/"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physiciansupportline.com/" TargetMode="External"/><Relationship Id="rId2" Type="http://schemas.openxmlformats.org/officeDocument/2006/relationships/hyperlink" Target="https://www.samhsa.gov/find-help/national-helpline" TargetMode="External"/><Relationship Id="rId1" Type="http://schemas.openxmlformats.org/officeDocument/2006/relationships/slideLayout" Target="../slideLayouts/slideLayout12.xml"/><Relationship Id="rId4" Type="http://schemas.openxmlformats.org/officeDocument/2006/relationships/hyperlink" Target="https://www1.nyc.gov/site/hra/help/domestic-violence-support.page"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5D94D8-B3BE-A147-BE47-6AEC658FD701}"/>
              </a:ext>
            </a:extLst>
          </p:cNvPr>
          <p:cNvSpPr>
            <a:spLocks noGrp="1"/>
          </p:cNvSpPr>
          <p:nvPr>
            <p:ph type="ctrTitle"/>
          </p:nvPr>
        </p:nvSpPr>
        <p:spPr>
          <a:xfrm>
            <a:off x="2097157" y="3655879"/>
            <a:ext cx="10094843" cy="1725589"/>
          </a:xfrm>
        </p:spPr>
        <p:txBody>
          <a:bodyPr/>
          <a:lstStyle/>
          <a:p>
            <a:r>
              <a:rPr lang="en-US" dirty="0"/>
              <a:t>Seeking Help for Ourselves </a:t>
            </a:r>
            <a:br>
              <a:rPr lang="en-US" dirty="0"/>
            </a:br>
            <a:r>
              <a:rPr lang="en-US" dirty="0"/>
              <a:t>and Others</a:t>
            </a:r>
          </a:p>
        </p:txBody>
      </p:sp>
      <p:sp>
        <p:nvSpPr>
          <p:cNvPr id="2" name="Rectangle 1">
            <a:extLst>
              <a:ext uri="{FF2B5EF4-FFF2-40B4-BE49-F238E27FC236}">
                <a16:creationId xmlns:a16="http://schemas.microsoft.com/office/drawing/2014/main" id="{D244B91C-6AED-6F43-A2FD-AFD9E8A253AB}"/>
              </a:ext>
            </a:extLst>
          </p:cNvPr>
          <p:cNvSpPr/>
          <p:nvPr/>
        </p:nvSpPr>
        <p:spPr>
          <a:xfrm>
            <a:off x="2097156" y="5856762"/>
            <a:ext cx="7451578" cy="707886"/>
          </a:xfrm>
          <a:prstGeom prst="rect">
            <a:avLst/>
          </a:prstGeom>
        </p:spPr>
        <p:txBody>
          <a:bodyPr wrap="square">
            <a:spAutoFit/>
          </a:bodyPr>
          <a:lstStyle/>
          <a:p>
            <a:pPr algn="just"/>
            <a:r>
              <a:rPr lang="en-US" sz="1000" dirty="0"/>
              <a:t>NYC Health + Hospitals Continuing Professional Education is recognized by the New York State Education Department’s State Board for Social Work as an approved provider of continuing education for licensed social workers and accredited by The Medical Society of the State of New York (MSSNY) to provide continuing medical education for physicians. NYC Health + Hospitals designate this Live Webinar training for a maximum of 1 contact hour for social workers and 1 AMA PRA Category 1 Credit(s)™. </a:t>
            </a:r>
          </a:p>
        </p:txBody>
      </p:sp>
    </p:spTree>
    <p:extLst>
      <p:ext uri="{BB962C8B-B14F-4D97-AF65-F5344CB8AC3E}">
        <p14:creationId xmlns:p14="http://schemas.microsoft.com/office/powerpoint/2010/main" val="39749026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in a room&#10;&#10;Description automatically generated">
            <a:extLst>
              <a:ext uri="{FF2B5EF4-FFF2-40B4-BE49-F238E27FC236}">
                <a16:creationId xmlns:a16="http://schemas.microsoft.com/office/drawing/2014/main" id="{71F45E5F-F89E-FD47-893B-E6A6FEF5FC5C}"/>
              </a:ext>
            </a:extLst>
          </p:cNvPr>
          <p:cNvPicPr>
            <a:picLocks noChangeAspect="1"/>
          </p:cNvPicPr>
          <p:nvPr/>
        </p:nvPicPr>
        <p:blipFill rotWithShape="1">
          <a:blip r:embed="rId3"/>
          <a:srcRect t="8140" r="-2" b="-2"/>
          <a:stretch/>
        </p:blipFill>
        <p:spPr>
          <a:xfrm>
            <a:off x="2411412" y="0"/>
            <a:ext cx="9780588" cy="5899803"/>
          </a:xfrm>
          <a:prstGeom prst="rect">
            <a:avLst/>
          </a:prstGeom>
          <a:noFill/>
        </p:spPr>
      </p:pic>
      <p:sp>
        <p:nvSpPr>
          <p:cNvPr id="3" name="Title 2">
            <a:extLst>
              <a:ext uri="{FF2B5EF4-FFF2-40B4-BE49-F238E27FC236}">
                <a16:creationId xmlns:a16="http://schemas.microsoft.com/office/drawing/2014/main" id="{AF4A9DFA-0543-F145-8430-242A75E70450}"/>
              </a:ext>
            </a:extLst>
          </p:cNvPr>
          <p:cNvSpPr>
            <a:spLocks noGrp="1"/>
          </p:cNvSpPr>
          <p:nvPr>
            <p:ph type="title"/>
          </p:nvPr>
        </p:nvSpPr>
        <p:spPr>
          <a:xfrm>
            <a:off x="-1700" y="1921446"/>
            <a:ext cx="5958000" cy="1958400"/>
          </a:xfrm>
        </p:spPr>
        <p:txBody>
          <a:bodyPr anchor="ctr">
            <a:normAutofit/>
          </a:bodyPr>
          <a:lstStyle/>
          <a:p>
            <a:r>
              <a:rPr lang="en-US" dirty="0"/>
              <a:t>What Is Trauma?</a:t>
            </a:r>
          </a:p>
        </p:txBody>
      </p:sp>
      <p:sp>
        <p:nvSpPr>
          <p:cNvPr id="4" name="Text Placeholder 3">
            <a:extLst>
              <a:ext uri="{FF2B5EF4-FFF2-40B4-BE49-F238E27FC236}">
                <a16:creationId xmlns:a16="http://schemas.microsoft.com/office/drawing/2014/main" id="{83059B1D-7DDB-D54B-B6DD-DA39B64FCF4D}"/>
              </a:ext>
            </a:extLst>
          </p:cNvPr>
          <p:cNvSpPr>
            <a:spLocks noGrp="1"/>
          </p:cNvSpPr>
          <p:nvPr>
            <p:ph type="body" sz="quarter" idx="13"/>
          </p:nvPr>
        </p:nvSpPr>
        <p:spPr>
          <a:xfrm>
            <a:off x="0" y="3875980"/>
            <a:ext cx="5956300" cy="1100565"/>
          </a:xfrm>
        </p:spPr>
        <p:txBody>
          <a:bodyPr>
            <a:normAutofit/>
          </a:bodyPr>
          <a:lstStyle/>
          <a:p>
            <a:r>
              <a:rPr lang="en-US" dirty="0"/>
              <a:t> </a:t>
            </a:r>
          </a:p>
        </p:txBody>
      </p:sp>
      <p:sp>
        <p:nvSpPr>
          <p:cNvPr id="5" name="Slide Number Placeholder 4">
            <a:extLst>
              <a:ext uri="{FF2B5EF4-FFF2-40B4-BE49-F238E27FC236}">
                <a16:creationId xmlns:a16="http://schemas.microsoft.com/office/drawing/2014/main" id="{1E6D2D7B-DA6C-A845-8F56-BFFE4949D684}"/>
              </a:ext>
            </a:extLst>
          </p:cNvPr>
          <p:cNvSpPr>
            <a:spLocks noGrp="1"/>
          </p:cNvSpPr>
          <p:nvPr>
            <p:ph type="sldNum" sz="quarter" idx="12"/>
          </p:nvPr>
        </p:nvSpPr>
        <p:spPr>
          <a:xfrm>
            <a:off x="11760000" y="6007932"/>
            <a:ext cx="432000" cy="795419"/>
          </a:xfrm>
        </p:spPr>
        <p:txBody>
          <a:bodyPr anchor="ctr">
            <a:normAutofit/>
          </a:bodyPr>
          <a:lstStyle/>
          <a:p>
            <a:pPr>
              <a:spcAft>
                <a:spcPts val="600"/>
              </a:spcAft>
            </a:pPr>
            <a:fld id="{19B51A1E-902D-48AF-9020-955120F399B6}" type="slidenum">
              <a:rPr lang="en-US" noProof="0" smtClean="0"/>
              <a:pPr>
                <a:spcAft>
                  <a:spcPts val="600"/>
                </a:spcAft>
              </a:pPr>
              <a:t>10</a:t>
            </a:fld>
            <a:endParaRPr lang="en-US" noProof="0"/>
          </a:p>
        </p:txBody>
      </p:sp>
    </p:spTree>
    <p:extLst>
      <p:ext uri="{BB962C8B-B14F-4D97-AF65-F5344CB8AC3E}">
        <p14:creationId xmlns:p14="http://schemas.microsoft.com/office/powerpoint/2010/main" val="3558117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D33E1-69A4-5948-862D-42FF23EC2135}"/>
              </a:ext>
            </a:extLst>
          </p:cNvPr>
          <p:cNvSpPr>
            <a:spLocks noGrp="1"/>
          </p:cNvSpPr>
          <p:nvPr>
            <p:ph type="title"/>
          </p:nvPr>
        </p:nvSpPr>
        <p:spPr/>
        <p:txBody>
          <a:bodyPr/>
          <a:lstStyle/>
          <a:p>
            <a:r>
              <a:rPr lang="en-US" dirty="0"/>
              <a:t>Trauma </a:t>
            </a:r>
            <a:r>
              <a:rPr lang="en-US" b="0" dirty="0"/>
              <a:t>Has Been Defined in Many Ways. It is…</a:t>
            </a:r>
          </a:p>
        </p:txBody>
      </p:sp>
      <p:sp>
        <p:nvSpPr>
          <p:cNvPr id="3" name="Content Placeholder 2">
            <a:extLst>
              <a:ext uri="{FF2B5EF4-FFF2-40B4-BE49-F238E27FC236}">
                <a16:creationId xmlns:a16="http://schemas.microsoft.com/office/drawing/2014/main" id="{A3312292-B76D-2F42-A118-2E6688B1CFE4}"/>
              </a:ext>
            </a:extLst>
          </p:cNvPr>
          <p:cNvSpPr>
            <a:spLocks noGrp="1"/>
          </p:cNvSpPr>
          <p:nvPr>
            <p:ph idx="1"/>
          </p:nvPr>
        </p:nvSpPr>
        <p:spPr/>
        <p:txBody>
          <a:bodyPr/>
          <a:lstStyle/>
          <a:p>
            <a:r>
              <a:rPr lang="en-US" dirty="0"/>
              <a:t>A combined negative impact of stress</a:t>
            </a:r>
          </a:p>
          <a:p>
            <a:r>
              <a:rPr lang="en-US" dirty="0"/>
              <a:t>A response to a deeply distressing or disturbing event that overwhelms an individual’s ability to cope</a:t>
            </a:r>
          </a:p>
          <a:p>
            <a:r>
              <a:rPr lang="en-US" dirty="0"/>
              <a:t>An episode that causes feelings of helplessness and hopelessness.</a:t>
            </a:r>
          </a:p>
          <a:p>
            <a:r>
              <a:rPr lang="en-US" dirty="0"/>
              <a:t>An experience that diminishes one’s sense of self and the ability to feel a full range of emotions </a:t>
            </a:r>
          </a:p>
          <a:p>
            <a:r>
              <a:rPr lang="en-US" dirty="0"/>
              <a:t>A situation where your well-being or life is in danger and can result in a prolonged experience with high levels of stress</a:t>
            </a:r>
          </a:p>
        </p:txBody>
      </p:sp>
      <p:sp>
        <p:nvSpPr>
          <p:cNvPr id="4" name="Slide Number Placeholder 3">
            <a:extLst>
              <a:ext uri="{FF2B5EF4-FFF2-40B4-BE49-F238E27FC236}">
                <a16:creationId xmlns:a16="http://schemas.microsoft.com/office/drawing/2014/main" id="{B93A34C4-1744-1F4B-859F-5D080FD538AD}"/>
              </a:ext>
            </a:extLst>
          </p:cNvPr>
          <p:cNvSpPr>
            <a:spLocks noGrp="1"/>
          </p:cNvSpPr>
          <p:nvPr>
            <p:ph type="sldNum" sz="quarter" idx="33"/>
          </p:nvPr>
        </p:nvSpPr>
        <p:spPr/>
        <p:txBody>
          <a:bodyPr/>
          <a:lstStyle/>
          <a:p>
            <a:fld id="{19B51A1E-902D-48AF-9020-955120F399B6}" type="slidenum">
              <a:rPr lang="en-US" noProof="0" smtClean="0"/>
              <a:pPr/>
              <a:t>11</a:t>
            </a:fld>
            <a:endParaRPr lang="en-US" noProof="0" dirty="0"/>
          </a:p>
        </p:txBody>
      </p:sp>
    </p:spTree>
    <p:extLst>
      <p:ext uri="{BB962C8B-B14F-4D97-AF65-F5344CB8AC3E}">
        <p14:creationId xmlns:p14="http://schemas.microsoft.com/office/powerpoint/2010/main" val="653521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rodent looking at the camera&#10;&#10;Description automatically generated">
            <a:extLst>
              <a:ext uri="{FF2B5EF4-FFF2-40B4-BE49-F238E27FC236}">
                <a16:creationId xmlns:a16="http://schemas.microsoft.com/office/drawing/2014/main" id="{752F587C-AF83-B443-80F8-25A3DF2046F7}"/>
              </a:ext>
            </a:extLst>
          </p:cNvPr>
          <p:cNvPicPr>
            <a:picLocks noChangeAspect="1"/>
          </p:cNvPicPr>
          <p:nvPr/>
        </p:nvPicPr>
        <p:blipFill rotWithShape="1">
          <a:blip r:embed="rId2"/>
          <a:srcRect t="2188" b="344"/>
          <a:stretch/>
        </p:blipFill>
        <p:spPr>
          <a:xfrm>
            <a:off x="4788614" y="431801"/>
            <a:ext cx="6971184" cy="5253904"/>
          </a:xfrm>
          <a:prstGeom prst="rect">
            <a:avLst/>
          </a:prstGeom>
          <a:ln w="28575">
            <a:solidFill>
              <a:schemeClr val="accent1"/>
            </a:solidFill>
          </a:ln>
        </p:spPr>
      </p:pic>
      <p:sp>
        <p:nvSpPr>
          <p:cNvPr id="2" name="Title 1">
            <a:extLst>
              <a:ext uri="{FF2B5EF4-FFF2-40B4-BE49-F238E27FC236}">
                <a16:creationId xmlns:a16="http://schemas.microsoft.com/office/drawing/2014/main" id="{B4FC1AED-8C31-504E-8ED0-5364EC1A39B0}"/>
              </a:ext>
            </a:extLst>
          </p:cNvPr>
          <p:cNvSpPr>
            <a:spLocks noGrp="1"/>
          </p:cNvSpPr>
          <p:nvPr>
            <p:ph type="title"/>
          </p:nvPr>
        </p:nvSpPr>
        <p:spPr/>
        <p:txBody>
          <a:bodyPr/>
          <a:lstStyle/>
          <a:p>
            <a:pPr>
              <a:lnSpc>
                <a:spcPct val="100000"/>
              </a:lnSpc>
            </a:pPr>
            <a:r>
              <a:rPr lang="en-US" dirty="0">
                <a:solidFill>
                  <a:schemeClr val="accent1"/>
                </a:solidFill>
              </a:rPr>
              <a:t>Typical Reactions to Trauma</a:t>
            </a:r>
          </a:p>
        </p:txBody>
      </p:sp>
      <p:sp>
        <p:nvSpPr>
          <p:cNvPr id="3" name="Slide Number Placeholder 2">
            <a:extLst>
              <a:ext uri="{FF2B5EF4-FFF2-40B4-BE49-F238E27FC236}">
                <a16:creationId xmlns:a16="http://schemas.microsoft.com/office/drawing/2014/main" id="{6D3E3E32-17B5-F54C-9194-413A253B4EF0}"/>
              </a:ext>
            </a:extLst>
          </p:cNvPr>
          <p:cNvSpPr>
            <a:spLocks noGrp="1"/>
          </p:cNvSpPr>
          <p:nvPr>
            <p:ph type="sldNum" sz="quarter" idx="33"/>
          </p:nvPr>
        </p:nvSpPr>
        <p:spPr/>
        <p:txBody>
          <a:bodyPr/>
          <a:lstStyle/>
          <a:p>
            <a:fld id="{19B51A1E-902D-48AF-9020-955120F399B6}" type="slidenum">
              <a:rPr lang="en-US" noProof="0" smtClean="0"/>
              <a:pPr/>
              <a:t>12</a:t>
            </a:fld>
            <a:endParaRPr lang="en-US" noProof="0" dirty="0"/>
          </a:p>
        </p:txBody>
      </p:sp>
      <p:sp>
        <p:nvSpPr>
          <p:cNvPr id="5" name="Text Placeholder 4">
            <a:extLst>
              <a:ext uri="{FF2B5EF4-FFF2-40B4-BE49-F238E27FC236}">
                <a16:creationId xmlns:a16="http://schemas.microsoft.com/office/drawing/2014/main" id="{12B053F9-5E65-A144-A358-777831B00AA6}"/>
              </a:ext>
            </a:extLst>
          </p:cNvPr>
          <p:cNvSpPr>
            <a:spLocks noGrp="1"/>
          </p:cNvSpPr>
          <p:nvPr>
            <p:ph type="body" sz="half" idx="2"/>
          </p:nvPr>
        </p:nvSpPr>
        <p:spPr>
          <a:xfrm>
            <a:off x="432000" y="1953490"/>
            <a:ext cx="3932237" cy="3732214"/>
          </a:xfrm>
        </p:spPr>
        <p:txBody>
          <a:bodyPr/>
          <a:lstStyle/>
          <a:p>
            <a:pPr marL="285750" indent="-285750">
              <a:buFont typeface="Arial" panose="020B0604020202020204" pitchFamily="34" charset="0"/>
              <a:buChar char="•"/>
            </a:pPr>
            <a:r>
              <a:rPr lang="en-US" sz="2800" dirty="0"/>
              <a:t>Cognitive</a:t>
            </a:r>
          </a:p>
          <a:p>
            <a:pPr marL="285750" indent="-285750">
              <a:buFont typeface="Arial" panose="020B0604020202020204" pitchFamily="34" charset="0"/>
              <a:buChar char="•"/>
            </a:pPr>
            <a:r>
              <a:rPr lang="en-US" sz="2800" dirty="0"/>
              <a:t>Emotional</a:t>
            </a:r>
          </a:p>
          <a:p>
            <a:pPr marL="285750" indent="-285750">
              <a:buFont typeface="Arial" panose="020B0604020202020204" pitchFamily="34" charset="0"/>
              <a:buChar char="•"/>
            </a:pPr>
            <a:r>
              <a:rPr lang="en-US" sz="2800" dirty="0"/>
              <a:t>Behavioral</a:t>
            </a:r>
          </a:p>
          <a:p>
            <a:pPr marL="285750" indent="-285750">
              <a:buFont typeface="Arial" panose="020B0604020202020204" pitchFamily="34" charset="0"/>
              <a:buChar char="•"/>
            </a:pPr>
            <a:r>
              <a:rPr lang="en-US" sz="2800" dirty="0"/>
              <a:t>Physical</a:t>
            </a:r>
          </a:p>
          <a:p>
            <a:pPr marL="285750" indent="-285750">
              <a:buFont typeface="Arial" panose="020B0604020202020204" pitchFamily="34" charset="0"/>
              <a:buChar char="•"/>
            </a:pPr>
            <a:r>
              <a:rPr lang="en-US" sz="2800" dirty="0"/>
              <a:t>Spiritual</a:t>
            </a:r>
          </a:p>
        </p:txBody>
      </p:sp>
      <p:sp>
        <p:nvSpPr>
          <p:cNvPr id="7" name="Rectangle 6">
            <a:extLst>
              <a:ext uri="{FF2B5EF4-FFF2-40B4-BE49-F238E27FC236}">
                <a16:creationId xmlns:a16="http://schemas.microsoft.com/office/drawing/2014/main" id="{B916E544-0FC6-A84D-B7CB-7FD700795C0F}"/>
              </a:ext>
            </a:extLst>
          </p:cNvPr>
          <p:cNvSpPr/>
          <p:nvPr/>
        </p:nvSpPr>
        <p:spPr>
          <a:xfrm>
            <a:off x="432000" y="6267141"/>
            <a:ext cx="9455919" cy="276999"/>
          </a:xfrm>
          <a:prstGeom prst="rect">
            <a:avLst/>
          </a:prstGeom>
        </p:spPr>
        <p:txBody>
          <a:bodyPr wrap="square">
            <a:spAutoFit/>
          </a:bodyPr>
          <a:lstStyle/>
          <a:p>
            <a:r>
              <a:rPr lang="en-US" sz="1200" dirty="0"/>
              <a:t>Source: The NYC Department of Health &amp; Mental Hygiene</a:t>
            </a:r>
          </a:p>
        </p:txBody>
      </p:sp>
      <p:sp>
        <p:nvSpPr>
          <p:cNvPr id="8" name="Rectangle 7">
            <a:extLst>
              <a:ext uri="{FF2B5EF4-FFF2-40B4-BE49-F238E27FC236}">
                <a16:creationId xmlns:a16="http://schemas.microsoft.com/office/drawing/2014/main" id="{7A7A6269-B281-F545-BDC9-45A5009F5222}"/>
              </a:ext>
            </a:extLst>
          </p:cNvPr>
          <p:cNvSpPr/>
          <p:nvPr/>
        </p:nvSpPr>
        <p:spPr>
          <a:xfrm>
            <a:off x="4788614" y="4734728"/>
            <a:ext cx="6971184" cy="950976"/>
          </a:xfrm>
          <a:prstGeom prst="rect">
            <a:avLst/>
          </a:prstGeom>
          <a:solidFill>
            <a:schemeClr val="tx1">
              <a:alpha val="50000"/>
            </a:schemeClr>
          </a:solidFill>
        </p:spPr>
        <p:txBody>
          <a:bodyPr wrap="none" anchor="ctr" anchorCtr="0">
            <a:noAutofit/>
          </a:bodyPr>
          <a:lstStyle/>
          <a:p>
            <a:pPr algn="ctr"/>
            <a:r>
              <a:rPr lang="en-US" sz="2400" b="1" dirty="0">
                <a:solidFill>
                  <a:schemeClr val="bg1"/>
                </a:solidFill>
              </a:rPr>
              <a:t>Why yes, I am feeling a bit stressed. </a:t>
            </a:r>
          </a:p>
          <a:p>
            <a:pPr algn="ctr"/>
            <a:r>
              <a:rPr lang="en-US" sz="2400" b="1" dirty="0">
                <a:solidFill>
                  <a:schemeClr val="bg1"/>
                </a:solidFill>
              </a:rPr>
              <a:t>Why do you ask?</a:t>
            </a:r>
          </a:p>
        </p:txBody>
      </p:sp>
    </p:spTree>
    <p:extLst>
      <p:ext uri="{BB962C8B-B14F-4D97-AF65-F5344CB8AC3E}">
        <p14:creationId xmlns:p14="http://schemas.microsoft.com/office/powerpoint/2010/main" val="1918826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C1AED-8C31-504E-8ED0-5364EC1A39B0}"/>
              </a:ext>
            </a:extLst>
          </p:cNvPr>
          <p:cNvSpPr>
            <a:spLocks noGrp="1"/>
          </p:cNvSpPr>
          <p:nvPr>
            <p:ph type="title"/>
          </p:nvPr>
        </p:nvSpPr>
        <p:spPr/>
        <p:txBody>
          <a:bodyPr/>
          <a:lstStyle/>
          <a:p>
            <a:pPr>
              <a:lnSpc>
                <a:spcPct val="100000"/>
              </a:lnSpc>
            </a:pPr>
            <a:r>
              <a:rPr lang="en-US" dirty="0">
                <a:solidFill>
                  <a:schemeClr val="accent1"/>
                </a:solidFill>
              </a:rPr>
              <a:t>Cognitive Reactions</a:t>
            </a:r>
          </a:p>
        </p:txBody>
      </p:sp>
      <p:sp>
        <p:nvSpPr>
          <p:cNvPr id="3" name="Slide Number Placeholder 2">
            <a:extLst>
              <a:ext uri="{FF2B5EF4-FFF2-40B4-BE49-F238E27FC236}">
                <a16:creationId xmlns:a16="http://schemas.microsoft.com/office/drawing/2014/main" id="{6D3E3E32-17B5-F54C-9194-413A253B4EF0}"/>
              </a:ext>
            </a:extLst>
          </p:cNvPr>
          <p:cNvSpPr>
            <a:spLocks noGrp="1"/>
          </p:cNvSpPr>
          <p:nvPr>
            <p:ph type="sldNum" sz="quarter" idx="33"/>
          </p:nvPr>
        </p:nvSpPr>
        <p:spPr/>
        <p:txBody>
          <a:bodyPr/>
          <a:lstStyle/>
          <a:p>
            <a:fld id="{19B51A1E-902D-48AF-9020-955120F399B6}" type="slidenum">
              <a:rPr lang="en-US" noProof="0" smtClean="0"/>
              <a:pPr/>
              <a:t>13</a:t>
            </a:fld>
            <a:endParaRPr lang="en-US" noProof="0" dirty="0"/>
          </a:p>
        </p:txBody>
      </p:sp>
      <p:pic>
        <p:nvPicPr>
          <p:cNvPr id="10" name="Content Placeholder 9" descr="A person standing in front of a blackboard&#10;&#10;Description automatically generated">
            <a:extLst>
              <a:ext uri="{FF2B5EF4-FFF2-40B4-BE49-F238E27FC236}">
                <a16:creationId xmlns:a16="http://schemas.microsoft.com/office/drawing/2014/main" id="{87839682-73B5-2A44-9974-E169434E6298}"/>
              </a:ext>
            </a:extLst>
          </p:cNvPr>
          <p:cNvPicPr>
            <a:picLocks noGrp="1" noChangeAspect="1"/>
          </p:cNvPicPr>
          <p:nvPr>
            <p:ph idx="1"/>
          </p:nvPr>
        </p:nvPicPr>
        <p:blipFill rotWithShape="1">
          <a:blip r:embed="rId2"/>
          <a:srcRect l="7313" t="1577" r="6210" b="458"/>
          <a:stretch/>
        </p:blipFill>
        <p:spPr>
          <a:xfrm>
            <a:off x="4789488" y="432000"/>
            <a:ext cx="6970712" cy="5264462"/>
          </a:xfrm>
          <a:ln w="28575">
            <a:solidFill>
              <a:schemeClr val="accent1"/>
            </a:solidFill>
          </a:ln>
        </p:spPr>
      </p:pic>
      <p:sp>
        <p:nvSpPr>
          <p:cNvPr id="5" name="Text Placeholder 4">
            <a:extLst>
              <a:ext uri="{FF2B5EF4-FFF2-40B4-BE49-F238E27FC236}">
                <a16:creationId xmlns:a16="http://schemas.microsoft.com/office/drawing/2014/main" id="{12B053F9-5E65-A144-A358-777831B00AA6}"/>
              </a:ext>
            </a:extLst>
          </p:cNvPr>
          <p:cNvSpPr>
            <a:spLocks noGrp="1"/>
          </p:cNvSpPr>
          <p:nvPr>
            <p:ph type="body" sz="half" idx="2"/>
          </p:nvPr>
        </p:nvSpPr>
        <p:spPr>
          <a:xfrm>
            <a:off x="432000" y="1953490"/>
            <a:ext cx="3932237" cy="3742972"/>
          </a:xfrm>
        </p:spPr>
        <p:txBody>
          <a:bodyPr/>
          <a:lstStyle/>
          <a:p>
            <a:pPr marL="285750" indent="-285750">
              <a:buFont typeface="Arial" panose="020B0604020202020204" pitchFamily="34" charset="0"/>
              <a:buChar char="•"/>
            </a:pPr>
            <a:r>
              <a:rPr lang="en-US" sz="2200" dirty="0"/>
              <a:t>Confusion</a:t>
            </a:r>
          </a:p>
          <a:p>
            <a:pPr marL="285750" indent="-285750">
              <a:buFont typeface="Arial" panose="020B0604020202020204" pitchFamily="34" charset="0"/>
              <a:buChar char="•"/>
            </a:pPr>
            <a:r>
              <a:rPr lang="en-US" sz="2200" dirty="0"/>
              <a:t>Difficulty identifying familiar objects</a:t>
            </a:r>
          </a:p>
          <a:p>
            <a:pPr marL="285750" indent="-285750">
              <a:buFont typeface="Arial" panose="020B0604020202020204" pitchFamily="34" charset="0"/>
              <a:buChar char="•"/>
            </a:pPr>
            <a:r>
              <a:rPr lang="en-US" sz="2200" dirty="0"/>
              <a:t>Trouble concentrating </a:t>
            </a:r>
          </a:p>
          <a:p>
            <a:pPr marL="285750" indent="-285750">
              <a:buFont typeface="Arial" panose="020B0604020202020204" pitchFamily="34" charset="0"/>
              <a:buChar char="•"/>
            </a:pPr>
            <a:r>
              <a:rPr lang="en-US" sz="2200" dirty="0"/>
              <a:t>Difficulty making decisions</a:t>
            </a:r>
          </a:p>
          <a:p>
            <a:pPr marL="285750" indent="-285750">
              <a:buFont typeface="Arial" panose="020B0604020202020204" pitchFamily="34" charset="0"/>
              <a:buChar char="•"/>
            </a:pPr>
            <a:r>
              <a:rPr lang="en-US" sz="2200" dirty="0"/>
              <a:t>Elevated/impaired alertness</a:t>
            </a:r>
          </a:p>
          <a:p>
            <a:pPr marL="285750" indent="-285750">
              <a:buFont typeface="Arial" panose="020B0604020202020204" pitchFamily="34" charset="0"/>
              <a:buChar char="•"/>
            </a:pPr>
            <a:r>
              <a:rPr lang="en-US" sz="2200" dirty="0"/>
              <a:t>Flashbacks/intrusive images</a:t>
            </a:r>
          </a:p>
          <a:p>
            <a:pPr marL="285750" indent="-285750">
              <a:buFont typeface="Arial" panose="020B0604020202020204" pitchFamily="34" charset="0"/>
              <a:buChar char="•"/>
            </a:pPr>
            <a:r>
              <a:rPr lang="en-US" sz="2200" dirty="0"/>
              <a:t>Memory problems</a:t>
            </a:r>
          </a:p>
        </p:txBody>
      </p:sp>
      <p:sp>
        <p:nvSpPr>
          <p:cNvPr id="7" name="Rectangle 6">
            <a:extLst>
              <a:ext uri="{FF2B5EF4-FFF2-40B4-BE49-F238E27FC236}">
                <a16:creationId xmlns:a16="http://schemas.microsoft.com/office/drawing/2014/main" id="{B916E544-0FC6-A84D-B7CB-7FD700795C0F}"/>
              </a:ext>
            </a:extLst>
          </p:cNvPr>
          <p:cNvSpPr/>
          <p:nvPr/>
        </p:nvSpPr>
        <p:spPr>
          <a:xfrm>
            <a:off x="432000" y="6267141"/>
            <a:ext cx="9455919" cy="276999"/>
          </a:xfrm>
          <a:prstGeom prst="rect">
            <a:avLst/>
          </a:prstGeom>
        </p:spPr>
        <p:txBody>
          <a:bodyPr wrap="square">
            <a:spAutoFit/>
          </a:bodyPr>
          <a:lstStyle/>
          <a:p>
            <a:r>
              <a:rPr lang="en-US" sz="1200" dirty="0"/>
              <a:t>Source: The NYC Department of Health &amp; Mental Hygiene</a:t>
            </a:r>
          </a:p>
        </p:txBody>
      </p:sp>
    </p:spTree>
    <p:extLst>
      <p:ext uri="{BB962C8B-B14F-4D97-AF65-F5344CB8AC3E}">
        <p14:creationId xmlns:p14="http://schemas.microsoft.com/office/powerpoint/2010/main" val="3453236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picture containing person, indoor, table, holding&#10;&#10;Description automatically generated">
            <a:extLst>
              <a:ext uri="{FF2B5EF4-FFF2-40B4-BE49-F238E27FC236}">
                <a16:creationId xmlns:a16="http://schemas.microsoft.com/office/drawing/2014/main" id="{3FD679FE-01C9-CA44-85C1-178E44D64A10}"/>
              </a:ext>
            </a:extLst>
          </p:cNvPr>
          <p:cNvPicPr>
            <a:picLocks noGrp="1" noChangeAspect="1"/>
          </p:cNvPicPr>
          <p:nvPr>
            <p:ph idx="1"/>
          </p:nvPr>
        </p:nvPicPr>
        <p:blipFill rotWithShape="1">
          <a:blip r:embed="rId2"/>
          <a:srcRect l="20365" r="-1" b="9697"/>
          <a:stretch/>
        </p:blipFill>
        <p:spPr>
          <a:xfrm>
            <a:off x="4789286" y="432000"/>
            <a:ext cx="6970713" cy="5264462"/>
          </a:xfrm>
          <a:ln w="28575">
            <a:solidFill>
              <a:schemeClr val="accent1"/>
            </a:solidFill>
          </a:ln>
        </p:spPr>
      </p:pic>
      <p:sp>
        <p:nvSpPr>
          <p:cNvPr id="2" name="Title 1">
            <a:extLst>
              <a:ext uri="{FF2B5EF4-FFF2-40B4-BE49-F238E27FC236}">
                <a16:creationId xmlns:a16="http://schemas.microsoft.com/office/drawing/2014/main" id="{A910B5AF-AE3E-8D43-8B86-EB15B46D8C16}"/>
              </a:ext>
            </a:extLst>
          </p:cNvPr>
          <p:cNvSpPr>
            <a:spLocks noGrp="1"/>
          </p:cNvSpPr>
          <p:nvPr>
            <p:ph type="title"/>
          </p:nvPr>
        </p:nvSpPr>
        <p:spPr/>
        <p:txBody>
          <a:bodyPr/>
          <a:lstStyle/>
          <a:p>
            <a:r>
              <a:rPr lang="en-US" dirty="0">
                <a:solidFill>
                  <a:schemeClr val="accent1"/>
                </a:solidFill>
              </a:rPr>
              <a:t>Emotional Reactions</a:t>
            </a:r>
          </a:p>
        </p:txBody>
      </p:sp>
      <p:sp>
        <p:nvSpPr>
          <p:cNvPr id="4" name="Slide Number Placeholder 3">
            <a:extLst>
              <a:ext uri="{FF2B5EF4-FFF2-40B4-BE49-F238E27FC236}">
                <a16:creationId xmlns:a16="http://schemas.microsoft.com/office/drawing/2014/main" id="{ECD79A4E-E170-6B49-9968-130361ED5C51}"/>
              </a:ext>
            </a:extLst>
          </p:cNvPr>
          <p:cNvSpPr>
            <a:spLocks noGrp="1"/>
          </p:cNvSpPr>
          <p:nvPr>
            <p:ph type="sldNum" sz="quarter" idx="33"/>
          </p:nvPr>
        </p:nvSpPr>
        <p:spPr/>
        <p:txBody>
          <a:bodyPr/>
          <a:lstStyle/>
          <a:p>
            <a:fld id="{19B51A1E-902D-48AF-9020-955120F399B6}" type="slidenum">
              <a:rPr lang="en-US" noProof="0" smtClean="0"/>
              <a:pPr/>
              <a:t>14</a:t>
            </a:fld>
            <a:endParaRPr lang="en-US" noProof="0" dirty="0"/>
          </a:p>
        </p:txBody>
      </p:sp>
      <p:sp>
        <p:nvSpPr>
          <p:cNvPr id="7" name="Text Placeholder 6">
            <a:extLst>
              <a:ext uri="{FF2B5EF4-FFF2-40B4-BE49-F238E27FC236}">
                <a16:creationId xmlns:a16="http://schemas.microsoft.com/office/drawing/2014/main" id="{4A4313E1-7CAE-9440-8622-E57C35C64762}"/>
              </a:ext>
            </a:extLst>
          </p:cNvPr>
          <p:cNvSpPr>
            <a:spLocks noGrp="1"/>
          </p:cNvSpPr>
          <p:nvPr>
            <p:ph type="body" sz="half" idx="2"/>
          </p:nvPr>
        </p:nvSpPr>
        <p:spPr>
          <a:xfrm>
            <a:off x="432000" y="1953490"/>
            <a:ext cx="3932237" cy="3742972"/>
          </a:xfrm>
        </p:spPr>
        <p:txBody>
          <a:bodyPr numCol="2"/>
          <a:lstStyle/>
          <a:p>
            <a:pPr marL="285750" indent="-285750">
              <a:buFont typeface="Arial" panose="020B0604020202020204" pitchFamily="34" charset="0"/>
              <a:buChar char="•"/>
            </a:pPr>
            <a:r>
              <a:rPr lang="en-US" sz="2400" dirty="0"/>
              <a:t>Shock</a:t>
            </a:r>
          </a:p>
          <a:p>
            <a:pPr marL="285750" indent="-285750">
              <a:buFont typeface="Arial" panose="020B0604020202020204" pitchFamily="34" charset="0"/>
              <a:buChar char="•"/>
            </a:pPr>
            <a:r>
              <a:rPr lang="en-US" sz="2400" dirty="0"/>
              <a:t>Disbelief</a:t>
            </a:r>
          </a:p>
          <a:p>
            <a:pPr marL="285750" indent="-285750">
              <a:buFont typeface="Arial" panose="020B0604020202020204" pitchFamily="34" charset="0"/>
              <a:buChar char="•"/>
            </a:pPr>
            <a:r>
              <a:rPr lang="en-US" sz="2400" dirty="0"/>
              <a:t>Denial</a:t>
            </a:r>
          </a:p>
          <a:p>
            <a:pPr marL="285750" indent="-285750">
              <a:buFont typeface="Arial" panose="020B0604020202020204" pitchFamily="34" charset="0"/>
              <a:buChar char="•"/>
            </a:pPr>
            <a:r>
              <a:rPr lang="en-US" sz="2400" dirty="0"/>
              <a:t>Loneliness</a:t>
            </a:r>
          </a:p>
          <a:p>
            <a:pPr marL="285750" indent="-285750">
              <a:buFont typeface="Arial" panose="020B0604020202020204" pitchFamily="34" charset="0"/>
              <a:buChar char="•"/>
            </a:pPr>
            <a:r>
              <a:rPr lang="en-US" sz="2400" dirty="0"/>
              <a:t>Sorrow</a:t>
            </a:r>
          </a:p>
          <a:p>
            <a:pPr marL="285750" indent="-285750">
              <a:buFont typeface="Arial" panose="020B0604020202020204" pitchFamily="34" charset="0"/>
              <a:buChar char="•"/>
            </a:pPr>
            <a:r>
              <a:rPr lang="en-US" sz="2400" dirty="0"/>
              <a:t>Numbness</a:t>
            </a:r>
          </a:p>
          <a:p>
            <a:pPr marL="285750" indent="-285750">
              <a:buFont typeface="Arial" panose="020B0604020202020204" pitchFamily="34" charset="0"/>
              <a:buChar char="•"/>
            </a:pPr>
            <a:r>
              <a:rPr lang="en-US" sz="2400" dirty="0"/>
              <a:t>Fear</a:t>
            </a:r>
          </a:p>
          <a:p>
            <a:pPr marL="285750" indent="-285750">
              <a:buFont typeface="Arial" panose="020B0604020202020204" pitchFamily="34" charset="0"/>
              <a:buChar char="•"/>
            </a:pPr>
            <a:r>
              <a:rPr lang="en-US" sz="2400" dirty="0"/>
              <a:t>Agitation</a:t>
            </a:r>
          </a:p>
          <a:p>
            <a:pPr marL="285750" indent="-285750">
              <a:buFont typeface="Arial" panose="020B0604020202020204" pitchFamily="34" charset="0"/>
              <a:buChar char="•"/>
            </a:pPr>
            <a:r>
              <a:rPr lang="en-US" sz="2400" dirty="0"/>
              <a:t>Anxiety </a:t>
            </a:r>
          </a:p>
          <a:p>
            <a:pPr marL="285750" indent="-285750">
              <a:buFont typeface="Arial" panose="020B0604020202020204" pitchFamily="34" charset="0"/>
              <a:buChar char="•"/>
            </a:pPr>
            <a:r>
              <a:rPr lang="en-US" sz="2400" dirty="0"/>
              <a:t>Irritability</a:t>
            </a:r>
          </a:p>
          <a:p>
            <a:pPr marL="285750" indent="-285750">
              <a:buFont typeface="Arial" panose="020B0604020202020204" pitchFamily="34" charset="0"/>
              <a:buChar char="•"/>
            </a:pPr>
            <a:r>
              <a:rPr lang="en-US" sz="2400" dirty="0"/>
              <a:t>Anger</a:t>
            </a:r>
          </a:p>
          <a:p>
            <a:pPr marL="285750" indent="-285750">
              <a:buFont typeface="Arial" panose="020B0604020202020204" pitchFamily="34" charset="0"/>
              <a:buChar char="•"/>
            </a:pPr>
            <a:r>
              <a:rPr lang="en-US" sz="2400" dirty="0"/>
              <a:t>Grief</a:t>
            </a:r>
          </a:p>
          <a:p>
            <a:pPr marL="285750" indent="-285750">
              <a:buFont typeface="Arial" panose="020B0604020202020204" pitchFamily="34" charset="0"/>
              <a:buChar char="•"/>
            </a:pPr>
            <a:r>
              <a:rPr lang="en-US" sz="2400" dirty="0"/>
              <a:t>Guilt</a:t>
            </a:r>
          </a:p>
        </p:txBody>
      </p:sp>
      <p:sp>
        <p:nvSpPr>
          <p:cNvPr id="5" name="Rectangle 4">
            <a:extLst>
              <a:ext uri="{FF2B5EF4-FFF2-40B4-BE49-F238E27FC236}">
                <a16:creationId xmlns:a16="http://schemas.microsoft.com/office/drawing/2014/main" id="{3D8C7624-5036-0749-93F6-B636962C625E}"/>
              </a:ext>
            </a:extLst>
          </p:cNvPr>
          <p:cNvSpPr/>
          <p:nvPr/>
        </p:nvSpPr>
        <p:spPr>
          <a:xfrm>
            <a:off x="432000" y="6267141"/>
            <a:ext cx="9455919" cy="276999"/>
          </a:xfrm>
          <a:prstGeom prst="rect">
            <a:avLst/>
          </a:prstGeom>
        </p:spPr>
        <p:txBody>
          <a:bodyPr wrap="square">
            <a:spAutoFit/>
          </a:bodyPr>
          <a:lstStyle/>
          <a:p>
            <a:r>
              <a:rPr lang="en-US" sz="1200" dirty="0"/>
              <a:t>Source: The NYC Department of Health &amp; Mental Hygiene</a:t>
            </a:r>
          </a:p>
        </p:txBody>
      </p:sp>
    </p:spTree>
    <p:extLst>
      <p:ext uri="{BB962C8B-B14F-4D97-AF65-F5344CB8AC3E}">
        <p14:creationId xmlns:p14="http://schemas.microsoft.com/office/powerpoint/2010/main" val="3695435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anda sitting on a branch&#10;&#10;Description automatically generated">
            <a:extLst>
              <a:ext uri="{FF2B5EF4-FFF2-40B4-BE49-F238E27FC236}">
                <a16:creationId xmlns:a16="http://schemas.microsoft.com/office/drawing/2014/main" id="{6F287E34-1CF6-CD42-8B3A-E1D5F9FB6DA3}"/>
              </a:ext>
            </a:extLst>
          </p:cNvPr>
          <p:cNvPicPr>
            <a:picLocks noChangeAspect="1"/>
          </p:cNvPicPr>
          <p:nvPr/>
        </p:nvPicPr>
        <p:blipFill rotWithShape="1">
          <a:blip r:embed="rId2"/>
          <a:srcRect b="3689"/>
          <a:stretch/>
        </p:blipFill>
        <p:spPr>
          <a:xfrm>
            <a:off x="4789088" y="437841"/>
            <a:ext cx="6970812" cy="5258621"/>
          </a:xfrm>
          <a:prstGeom prst="rect">
            <a:avLst/>
          </a:prstGeom>
          <a:ln w="28575">
            <a:solidFill>
              <a:schemeClr val="accent1"/>
            </a:solidFill>
          </a:ln>
        </p:spPr>
      </p:pic>
      <p:sp>
        <p:nvSpPr>
          <p:cNvPr id="2" name="Title 1">
            <a:extLst>
              <a:ext uri="{FF2B5EF4-FFF2-40B4-BE49-F238E27FC236}">
                <a16:creationId xmlns:a16="http://schemas.microsoft.com/office/drawing/2014/main" id="{B4FC1AED-8C31-504E-8ED0-5364EC1A39B0}"/>
              </a:ext>
            </a:extLst>
          </p:cNvPr>
          <p:cNvSpPr>
            <a:spLocks noGrp="1"/>
          </p:cNvSpPr>
          <p:nvPr>
            <p:ph type="title"/>
          </p:nvPr>
        </p:nvSpPr>
        <p:spPr/>
        <p:txBody>
          <a:bodyPr/>
          <a:lstStyle/>
          <a:p>
            <a:pPr>
              <a:lnSpc>
                <a:spcPct val="100000"/>
              </a:lnSpc>
            </a:pPr>
            <a:r>
              <a:rPr lang="en-US" dirty="0">
                <a:solidFill>
                  <a:schemeClr val="accent1"/>
                </a:solidFill>
              </a:rPr>
              <a:t>Behavioral Reactions</a:t>
            </a:r>
          </a:p>
        </p:txBody>
      </p:sp>
      <p:sp>
        <p:nvSpPr>
          <p:cNvPr id="3" name="Slide Number Placeholder 2">
            <a:extLst>
              <a:ext uri="{FF2B5EF4-FFF2-40B4-BE49-F238E27FC236}">
                <a16:creationId xmlns:a16="http://schemas.microsoft.com/office/drawing/2014/main" id="{6D3E3E32-17B5-F54C-9194-413A253B4EF0}"/>
              </a:ext>
            </a:extLst>
          </p:cNvPr>
          <p:cNvSpPr>
            <a:spLocks noGrp="1"/>
          </p:cNvSpPr>
          <p:nvPr>
            <p:ph type="sldNum" sz="quarter" idx="33"/>
          </p:nvPr>
        </p:nvSpPr>
        <p:spPr/>
        <p:txBody>
          <a:bodyPr/>
          <a:lstStyle/>
          <a:p>
            <a:fld id="{19B51A1E-902D-48AF-9020-955120F399B6}" type="slidenum">
              <a:rPr lang="en-US" noProof="0" smtClean="0"/>
              <a:pPr/>
              <a:t>15</a:t>
            </a:fld>
            <a:endParaRPr lang="en-US" noProof="0" dirty="0"/>
          </a:p>
        </p:txBody>
      </p:sp>
      <p:sp>
        <p:nvSpPr>
          <p:cNvPr id="5" name="Text Placeholder 4">
            <a:extLst>
              <a:ext uri="{FF2B5EF4-FFF2-40B4-BE49-F238E27FC236}">
                <a16:creationId xmlns:a16="http://schemas.microsoft.com/office/drawing/2014/main" id="{12B053F9-5E65-A144-A358-777831B00AA6}"/>
              </a:ext>
            </a:extLst>
          </p:cNvPr>
          <p:cNvSpPr>
            <a:spLocks noGrp="1"/>
          </p:cNvSpPr>
          <p:nvPr>
            <p:ph type="body" sz="half" idx="2"/>
          </p:nvPr>
        </p:nvSpPr>
        <p:spPr>
          <a:xfrm>
            <a:off x="432000" y="1953490"/>
            <a:ext cx="3932237" cy="3742972"/>
          </a:xfrm>
        </p:spPr>
        <p:txBody>
          <a:bodyPr/>
          <a:lstStyle/>
          <a:p>
            <a:pPr marL="285750" indent="-285750">
              <a:buFont typeface="Arial" panose="020B0604020202020204" pitchFamily="34" charset="0"/>
              <a:buChar char="•"/>
            </a:pPr>
            <a:r>
              <a:rPr lang="en-US" sz="1800" dirty="0"/>
              <a:t>Not acting “like you”</a:t>
            </a:r>
          </a:p>
          <a:p>
            <a:pPr marL="285750" indent="-285750">
              <a:buFont typeface="Arial" panose="020B0604020202020204" pitchFamily="34" charset="0"/>
              <a:buChar char="•"/>
            </a:pPr>
            <a:r>
              <a:rPr lang="en-US" sz="1800" dirty="0"/>
              <a:t>Having emotional outbursts</a:t>
            </a:r>
          </a:p>
          <a:p>
            <a:pPr marL="285750" indent="-285750">
              <a:buFont typeface="Arial" panose="020B0604020202020204" pitchFamily="34" charset="0"/>
              <a:buChar char="•"/>
            </a:pPr>
            <a:r>
              <a:rPr lang="en-US" sz="1800" dirty="0"/>
              <a:t>Argumentativeness</a:t>
            </a:r>
          </a:p>
          <a:p>
            <a:pPr marL="285750" indent="-285750">
              <a:buFont typeface="Arial" panose="020B0604020202020204" pitchFamily="34" charset="0"/>
              <a:buChar char="•"/>
            </a:pPr>
            <a:r>
              <a:rPr lang="en-US" sz="1800" dirty="0"/>
              <a:t>Hyperactivity or withdrawal</a:t>
            </a:r>
          </a:p>
          <a:p>
            <a:pPr marL="285750" indent="-285750">
              <a:buFont typeface="Arial" panose="020B0604020202020204" pitchFamily="34" charset="0"/>
              <a:buChar char="•"/>
            </a:pPr>
            <a:r>
              <a:rPr lang="en-US" sz="1800" dirty="0"/>
              <a:t>Suspiciousness</a:t>
            </a:r>
          </a:p>
          <a:p>
            <a:pPr marL="285750" indent="-285750">
              <a:buFont typeface="Arial" panose="020B0604020202020204" pitchFamily="34" charset="0"/>
              <a:buChar char="•"/>
            </a:pPr>
            <a:r>
              <a:rPr lang="en-US" sz="1800" dirty="0"/>
              <a:t>Restlessness</a:t>
            </a:r>
          </a:p>
          <a:p>
            <a:pPr marL="285750" indent="-285750">
              <a:buFont typeface="Arial" panose="020B0604020202020204" pitchFamily="34" charset="0"/>
              <a:buChar char="•"/>
            </a:pPr>
            <a:r>
              <a:rPr lang="en-US" sz="1800" dirty="0"/>
              <a:t>Changes in appetite</a:t>
            </a:r>
          </a:p>
          <a:p>
            <a:pPr marL="285750" indent="-285750">
              <a:buFont typeface="Arial" panose="020B0604020202020204" pitchFamily="34" charset="0"/>
              <a:buChar char="•"/>
            </a:pPr>
            <a:r>
              <a:rPr lang="en-US" sz="1800" dirty="0"/>
              <a:t>Changes in sleep patterns </a:t>
            </a:r>
          </a:p>
          <a:p>
            <a:pPr marL="285750" indent="-285750">
              <a:buFont typeface="Arial" panose="020B0604020202020204" pitchFamily="34" charset="0"/>
              <a:buChar char="•"/>
            </a:pPr>
            <a:r>
              <a:rPr lang="en-US" sz="1800" dirty="0"/>
              <a:t>Smoking or using drugs and alcohol</a:t>
            </a:r>
          </a:p>
        </p:txBody>
      </p:sp>
      <p:sp>
        <p:nvSpPr>
          <p:cNvPr id="7" name="Rectangle 6">
            <a:extLst>
              <a:ext uri="{FF2B5EF4-FFF2-40B4-BE49-F238E27FC236}">
                <a16:creationId xmlns:a16="http://schemas.microsoft.com/office/drawing/2014/main" id="{B916E544-0FC6-A84D-B7CB-7FD700795C0F}"/>
              </a:ext>
            </a:extLst>
          </p:cNvPr>
          <p:cNvSpPr/>
          <p:nvPr/>
        </p:nvSpPr>
        <p:spPr>
          <a:xfrm>
            <a:off x="432000" y="6267141"/>
            <a:ext cx="9455919" cy="276999"/>
          </a:xfrm>
          <a:prstGeom prst="rect">
            <a:avLst/>
          </a:prstGeom>
        </p:spPr>
        <p:txBody>
          <a:bodyPr wrap="square">
            <a:spAutoFit/>
          </a:bodyPr>
          <a:lstStyle/>
          <a:p>
            <a:r>
              <a:rPr lang="en-US" sz="1200" dirty="0"/>
              <a:t>Source: The NYC Department of Health &amp; Mental Hygiene</a:t>
            </a:r>
          </a:p>
        </p:txBody>
      </p:sp>
    </p:spTree>
    <p:extLst>
      <p:ext uri="{BB962C8B-B14F-4D97-AF65-F5344CB8AC3E}">
        <p14:creationId xmlns:p14="http://schemas.microsoft.com/office/powerpoint/2010/main" val="3548692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3FD679FE-01C9-CA44-85C1-178E44D64A10}"/>
              </a:ext>
            </a:extLst>
          </p:cNvPr>
          <p:cNvPicPr>
            <a:picLocks noGrp="1" noChangeAspect="1"/>
          </p:cNvPicPr>
          <p:nvPr>
            <p:ph idx="1"/>
          </p:nvPr>
        </p:nvPicPr>
        <p:blipFill rotWithShape="1">
          <a:blip r:embed="rId2"/>
          <a:srcRect l="103" r="5829" b="5932"/>
          <a:stretch/>
        </p:blipFill>
        <p:spPr>
          <a:xfrm>
            <a:off x="4789286" y="450214"/>
            <a:ext cx="6970713" cy="5228034"/>
          </a:xfrm>
          <a:ln w="28575">
            <a:solidFill>
              <a:schemeClr val="accent1"/>
            </a:solidFill>
          </a:ln>
        </p:spPr>
      </p:pic>
      <p:sp>
        <p:nvSpPr>
          <p:cNvPr id="2" name="Title 1">
            <a:extLst>
              <a:ext uri="{FF2B5EF4-FFF2-40B4-BE49-F238E27FC236}">
                <a16:creationId xmlns:a16="http://schemas.microsoft.com/office/drawing/2014/main" id="{A910B5AF-AE3E-8D43-8B86-EB15B46D8C16}"/>
              </a:ext>
            </a:extLst>
          </p:cNvPr>
          <p:cNvSpPr>
            <a:spLocks noGrp="1"/>
          </p:cNvSpPr>
          <p:nvPr>
            <p:ph type="title"/>
          </p:nvPr>
        </p:nvSpPr>
        <p:spPr/>
        <p:txBody>
          <a:bodyPr/>
          <a:lstStyle/>
          <a:p>
            <a:r>
              <a:rPr lang="en-US" dirty="0">
                <a:solidFill>
                  <a:schemeClr val="accent1"/>
                </a:solidFill>
              </a:rPr>
              <a:t>Physical Reactions</a:t>
            </a:r>
          </a:p>
        </p:txBody>
      </p:sp>
      <p:sp>
        <p:nvSpPr>
          <p:cNvPr id="4" name="Slide Number Placeholder 3">
            <a:extLst>
              <a:ext uri="{FF2B5EF4-FFF2-40B4-BE49-F238E27FC236}">
                <a16:creationId xmlns:a16="http://schemas.microsoft.com/office/drawing/2014/main" id="{ECD79A4E-E170-6B49-9968-130361ED5C51}"/>
              </a:ext>
            </a:extLst>
          </p:cNvPr>
          <p:cNvSpPr>
            <a:spLocks noGrp="1"/>
          </p:cNvSpPr>
          <p:nvPr>
            <p:ph type="sldNum" sz="quarter" idx="33"/>
          </p:nvPr>
        </p:nvSpPr>
        <p:spPr/>
        <p:txBody>
          <a:bodyPr/>
          <a:lstStyle/>
          <a:p>
            <a:fld id="{19B51A1E-902D-48AF-9020-955120F399B6}" type="slidenum">
              <a:rPr lang="en-US" noProof="0" smtClean="0"/>
              <a:pPr/>
              <a:t>16</a:t>
            </a:fld>
            <a:endParaRPr lang="en-US" noProof="0" dirty="0"/>
          </a:p>
        </p:txBody>
      </p:sp>
      <p:sp>
        <p:nvSpPr>
          <p:cNvPr id="7" name="Text Placeholder 6">
            <a:extLst>
              <a:ext uri="{FF2B5EF4-FFF2-40B4-BE49-F238E27FC236}">
                <a16:creationId xmlns:a16="http://schemas.microsoft.com/office/drawing/2014/main" id="{4A4313E1-7CAE-9440-8622-E57C35C64762}"/>
              </a:ext>
            </a:extLst>
          </p:cNvPr>
          <p:cNvSpPr>
            <a:spLocks noGrp="1"/>
          </p:cNvSpPr>
          <p:nvPr>
            <p:ph type="body" sz="half" idx="2"/>
          </p:nvPr>
        </p:nvSpPr>
        <p:spPr>
          <a:xfrm>
            <a:off x="432000" y="1953490"/>
            <a:ext cx="3932237" cy="3742972"/>
          </a:xfrm>
        </p:spPr>
        <p:txBody>
          <a:bodyPr numCol="2"/>
          <a:lstStyle/>
          <a:p>
            <a:pPr marL="285750" indent="-285750">
              <a:buFont typeface="Arial" panose="020B0604020202020204" pitchFamily="34" charset="0"/>
              <a:buChar char="•"/>
            </a:pPr>
            <a:r>
              <a:rPr lang="en-US" sz="2000" dirty="0"/>
              <a:t>Exhaustion</a:t>
            </a:r>
          </a:p>
          <a:p>
            <a:pPr marL="285750" indent="-285750">
              <a:buFont typeface="Arial" panose="020B0604020202020204" pitchFamily="34" charset="0"/>
              <a:buChar char="•"/>
            </a:pPr>
            <a:r>
              <a:rPr lang="en-US" sz="2000" dirty="0"/>
              <a:t>Headache </a:t>
            </a:r>
          </a:p>
          <a:p>
            <a:pPr marL="285750" indent="-285750">
              <a:buFont typeface="Arial" panose="020B0604020202020204" pitchFamily="34" charset="0"/>
              <a:buChar char="•"/>
            </a:pPr>
            <a:r>
              <a:rPr lang="en-US" sz="2000" dirty="0"/>
              <a:t>Dizziness </a:t>
            </a:r>
          </a:p>
          <a:p>
            <a:pPr marL="285750" indent="-285750">
              <a:buFont typeface="Arial" panose="020B0604020202020204" pitchFamily="34" charset="0"/>
              <a:buChar char="•"/>
            </a:pPr>
            <a:r>
              <a:rPr lang="en-US" sz="2000" dirty="0"/>
              <a:t>Weakness </a:t>
            </a:r>
          </a:p>
          <a:p>
            <a:pPr marL="285750" indent="-285750">
              <a:buFont typeface="Arial" panose="020B0604020202020204" pitchFamily="34" charset="0"/>
              <a:buChar char="•"/>
            </a:pPr>
            <a:r>
              <a:rPr lang="en-US" sz="2000" dirty="0"/>
              <a:t>Nausea </a:t>
            </a:r>
          </a:p>
          <a:p>
            <a:pPr marL="285750" indent="-285750">
              <a:buFont typeface="Arial" panose="020B0604020202020204" pitchFamily="34" charset="0"/>
              <a:buChar char="•"/>
            </a:pPr>
            <a:r>
              <a:rPr lang="en-US" sz="2000" dirty="0"/>
              <a:t>Sweating</a:t>
            </a:r>
          </a:p>
          <a:p>
            <a:pPr marL="285750" indent="-285750">
              <a:buFont typeface="Arial" panose="020B0604020202020204" pitchFamily="34" charset="0"/>
              <a:buChar char="•"/>
            </a:pPr>
            <a:r>
              <a:rPr lang="en-US" sz="2000" dirty="0"/>
              <a:t>Chills </a:t>
            </a:r>
          </a:p>
          <a:p>
            <a:pPr marL="285750" indent="-285750">
              <a:buFont typeface="Arial" panose="020B0604020202020204" pitchFamily="34" charset="0"/>
              <a:buChar char="•"/>
            </a:pPr>
            <a:r>
              <a:rPr lang="en-US" sz="2000" dirty="0"/>
              <a:t>Rapid heart rate</a:t>
            </a:r>
          </a:p>
          <a:p>
            <a:pPr marL="285750" indent="-285750">
              <a:buFont typeface="Arial" panose="020B0604020202020204" pitchFamily="34" charset="0"/>
              <a:buChar char="•"/>
            </a:pPr>
            <a:r>
              <a:rPr lang="en-US" sz="2000" dirty="0"/>
              <a:t>Chest pains</a:t>
            </a:r>
          </a:p>
          <a:p>
            <a:pPr marL="285750" indent="-285750">
              <a:buFont typeface="Arial" panose="020B0604020202020204" pitchFamily="34" charset="0"/>
              <a:buChar char="•"/>
            </a:pPr>
            <a:r>
              <a:rPr lang="en-US" sz="2000" dirty="0"/>
              <a:t>Difficulty breathing</a:t>
            </a:r>
          </a:p>
          <a:p>
            <a:pPr marL="285750" indent="-285750">
              <a:buFont typeface="Arial" panose="020B0604020202020204" pitchFamily="34" charset="0"/>
              <a:buChar char="•"/>
            </a:pPr>
            <a:r>
              <a:rPr lang="en-US" sz="2000" dirty="0"/>
              <a:t>Nonspecific body complaints</a:t>
            </a:r>
          </a:p>
        </p:txBody>
      </p:sp>
      <p:sp>
        <p:nvSpPr>
          <p:cNvPr id="5" name="Rectangle 4">
            <a:extLst>
              <a:ext uri="{FF2B5EF4-FFF2-40B4-BE49-F238E27FC236}">
                <a16:creationId xmlns:a16="http://schemas.microsoft.com/office/drawing/2014/main" id="{3D8C7624-5036-0749-93F6-B636962C625E}"/>
              </a:ext>
            </a:extLst>
          </p:cNvPr>
          <p:cNvSpPr/>
          <p:nvPr/>
        </p:nvSpPr>
        <p:spPr>
          <a:xfrm>
            <a:off x="432000" y="6267141"/>
            <a:ext cx="9455919" cy="276999"/>
          </a:xfrm>
          <a:prstGeom prst="rect">
            <a:avLst/>
          </a:prstGeom>
        </p:spPr>
        <p:txBody>
          <a:bodyPr wrap="square">
            <a:spAutoFit/>
          </a:bodyPr>
          <a:lstStyle/>
          <a:p>
            <a:r>
              <a:rPr lang="en-US" sz="1200" dirty="0"/>
              <a:t>Source: The NYC Department of Health &amp; Mental Hygiene</a:t>
            </a:r>
          </a:p>
        </p:txBody>
      </p:sp>
    </p:spTree>
    <p:extLst>
      <p:ext uri="{BB962C8B-B14F-4D97-AF65-F5344CB8AC3E}">
        <p14:creationId xmlns:p14="http://schemas.microsoft.com/office/powerpoint/2010/main" val="3074024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52F587C-AF83-B443-80F8-25A3DF2046F7}"/>
              </a:ext>
            </a:extLst>
          </p:cNvPr>
          <p:cNvPicPr>
            <a:picLocks noChangeAspect="1"/>
          </p:cNvPicPr>
          <p:nvPr/>
        </p:nvPicPr>
        <p:blipFill rotWithShape="1">
          <a:blip r:embed="rId2"/>
          <a:srcRect l="-1" r="11627" b="489"/>
          <a:stretch/>
        </p:blipFill>
        <p:spPr>
          <a:xfrm>
            <a:off x="4788614" y="432000"/>
            <a:ext cx="6971184" cy="5228032"/>
          </a:xfrm>
          <a:prstGeom prst="rect">
            <a:avLst/>
          </a:prstGeom>
          <a:ln w="28575">
            <a:solidFill>
              <a:schemeClr val="accent1"/>
            </a:solidFill>
          </a:ln>
        </p:spPr>
      </p:pic>
      <p:sp>
        <p:nvSpPr>
          <p:cNvPr id="2" name="Title 1">
            <a:extLst>
              <a:ext uri="{FF2B5EF4-FFF2-40B4-BE49-F238E27FC236}">
                <a16:creationId xmlns:a16="http://schemas.microsoft.com/office/drawing/2014/main" id="{B4FC1AED-8C31-504E-8ED0-5364EC1A39B0}"/>
              </a:ext>
            </a:extLst>
          </p:cNvPr>
          <p:cNvSpPr>
            <a:spLocks noGrp="1"/>
          </p:cNvSpPr>
          <p:nvPr>
            <p:ph type="title"/>
          </p:nvPr>
        </p:nvSpPr>
        <p:spPr/>
        <p:txBody>
          <a:bodyPr/>
          <a:lstStyle/>
          <a:p>
            <a:pPr>
              <a:lnSpc>
                <a:spcPct val="100000"/>
              </a:lnSpc>
            </a:pPr>
            <a:r>
              <a:rPr lang="en-US" dirty="0">
                <a:solidFill>
                  <a:schemeClr val="accent1"/>
                </a:solidFill>
              </a:rPr>
              <a:t>Spiritual Reactions</a:t>
            </a:r>
          </a:p>
        </p:txBody>
      </p:sp>
      <p:sp>
        <p:nvSpPr>
          <p:cNvPr id="3" name="Slide Number Placeholder 2">
            <a:extLst>
              <a:ext uri="{FF2B5EF4-FFF2-40B4-BE49-F238E27FC236}">
                <a16:creationId xmlns:a16="http://schemas.microsoft.com/office/drawing/2014/main" id="{6D3E3E32-17B5-F54C-9194-413A253B4EF0}"/>
              </a:ext>
            </a:extLst>
          </p:cNvPr>
          <p:cNvSpPr>
            <a:spLocks noGrp="1"/>
          </p:cNvSpPr>
          <p:nvPr>
            <p:ph type="sldNum" sz="quarter" idx="33"/>
          </p:nvPr>
        </p:nvSpPr>
        <p:spPr/>
        <p:txBody>
          <a:bodyPr/>
          <a:lstStyle/>
          <a:p>
            <a:fld id="{19B51A1E-902D-48AF-9020-955120F399B6}" type="slidenum">
              <a:rPr lang="en-US" noProof="0" smtClean="0"/>
              <a:pPr/>
              <a:t>17</a:t>
            </a:fld>
            <a:endParaRPr lang="en-US" noProof="0" dirty="0"/>
          </a:p>
        </p:txBody>
      </p:sp>
      <p:sp>
        <p:nvSpPr>
          <p:cNvPr id="5" name="Text Placeholder 4">
            <a:extLst>
              <a:ext uri="{FF2B5EF4-FFF2-40B4-BE49-F238E27FC236}">
                <a16:creationId xmlns:a16="http://schemas.microsoft.com/office/drawing/2014/main" id="{12B053F9-5E65-A144-A358-777831B00AA6}"/>
              </a:ext>
            </a:extLst>
          </p:cNvPr>
          <p:cNvSpPr>
            <a:spLocks noGrp="1"/>
          </p:cNvSpPr>
          <p:nvPr>
            <p:ph type="body" sz="half" idx="2"/>
          </p:nvPr>
        </p:nvSpPr>
        <p:spPr>
          <a:xfrm>
            <a:off x="432000" y="1953490"/>
            <a:ext cx="3932237" cy="3732214"/>
          </a:xfrm>
        </p:spPr>
        <p:txBody>
          <a:bodyPr/>
          <a:lstStyle/>
          <a:p>
            <a:pPr marL="285750" indent="-285750">
              <a:buFont typeface="Arial" panose="020B0604020202020204" pitchFamily="34" charset="0"/>
              <a:buChar char="•"/>
            </a:pPr>
            <a:r>
              <a:rPr lang="en-US" sz="2000" dirty="0"/>
              <a:t>Cynicism</a:t>
            </a:r>
          </a:p>
          <a:p>
            <a:pPr marL="285750" indent="-285750">
              <a:buFont typeface="Arial" panose="020B0604020202020204" pitchFamily="34" charset="0"/>
              <a:buChar char="•"/>
            </a:pPr>
            <a:r>
              <a:rPr lang="en-US" sz="2000" dirty="0"/>
              <a:t>Feelings of emptiness</a:t>
            </a:r>
          </a:p>
          <a:p>
            <a:pPr marL="285750" indent="-285750">
              <a:buFont typeface="Arial" panose="020B0604020202020204" pitchFamily="34" charset="0"/>
              <a:buChar char="•"/>
            </a:pPr>
            <a:r>
              <a:rPr lang="en-US" sz="2000" dirty="0"/>
              <a:t>Loss of meaning and purpose</a:t>
            </a:r>
          </a:p>
          <a:p>
            <a:pPr marL="285750" indent="-285750">
              <a:buFont typeface="Arial" panose="020B0604020202020204" pitchFamily="34" charset="0"/>
              <a:buChar char="•"/>
            </a:pPr>
            <a:r>
              <a:rPr lang="en-US" sz="2000" dirty="0"/>
              <a:t>Questioning one’s basic beliefs</a:t>
            </a:r>
          </a:p>
          <a:p>
            <a:pPr marL="285750" indent="-285750">
              <a:buFont typeface="Arial" panose="020B0604020202020204" pitchFamily="34" charset="0"/>
              <a:buChar char="•"/>
            </a:pPr>
            <a:r>
              <a:rPr lang="en-US" sz="2000" dirty="0"/>
              <a:t>Questioning basic values, withdrawal from or sudden turn towards spirituality</a:t>
            </a:r>
          </a:p>
          <a:p>
            <a:pPr marL="285750" indent="-285750">
              <a:buFont typeface="Arial" panose="020B0604020202020204" pitchFamily="34" charset="0"/>
              <a:buChar char="•"/>
            </a:pPr>
            <a:r>
              <a:rPr lang="en-US" sz="2000" dirty="0"/>
              <a:t>Alienation and loss of sense of connection  </a:t>
            </a:r>
          </a:p>
        </p:txBody>
      </p:sp>
      <p:sp>
        <p:nvSpPr>
          <p:cNvPr id="7" name="Rectangle 6">
            <a:extLst>
              <a:ext uri="{FF2B5EF4-FFF2-40B4-BE49-F238E27FC236}">
                <a16:creationId xmlns:a16="http://schemas.microsoft.com/office/drawing/2014/main" id="{B916E544-0FC6-A84D-B7CB-7FD700795C0F}"/>
              </a:ext>
            </a:extLst>
          </p:cNvPr>
          <p:cNvSpPr/>
          <p:nvPr/>
        </p:nvSpPr>
        <p:spPr>
          <a:xfrm>
            <a:off x="432000" y="6267141"/>
            <a:ext cx="9455919" cy="276999"/>
          </a:xfrm>
          <a:prstGeom prst="rect">
            <a:avLst/>
          </a:prstGeom>
        </p:spPr>
        <p:txBody>
          <a:bodyPr wrap="square">
            <a:spAutoFit/>
          </a:bodyPr>
          <a:lstStyle/>
          <a:p>
            <a:r>
              <a:rPr lang="en-US" sz="1200" dirty="0"/>
              <a:t>Source: The NYC Department of Health &amp; Mental Hygiene</a:t>
            </a:r>
          </a:p>
        </p:txBody>
      </p:sp>
    </p:spTree>
    <p:extLst>
      <p:ext uri="{BB962C8B-B14F-4D97-AF65-F5344CB8AC3E}">
        <p14:creationId xmlns:p14="http://schemas.microsoft.com/office/powerpoint/2010/main" val="3529035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1F1B5-7FC0-E845-AB61-F7E657461B3F}"/>
              </a:ext>
            </a:extLst>
          </p:cNvPr>
          <p:cNvSpPr>
            <a:spLocks noGrp="1"/>
          </p:cNvSpPr>
          <p:nvPr>
            <p:ph type="title"/>
          </p:nvPr>
        </p:nvSpPr>
        <p:spPr/>
        <p:txBody>
          <a:bodyPr/>
          <a:lstStyle/>
          <a:p>
            <a:r>
              <a:rPr lang="en-US" dirty="0"/>
              <a:t>Typical Reactions to Trauma</a:t>
            </a:r>
          </a:p>
        </p:txBody>
      </p:sp>
      <p:sp>
        <p:nvSpPr>
          <p:cNvPr id="3" name="Content Placeholder 2">
            <a:extLst>
              <a:ext uri="{FF2B5EF4-FFF2-40B4-BE49-F238E27FC236}">
                <a16:creationId xmlns:a16="http://schemas.microsoft.com/office/drawing/2014/main" id="{A8DEE98F-242F-6F46-BEB9-FA99E1980C1A}"/>
              </a:ext>
            </a:extLst>
          </p:cNvPr>
          <p:cNvSpPr>
            <a:spLocks noGrp="1"/>
          </p:cNvSpPr>
          <p:nvPr>
            <p:ph idx="1"/>
          </p:nvPr>
        </p:nvSpPr>
        <p:spPr/>
        <p:txBody>
          <a:bodyPr/>
          <a:lstStyle/>
          <a:p>
            <a:r>
              <a:rPr lang="en-US" sz="2800" dirty="0">
                <a:solidFill>
                  <a:schemeClr val="accent2"/>
                </a:solidFill>
              </a:rPr>
              <a:t>Most people exposed to </a:t>
            </a:r>
            <a:r>
              <a:rPr lang="en-US" sz="2800" b="1" dirty="0">
                <a:solidFill>
                  <a:schemeClr val="accent2"/>
                </a:solidFill>
              </a:rPr>
              <a:t>stressful and traumatic</a:t>
            </a:r>
            <a:r>
              <a:rPr lang="en-US" sz="2800" dirty="0">
                <a:solidFill>
                  <a:schemeClr val="accent2"/>
                </a:solidFill>
              </a:rPr>
              <a:t> events will show some signs of stress</a:t>
            </a:r>
          </a:p>
          <a:p>
            <a:endParaRPr lang="en-US" sz="800" dirty="0"/>
          </a:p>
          <a:p>
            <a:r>
              <a:rPr lang="en-US" sz="2800" dirty="0"/>
              <a:t>There is no right or wrong way to react</a:t>
            </a:r>
          </a:p>
          <a:p>
            <a:endParaRPr lang="en-US" sz="800" dirty="0"/>
          </a:p>
          <a:p>
            <a:r>
              <a:rPr lang="en-US" sz="2800" dirty="0"/>
              <a:t>Everyone experiences stress in their own way</a:t>
            </a:r>
          </a:p>
        </p:txBody>
      </p:sp>
      <p:sp>
        <p:nvSpPr>
          <p:cNvPr id="4" name="Slide Number Placeholder 3">
            <a:extLst>
              <a:ext uri="{FF2B5EF4-FFF2-40B4-BE49-F238E27FC236}">
                <a16:creationId xmlns:a16="http://schemas.microsoft.com/office/drawing/2014/main" id="{44244EB1-BBC3-7840-9066-B6A047FAF2DD}"/>
              </a:ext>
            </a:extLst>
          </p:cNvPr>
          <p:cNvSpPr>
            <a:spLocks noGrp="1"/>
          </p:cNvSpPr>
          <p:nvPr>
            <p:ph type="sldNum" sz="quarter" idx="33"/>
          </p:nvPr>
        </p:nvSpPr>
        <p:spPr/>
        <p:txBody>
          <a:bodyPr/>
          <a:lstStyle/>
          <a:p>
            <a:fld id="{19B51A1E-902D-48AF-9020-955120F399B6}" type="slidenum">
              <a:rPr lang="en-US" noProof="0" smtClean="0"/>
              <a:pPr/>
              <a:t>18</a:t>
            </a:fld>
            <a:endParaRPr lang="en-US" noProof="0" dirty="0"/>
          </a:p>
        </p:txBody>
      </p:sp>
      <p:sp>
        <p:nvSpPr>
          <p:cNvPr id="5" name="Rectangle 4">
            <a:extLst>
              <a:ext uri="{FF2B5EF4-FFF2-40B4-BE49-F238E27FC236}">
                <a16:creationId xmlns:a16="http://schemas.microsoft.com/office/drawing/2014/main" id="{181A74AE-21F5-D74F-9206-654C22CA720F}"/>
              </a:ext>
            </a:extLst>
          </p:cNvPr>
          <p:cNvSpPr/>
          <p:nvPr/>
        </p:nvSpPr>
        <p:spPr>
          <a:xfrm>
            <a:off x="432000" y="6267141"/>
            <a:ext cx="9455919" cy="276999"/>
          </a:xfrm>
          <a:prstGeom prst="rect">
            <a:avLst/>
          </a:prstGeom>
        </p:spPr>
        <p:txBody>
          <a:bodyPr wrap="square">
            <a:spAutoFit/>
          </a:bodyPr>
          <a:lstStyle/>
          <a:p>
            <a:r>
              <a:rPr lang="en-US" sz="1200" dirty="0"/>
              <a:t>Source: The NYC Department of Health &amp; Mental Hygiene</a:t>
            </a:r>
          </a:p>
        </p:txBody>
      </p:sp>
    </p:spTree>
    <p:extLst>
      <p:ext uri="{BB962C8B-B14F-4D97-AF65-F5344CB8AC3E}">
        <p14:creationId xmlns:p14="http://schemas.microsoft.com/office/powerpoint/2010/main" val="3265430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1F1B5-7FC0-E845-AB61-F7E657461B3F}"/>
              </a:ext>
            </a:extLst>
          </p:cNvPr>
          <p:cNvSpPr>
            <a:spLocks noGrp="1"/>
          </p:cNvSpPr>
          <p:nvPr>
            <p:ph type="title"/>
          </p:nvPr>
        </p:nvSpPr>
        <p:spPr/>
        <p:txBody>
          <a:bodyPr/>
          <a:lstStyle/>
          <a:p>
            <a:r>
              <a:rPr lang="en-US" dirty="0"/>
              <a:t>Typical Reactions to Trauma</a:t>
            </a:r>
          </a:p>
        </p:txBody>
      </p:sp>
      <p:sp>
        <p:nvSpPr>
          <p:cNvPr id="4" name="Slide Number Placeholder 3">
            <a:extLst>
              <a:ext uri="{FF2B5EF4-FFF2-40B4-BE49-F238E27FC236}">
                <a16:creationId xmlns:a16="http://schemas.microsoft.com/office/drawing/2014/main" id="{44244EB1-BBC3-7840-9066-B6A047FAF2DD}"/>
              </a:ext>
            </a:extLst>
          </p:cNvPr>
          <p:cNvSpPr>
            <a:spLocks noGrp="1"/>
          </p:cNvSpPr>
          <p:nvPr>
            <p:ph type="sldNum" sz="quarter" idx="33"/>
          </p:nvPr>
        </p:nvSpPr>
        <p:spPr/>
        <p:txBody>
          <a:bodyPr/>
          <a:lstStyle/>
          <a:p>
            <a:fld id="{19B51A1E-902D-48AF-9020-955120F399B6}" type="slidenum">
              <a:rPr lang="en-US" noProof="0" smtClean="0"/>
              <a:pPr/>
              <a:t>19</a:t>
            </a:fld>
            <a:endParaRPr lang="en-US" noProof="0" dirty="0"/>
          </a:p>
        </p:txBody>
      </p:sp>
      <p:sp>
        <p:nvSpPr>
          <p:cNvPr id="5" name="Rectangle 4">
            <a:extLst>
              <a:ext uri="{FF2B5EF4-FFF2-40B4-BE49-F238E27FC236}">
                <a16:creationId xmlns:a16="http://schemas.microsoft.com/office/drawing/2014/main" id="{181A74AE-21F5-D74F-9206-654C22CA720F}"/>
              </a:ext>
            </a:extLst>
          </p:cNvPr>
          <p:cNvSpPr/>
          <p:nvPr/>
        </p:nvSpPr>
        <p:spPr>
          <a:xfrm>
            <a:off x="432000" y="6267141"/>
            <a:ext cx="9455919" cy="276999"/>
          </a:xfrm>
          <a:prstGeom prst="rect">
            <a:avLst/>
          </a:prstGeom>
        </p:spPr>
        <p:txBody>
          <a:bodyPr wrap="square">
            <a:spAutoFit/>
          </a:bodyPr>
          <a:lstStyle/>
          <a:p>
            <a:r>
              <a:rPr lang="en-US" sz="1200" dirty="0"/>
              <a:t>Source: ”Response to Threat: Freeze,  Appease, Flight, Fight,” Psychology Tools Limited. 2020</a:t>
            </a:r>
          </a:p>
        </p:txBody>
      </p:sp>
      <p:sp>
        <p:nvSpPr>
          <p:cNvPr id="8" name="TextBox 7">
            <a:extLst>
              <a:ext uri="{FF2B5EF4-FFF2-40B4-BE49-F238E27FC236}">
                <a16:creationId xmlns:a16="http://schemas.microsoft.com/office/drawing/2014/main" id="{B71F217B-0DDC-DF4B-A562-FFDAFC8BF332}"/>
              </a:ext>
            </a:extLst>
          </p:cNvPr>
          <p:cNvSpPr txBox="1"/>
          <p:nvPr/>
        </p:nvSpPr>
        <p:spPr>
          <a:xfrm>
            <a:off x="431999" y="1219198"/>
            <a:ext cx="5466525" cy="1884609"/>
          </a:xfrm>
          <a:prstGeom prst="rect">
            <a:avLst/>
          </a:prstGeom>
          <a:solidFill>
            <a:schemeClr val="accent1">
              <a:lumMod val="20000"/>
              <a:lumOff val="80000"/>
              <a:alpha val="50000"/>
            </a:schemeClr>
          </a:solidFill>
          <a:ln w="28575">
            <a:solidFill>
              <a:schemeClr val="accent1"/>
            </a:solidFill>
          </a:ln>
        </p:spPr>
        <p:txBody>
          <a:bodyPr wrap="square" rtlCol="0" anchor="ctr" anchorCtr="0">
            <a:noAutofit/>
          </a:bodyPr>
          <a:lstStyle/>
          <a:p>
            <a:pPr lvl="1"/>
            <a:r>
              <a:rPr lang="en-US" sz="4400" dirty="0">
                <a:solidFill>
                  <a:schemeClr val="accent1"/>
                </a:solidFill>
              </a:rPr>
              <a:t>Freeze</a:t>
            </a:r>
          </a:p>
        </p:txBody>
      </p:sp>
      <p:sp>
        <p:nvSpPr>
          <p:cNvPr id="9" name="TextBox 8">
            <a:extLst>
              <a:ext uri="{FF2B5EF4-FFF2-40B4-BE49-F238E27FC236}">
                <a16:creationId xmlns:a16="http://schemas.microsoft.com/office/drawing/2014/main" id="{3D35F1D6-DD13-1F4A-9265-D17054F8CEBD}"/>
              </a:ext>
            </a:extLst>
          </p:cNvPr>
          <p:cNvSpPr txBox="1"/>
          <p:nvPr/>
        </p:nvSpPr>
        <p:spPr>
          <a:xfrm>
            <a:off x="431999" y="3459005"/>
            <a:ext cx="5466525" cy="1884609"/>
          </a:xfrm>
          <a:prstGeom prst="rect">
            <a:avLst/>
          </a:prstGeom>
          <a:solidFill>
            <a:schemeClr val="accent3">
              <a:lumMod val="20000"/>
              <a:lumOff val="80000"/>
              <a:alpha val="50000"/>
            </a:schemeClr>
          </a:solidFill>
          <a:ln w="28575">
            <a:solidFill>
              <a:schemeClr val="accent3"/>
            </a:solidFill>
          </a:ln>
        </p:spPr>
        <p:txBody>
          <a:bodyPr wrap="square" rtlCol="0" anchor="ctr" anchorCtr="0">
            <a:noAutofit/>
          </a:bodyPr>
          <a:lstStyle/>
          <a:p>
            <a:pPr lvl="1"/>
            <a:r>
              <a:rPr lang="en-US" sz="4400" dirty="0">
                <a:solidFill>
                  <a:schemeClr val="accent3">
                    <a:lumMod val="75000"/>
                  </a:schemeClr>
                </a:solidFill>
              </a:rPr>
              <a:t>Flight</a:t>
            </a:r>
          </a:p>
        </p:txBody>
      </p:sp>
      <p:sp>
        <p:nvSpPr>
          <p:cNvPr id="14" name="TextBox 13">
            <a:extLst>
              <a:ext uri="{FF2B5EF4-FFF2-40B4-BE49-F238E27FC236}">
                <a16:creationId xmlns:a16="http://schemas.microsoft.com/office/drawing/2014/main" id="{3A087436-2200-9049-8390-1B2687434738}"/>
              </a:ext>
            </a:extLst>
          </p:cNvPr>
          <p:cNvSpPr txBox="1"/>
          <p:nvPr/>
        </p:nvSpPr>
        <p:spPr>
          <a:xfrm>
            <a:off x="6293475" y="1219198"/>
            <a:ext cx="5466525" cy="1884609"/>
          </a:xfrm>
          <a:prstGeom prst="rect">
            <a:avLst/>
          </a:prstGeom>
          <a:solidFill>
            <a:schemeClr val="accent2">
              <a:lumMod val="20000"/>
              <a:lumOff val="80000"/>
              <a:alpha val="50000"/>
            </a:schemeClr>
          </a:solidFill>
          <a:ln w="28575">
            <a:solidFill>
              <a:schemeClr val="accent2"/>
            </a:solidFill>
          </a:ln>
        </p:spPr>
        <p:txBody>
          <a:bodyPr wrap="square" rtlCol="0" anchor="ctr" anchorCtr="0">
            <a:noAutofit/>
          </a:bodyPr>
          <a:lstStyle/>
          <a:p>
            <a:pPr lvl="1"/>
            <a:r>
              <a:rPr lang="en-US" sz="4400" dirty="0">
                <a:solidFill>
                  <a:schemeClr val="accent2"/>
                </a:solidFill>
              </a:rPr>
              <a:t>Fight</a:t>
            </a:r>
          </a:p>
        </p:txBody>
      </p:sp>
      <p:sp>
        <p:nvSpPr>
          <p:cNvPr id="15" name="TextBox 14">
            <a:extLst>
              <a:ext uri="{FF2B5EF4-FFF2-40B4-BE49-F238E27FC236}">
                <a16:creationId xmlns:a16="http://schemas.microsoft.com/office/drawing/2014/main" id="{A72A53D9-859C-DA48-ADF8-50F8A2D21576}"/>
              </a:ext>
            </a:extLst>
          </p:cNvPr>
          <p:cNvSpPr txBox="1"/>
          <p:nvPr/>
        </p:nvSpPr>
        <p:spPr>
          <a:xfrm>
            <a:off x="6293475" y="3459005"/>
            <a:ext cx="5466525" cy="1884609"/>
          </a:xfrm>
          <a:prstGeom prst="rect">
            <a:avLst/>
          </a:prstGeom>
          <a:solidFill>
            <a:schemeClr val="tx2">
              <a:lumMod val="20000"/>
              <a:lumOff val="80000"/>
              <a:alpha val="50000"/>
            </a:schemeClr>
          </a:solidFill>
          <a:ln w="28575">
            <a:solidFill>
              <a:schemeClr val="tx2"/>
            </a:solidFill>
          </a:ln>
        </p:spPr>
        <p:txBody>
          <a:bodyPr wrap="square" rtlCol="0" anchor="ctr" anchorCtr="0">
            <a:noAutofit/>
          </a:bodyPr>
          <a:lstStyle/>
          <a:p>
            <a:pPr lvl="1"/>
            <a:r>
              <a:rPr lang="en-US" sz="4400" dirty="0">
                <a:solidFill>
                  <a:schemeClr val="tx2"/>
                </a:solidFill>
              </a:rPr>
              <a:t>Appease</a:t>
            </a:r>
          </a:p>
        </p:txBody>
      </p:sp>
      <p:pic>
        <p:nvPicPr>
          <p:cNvPr id="16" name="Picture 15">
            <a:extLst>
              <a:ext uri="{FF2B5EF4-FFF2-40B4-BE49-F238E27FC236}">
                <a16:creationId xmlns:a16="http://schemas.microsoft.com/office/drawing/2014/main" id="{925161E4-1F41-8445-91A2-8AA376ADB9F7}"/>
              </a:ext>
            </a:extLst>
          </p:cNvPr>
          <p:cNvPicPr>
            <a:picLocks noChangeAspect="1"/>
          </p:cNvPicPr>
          <p:nvPr/>
        </p:nvPicPr>
        <p:blipFill>
          <a:blip r:embed="rId3"/>
          <a:stretch>
            <a:fillRect/>
          </a:stretch>
        </p:blipFill>
        <p:spPr>
          <a:xfrm>
            <a:off x="4398828" y="1475749"/>
            <a:ext cx="1194720" cy="1383360"/>
          </a:xfrm>
          <a:prstGeom prst="rect">
            <a:avLst/>
          </a:prstGeom>
        </p:spPr>
      </p:pic>
      <p:pic>
        <p:nvPicPr>
          <p:cNvPr id="17" name="Picture 16">
            <a:extLst>
              <a:ext uri="{FF2B5EF4-FFF2-40B4-BE49-F238E27FC236}">
                <a16:creationId xmlns:a16="http://schemas.microsoft.com/office/drawing/2014/main" id="{F8EFA947-5960-9348-8C9C-DDD2FB187129}"/>
              </a:ext>
            </a:extLst>
          </p:cNvPr>
          <p:cNvPicPr>
            <a:picLocks noChangeAspect="1"/>
          </p:cNvPicPr>
          <p:nvPr/>
        </p:nvPicPr>
        <p:blipFill>
          <a:blip r:embed="rId4"/>
          <a:stretch>
            <a:fillRect/>
          </a:stretch>
        </p:blipFill>
        <p:spPr>
          <a:xfrm>
            <a:off x="10031633" y="1475749"/>
            <a:ext cx="1425280" cy="1383360"/>
          </a:xfrm>
          <a:prstGeom prst="rect">
            <a:avLst/>
          </a:prstGeom>
        </p:spPr>
      </p:pic>
      <p:pic>
        <p:nvPicPr>
          <p:cNvPr id="20" name="Picture 19">
            <a:extLst>
              <a:ext uri="{FF2B5EF4-FFF2-40B4-BE49-F238E27FC236}">
                <a16:creationId xmlns:a16="http://schemas.microsoft.com/office/drawing/2014/main" id="{001B2D3C-0A5F-D847-BB36-E0EA951E7E2D}"/>
              </a:ext>
            </a:extLst>
          </p:cNvPr>
          <p:cNvPicPr>
            <a:picLocks noChangeAspect="1"/>
          </p:cNvPicPr>
          <p:nvPr/>
        </p:nvPicPr>
        <p:blipFill>
          <a:blip r:embed="rId5"/>
          <a:stretch>
            <a:fillRect/>
          </a:stretch>
        </p:blipFill>
        <p:spPr>
          <a:xfrm>
            <a:off x="4041111" y="3709629"/>
            <a:ext cx="1552437" cy="1383360"/>
          </a:xfrm>
          <a:prstGeom prst="rect">
            <a:avLst/>
          </a:prstGeom>
        </p:spPr>
      </p:pic>
      <p:pic>
        <p:nvPicPr>
          <p:cNvPr id="21" name="Picture 20">
            <a:extLst>
              <a:ext uri="{FF2B5EF4-FFF2-40B4-BE49-F238E27FC236}">
                <a16:creationId xmlns:a16="http://schemas.microsoft.com/office/drawing/2014/main" id="{8D0861D0-6270-A442-9EA1-F3C67D1B5AED}"/>
              </a:ext>
            </a:extLst>
          </p:cNvPr>
          <p:cNvPicPr>
            <a:picLocks noChangeAspect="1"/>
          </p:cNvPicPr>
          <p:nvPr/>
        </p:nvPicPr>
        <p:blipFill>
          <a:blip r:embed="rId6"/>
          <a:stretch>
            <a:fillRect/>
          </a:stretch>
        </p:blipFill>
        <p:spPr>
          <a:xfrm>
            <a:off x="9913677" y="3709629"/>
            <a:ext cx="1539672" cy="1383360"/>
          </a:xfrm>
          <a:prstGeom prst="rect">
            <a:avLst/>
          </a:prstGeom>
        </p:spPr>
      </p:pic>
    </p:spTree>
    <p:extLst>
      <p:ext uri="{BB962C8B-B14F-4D97-AF65-F5344CB8AC3E}">
        <p14:creationId xmlns:p14="http://schemas.microsoft.com/office/powerpoint/2010/main" val="3853823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80D768E-09B4-6C48-8810-99A96F8E32B4}"/>
              </a:ext>
            </a:extLst>
          </p:cNvPr>
          <p:cNvSpPr>
            <a:spLocks noGrp="1"/>
          </p:cNvSpPr>
          <p:nvPr>
            <p:ph type="title"/>
          </p:nvPr>
        </p:nvSpPr>
        <p:spPr/>
        <p:txBody>
          <a:bodyPr/>
          <a:lstStyle/>
          <a:p>
            <a:r>
              <a:rPr lang="en-US" dirty="0">
                <a:solidFill>
                  <a:schemeClr val="accent1"/>
                </a:solidFill>
              </a:rPr>
              <a:t>Grounding Exercise</a:t>
            </a:r>
          </a:p>
        </p:txBody>
      </p:sp>
      <p:sp>
        <p:nvSpPr>
          <p:cNvPr id="11" name="Text Placeholder 10">
            <a:extLst>
              <a:ext uri="{FF2B5EF4-FFF2-40B4-BE49-F238E27FC236}">
                <a16:creationId xmlns:a16="http://schemas.microsoft.com/office/drawing/2014/main" id="{868B6A0B-275F-F442-B2B9-7516A74FDA6C}"/>
              </a:ext>
            </a:extLst>
          </p:cNvPr>
          <p:cNvSpPr>
            <a:spLocks noGrp="1"/>
          </p:cNvSpPr>
          <p:nvPr>
            <p:ph type="body" sz="quarter" idx="32"/>
          </p:nvPr>
        </p:nvSpPr>
        <p:spPr/>
        <p:txBody>
          <a:bodyPr/>
          <a:lstStyle/>
          <a:p>
            <a:r>
              <a:rPr lang="en-US" dirty="0">
                <a:solidFill>
                  <a:schemeClr val="accent1"/>
                </a:solidFill>
              </a:rPr>
              <a:t>Box Breathing 4x4</a:t>
            </a:r>
          </a:p>
        </p:txBody>
      </p:sp>
      <p:sp>
        <p:nvSpPr>
          <p:cNvPr id="10" name="Content Placeholder 9">
            <a:extLst>
              <a:ext uri="{FF2B5EF4-FFF2-40B4-BE49-F238E27FC236}">
                <a16:creationId xmlns:a16="http://schemas.microsoft.com/office/drawing/2014/main" id="{B8DFE28E-61F5-344D-9C65-FDDAE3407B06}"/>
              </a:ext>
            </a:extLst>
          </p:cNvPr>
          <p:cNvSpPr>
            <a:spLocks noGrp="1"/>
          </p:cNvSpPr>
          <p:nvPr>
            <p:ph idx="1"/>
          </p:nvPr>
        </p:nvSpPr>
        <p:spPr/>
        <p:txBody>
          <a:bodyPr/>
          <a:lstStyle/>
          <a:p>
            <a:pPr fontAlgn="base"/>
            <a:r>
              <a:rPr lang="en-US" dirty="0"/>
              <a:t>Sit down in a comfortable place</a:t>
            </a:r>
          </a:p>
          <a:p>
            <a:pPr fontAlgn="base"/>
            <a:r>
              <a:rPr lang="en-US" dirty="0"/>
              <a:t>Inhale for </a:t>
            </a:r>
            <a:r>
              <a:rPr lang="en-US" b="1" dirty="0"/>
              <a:t>4</a:t>
            </a:r>
            <a:r>
              <a:rPr lang="en-US" dirty="0"/>
              <a:t> seconds through your nose</a:t>
            </a:r>
          </a:p>
          <a:p>
            <a:pPr fontAlgn="base"/>
            <a:r>
              <a:rPr lang="en-US" dirty="0"/>
              <a:t>Hold your breath for </a:t>
            </a:r>
            <a:r>
              <a:rPr lang="en-US" b="1" dirty="0"/>
              <a:t>4</a:t>
            </a:r>
            <a:r>
              <a:rPr lang="en-US" dirty="0"/>
              <a:t> seconds</a:t>
            </a:r>
          </a:p>
          <a:p>
            <a:pPr fontAlgn="base"/>
            <a:r>
              <a:rPr lang="en-US" dirty="0"/>
              <a:t>Exhale through your mouth for </a:t>
            </a:r>
            <a:r>
              <a:rPr lang="en-US" b="1" dirty="0"/>
              <a:t>4</a:t>
            </a:r>
            <a:r>
              <a:rPr lang="en-US" dirty="0"/>
              <a:t> seconds</a:t>
            </a:r>
          </a:p>
          <a:p>
            <a:pPr fontAlgn="base"/>
            <a:r>
              <a:rPr lang="en-US" dirty="0"/>
              <a:t>Repeat for </a:t>
            </a:r>
            <a:r>
              <a:rPr lang="en-US" b="1" dirty="0"/>
              <a:t>4</a:t>
            </a:r>
            <a:r>
              <a:rPr lang="en-US" dirty="0"/>
              <a:t> times as a set or as many sets as possible</a:t>
            </a:r>
          </a:p>
          <a:p>
            <a:pPr fontAlgn="base">
              <a:buFont typeface="Wingdings" pitchFamily="2" charset="2"/>
              <a:buChar char="v"/>
            </a:pPr>
            <a:endParaRPr lang="en-US" sz="1400" dirty="0"/>
          </a:p>
          <a:p>
            <a:pPr fontAlgn="base">
              <a:buFont typeface="Wingdings" pitchFamily="2" charset="2"/>
              <a:buChar char="v"/>
            </a:pPr>
            <a:r>
              <a:rPr lang="en-US" sz="1800" dirty="0"/>
              <a:t>Can be done with limited breathing capacity, for a shorter duration</a:t>
            </a:r>
          </a:p>
        </p:txBody>
      </p:sp>
      <p:sp>
        <p:nvSpPr>
          <p:cNvPr id="6" name="Slide Number Placeholder 5">
            <a:extLst>
              <a:ext uri="{FF2B5EF4-FFF2-40B4-BE49-F238E27FC236}">
                <a16:creationId xmlns:a16="http://schemas.microsoft.com/office/drawing/2014/main" id="{DE62A54D-54A5-A147-A808-3DCA04548E95}"/>
              </a:ext>
            </a:extLst>
          </p:cNvPr>
          <p:cNvSpPr>
            <a:spLocks noGrp="1"/>
          </p:cNvSpPr>
          <p:nvPr>
            <p:ph type="sldNum" sz="quarter" idx="33"/>
          </p:nvPr>
        </p:nvSpPr>
        <p:spPr/>
        <p:txBody>
          <a:bodyPr/>
          <a:lstStyle/>
          <a:p>
            <a:fld id="{19B51A1E-902D-48AF-9020-955120F399B6}" type="slidenum">
              <a:rPr lang="en-US" noProof="0" smtClean="0"/>
              <a:pPr/>
              <a:t>2</a:t>
            </a:fld>
            <a:endParaRPr lang="en-US" noProof="0" dirty="0"/>
          </a:p>
        </p:txBody>
      </p:sp>
      <p:sp>
        <p:nvSpPr>
          <p:cNvPr id="2" name="Rectangle 1">
            <a:extLst>
              <a:ext uri="{FF2B5EF4-FFF2-40B4-BE49-F238E27FC236}">
                <a16:creationId xmlns:a16="http://schemas.microsoft.com/office/drawing/2014/main" id="{C17F91A1-E631-244C-AF3D-426FAB2A60B0}"/>
              </a:ext>
            </a:extLst>
          </p:cNvPr>
          <p:cNvSpPr/>
          <p:nvPr/>
        </p:nvSpPr>
        <p:spPr>
          <a:xfrm>
            <a:off x="431800" y="6174808"/>
            <a:ext cx="9782717" cy="461665"/>
          </a:xfrm>
          <a:prstGeom prst="rect">
            <a:avLst/>
          </a:prstGeom>
        </p:spPr>
        <p:txBody>
          <a:bodyPr wrap="square">
            <a:spAutoFit/>
          </a:bodyPr>
          <a:lstStyle/>
          <a:p>
            <a:pPr marR="171450"/>
            <a:r>
              <a:rPr lang="en-US" sz="1200" dirty="0">
                <a:latin typeface="Calibri" panose="020F0502020204030204" pitchFamily="34" charset="0"/>
              </a:rPr>
              <a:t>The planners and faculty participants do not have any financial arrangements or affiliations with any commercial entities whose products, research or services may be discussed in these materials.</a:t>
            </a:r>
          </a:p>
        </p:txBody>
      </p:sp>
    </p:spTree>
    <p:extLst>
      <p:ext uri="{BB962C8B-B14F-4D97-AF65-F5344CB8AC3E}">
        <p14:creationId xmlns:p14="http://schemas.microsoft.com/office/powerpoint/2010/main" val="1988555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E713-EAE6-B644-ACE4-7F3416C8950F}"/>
              </a:ext>
            </a:extLst>
          </p:cNvPr>
          <p:cNvSpPr>
            <a:spLocks noGrp="1"/>
          </p:cNvSpPr>
          <p:nvPr>
            <p:ph type="title"/>
          </p:nvPr>
        </p:nvSpPr>
        <p:spPr/>
        <p:txBody>
          <a:bodyPr/>
          <a:lstStyle/>
          <a:p>
            <a:r>
              <a:rPr lang="en-US" dirty="0"/>
              <a:t>Reactions to Trauma</a:t>
            </a:r>
          </a:p>
        </p:txBody>
      </p:sp>
      <p:sp>
        <p:nvSpPr>
          <p:cNvPr id="3" name="Content Placeholder 2">
            <a:extLst>
              <a:ext uri="{FF2B5EF4-FFF2-40B4-BE49-F238E27FC236}">
                <a16:creationId xmlns:a16="http://schemas.microsoft.com/office/drawing/2014/main" id="{B45233DE-73AD-1E45-9775-6594ECF7928D}"/>
              </a:ext>
            </a:extLst>
          </p:cNvPr>
          <p:cNvSpPr>
            <a:spLocks noGrp="1"/>
          </p:cNvSpPr>
          <p:nvPr>
            <p:ph idx="1"/>
          </p:nvPr>
        </p:nvSpPr>
        <p:spPr/>
        <p:txBody>
          <a:bodyPr/>
          <a:lstStyle/>
          <a:p>
            <a:pPr>
              <a:lnSpc>
                <a:spcPct val="150000"/>
              </a:lnSpc>
            </a:pPr>
            <a:r>
              <a:rPr lang="en-US" sz="2700" dirty="0">
                <a:solidFill>
                  <a:schemeClr val="accent2"/>
                </a:solidFill>
              </a:rPr>
              <a:t>Brief, </a:t>
            </a:r>
            <a:r>
              <a:rPr lang="en-US" sz="2700" b="1" dirty="0">
                <a:solidFill>
                  <a:schemeClr val="accent2"/>
                </a:solidFill>
              </a:rPr>
              <a:t>normal reactions</a:t>
            </a:r>
            <a:r>
              <a:rPr lang="en-US" sz="2700" dirty="0">
                <a:solidFill>
                  <a:schemeClr val="accent2"/>
                </a:solidFill>
              </a:rPr>
              <a:t> to an abnormal situation</a:t>
            </a:r>
          </a:p>
          <a:p>
            <a:pPr>
              <a:lnSpc>
                <a:spcPct val="150000"/>
              </a:lnSpc>
            </a:pPr>
            <a:r>
              <a:rPr lang="en-US" sz="2700" dirty="0"/>
              <a:t>Not a psychiatric disorder </a:t>
            </a:r>
          </a:p>
          <a:p>
            <a:pPr>
              <a:lnSpc>
                <a:spcPct val="150000"/>
              </a:lnSpc>
            </a:pPr>
            <a:r>
              <a:rPr lang="en-US" sz="2700" dirty="0"/>
              <a:t>Temporarily affects health </a:t>
            </a:r>
          </a:p>
          <a:p>
            <a:pPr>
              <a:lnSpc>
                <a:spcPct val="150000"/>
              </a:lnSpc>
            </a:pPr>
            <a:r>
              <a:rPr lang="en-US" sz="2700" dirty="0"/>
              <a:t>May appear immediately, weeks, months, or even years after the event</a:t>
            </a:r>
          </a:p>
          <a:p>
            <a:pPr>
              <a:lnSpc>
                <a:spcPct val="150000"/>
              </a:lnSpc>
            </a:pPr>
            <a:r>
              <a:rPr lang="en-US" sz="2700" dirty="0"/>
              <a:t>Most people will recover on their own</a:t>
            </a:r>
          </a:p>
        </p:txBody>
      </p:sp>
      <p:sp>
        <p:nvSpPr>
          <p:cNvPr id="4" name="Slide Number Placeholder 3">
            <a:extLst>
              <a:ext uri="{FF2B5EF4-FFF2-40B4-BE49-F238E27FC236}">
                <a16:creationId xmlns:a16="http://schemas.microsoft.com/office/drawing/2014/main" id="{4691EB73-B74B-4740-8C03-298C6DDD8B73}"/>
              </a:ext>
            </a:extLst>
          </p:cNvPr>
          <p:cNvSpPr>
            <a:spLocks noGrp="1"/>
          </p:cNvSpPr>
          <p:nvPr>
            <p:ph type="sldNum" sz="quarter" idx="33"/>
          </p:nvPr>
        </p:nvSpPr>
        <p:spPr/>
        <p:txBody>
          <a:bodyPr/>
          <a:lstStyle/>
          <a:p>
            <a:fld id="{19B51A1E-902D-48AF-9020-955120F399B6}" type="slidenum">
              <a:rPr lang="en-US" noProof="0" smtClean="0"/>
              <a:pPr/>
              <a:t>20</a:t>
            </a:fld>
            <a:endParaRPr lang="en-US" noProof="0" dirty="0"/>
          </a:p>
        </p:txBody>
      </p:sp>
      <p:sp>
        <p:nvSpPr>
          <p:cNvPr id="5" name="Rectangle 4">
            <a:extLst>
              <a:ext uri="{FF2B5EF4-FFF2-40B4-BE49-F238E27FC236}">
                <a16:creationId xmlns:a16="http://schemas.microsoft.com/office/drawing/2014/main" id="{9CFF92D3-4E6C-0146-83D6-F6DE13E22834}"/>
              </a:ext>
            </a:extLst>
          </p:cNvPr>
          <p:cNvSpPr/>
          <p:nvPr/>
        </p:nvSpPr>
        <p:spPr>
          <a:xfrm>
            <a:off x="432000" y="6267141"/>
            <a:ext cx="9455919" cy="276999"/>
          </a:xfrm>
          <a:prstGeom prst="rect">
            <a:avLst/>
          </a:prstGeom>
        </p:spPr>
        <p:txBody>
          <a:bodyPr wrap="square">
            <a:spAutoFit/>
          </a:bodyPr>
          <a:lstStyle/>
          <a:p>
            <a:r>
              <a:rPr lang="en-US" sz="1200" dirty="0"/>
              <a:t>Source: The NYC Department of Health &amp; Mental Hygiene</a:t>
            </a:r>
          </a:p>
        </p:txBody>
      </p:sp>
    </p:spTree>
    <p:extLst>
      <p:ext uri="{BB962C8B-B14F-4D97-AF65-F5344CB8AC3E}">
        <p14:creationId xmlns:p14="http://schemas.microsoft.com/office/powerpoint/2010/main" val="2156264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person, table, sitting, woman&#10;&#10;Description automatically generated">
            <a:extLst>
              <a:ext uri="{FF2B5EF4-FFF2-40B4-BE49-F238E27FC236}">
                <a16:creationId xmlns:a16="http://schemas.microsoft.com/office/drawing/2014/main" id="{AA7B2B78-A811-4543-9769-6CDF8847816E}"/>
              </a:ext>
            </a:extLst>
          </p:cNvPr>
          <p:cNvPicPr>
            <a:picLocks noGrp="1" noChangeAspect="1"/>
          </p:cNvPicPr>
          <p:nvPr>
            <p:ph type="pic" sz="quarter" idx="10"/>
          </p:nvPr>
        </p:nvPicPr>
        <p:blipFill rotWithShape="1">
          <a:blip r:embed="rId3"/>
          <a:srcRect l="3350" r="3350"/>
          <a:stretch/>
        </p:blipFill>
        <p:spPr>
          <a:xfrm>
            <a:off x="2411412" y="12880"/>
            <a:ext cx="9780588" cy="5884812"/>
          </a:xfrm>
        </p:spPr>
      </p:pic>
      <p:sp>
        <p:nvSpPr>
          <p:cNvPr id="3" name="Title 2">
            <a:extLst>
              <a:ext uri="{FF2B5EF4-FFF2-40B4-BE49-F238E27FC236}">
                <a16:creationId xmlns:a16="http://schemas.microsoft.com/office/drawing/2014/main" id="{75716AB6-1CB1-714D-B75E-D6B4CE0E9B5C}"/>
              </a:ext>
            </a:extLst>
          </p:cNvPr>
          <p:cNvSpPr>
            <a:spLocks noGrp="1"/>
          </p:cNvSpPr>
          <p:nvPr>
            <p:ph type="title"/>
          </p:nvPr>
        </p:nvSpPr>
        <p:spPr/>
        <p:txBody>
          <a:bodyPr/>
          <a:lstStyle/>
          <a:p>
            <a:r>
              <a:rPr lang="en-US" dirty="0"/>
              <a:t>When Is It Time to Seek Help?</a:t>
            </a:r>
          </a:p>
        </p:txBody>
      </p:sp>
      <p:sp>
        <p:nvSpPr>
          <p:cNvPr id="4" name="Text Placeholder 3">
            <a:extLst>
              <a:ext uri="{FF2B5EF4-FFF2-40B4-BE49-F238E27FC236}">
                <a16:creationId xmlns:a16="http://schemas.microsoft.com/office/drawing/2014/main" id="{E2C48A05-57CC-084E-BC25-F06671BDC13C}"/>
              </a:ext>
            </a:extLst>
          </p:cNvPr>
          <p:cNvSpPr>
            <a:spLocks noGrp="1"/>
          </p:cNvSpPr>
          <p:nvPr>
            <p:ph type="body" sz="quarter" idx="13"/>
          </p:nvPr>
        </p:nvSpPr>
        <p:spPr/>
        <p:txBody>
          <a:bodyPr/>
          <a:lstStyle/>
          <a:p>
            <a:r>
              <a:rPr lang="en-US" dirty="0"/>
              <a:t> </a:t>
            </a:r>
          </a:p>
        </p:txBody>
      </p:sp>
      <p:sp>
        <p:nvSpPr>
          <p:cNvPr id="5" name="Slide Number Placeholder 4">
            <a:extLst>
              <a:ext uri="{FF2B5EF4-FFF2-40B4-BE49-F238E27FC236}">
                <a16:creationId xmlns:a16="http://schemas.microsoft.com/office/drawing/2014/main" id="{7F845BC6-DDB7-5B44-8172-273C3E8ED851}"/>
              </a:ext>
            </a:extLst>
          </p:cNvPr>
          <p:cNvSpPr>
            <a:spLocks noGrp="1"/>
          </p:cNvSpPr>
          <p:nvPr>
            <p:ph type="sldNum" sz="quarter" idx="12"/>
          </p:nvPr>
        </p:nvSpPr>
        <p:spPr/>
        <p:txBody>
          <a:bodyPr/>
          <a:lstStyle/>
          <a:p>
            <a:fld id="{19B51A1E-902D-48AF-9020-955120F399B6}" type="slidenum">
              <a:rPr lang="en-US" noProof="0" smtClean="0"/>
              <a:pPr/>
              <a:t>21</a:t>
            </a:fld>
            <a:endParaRPr lang="en-US" noProof="0" dirty="0"/>
          </a:p>
        </p:txBody>
      </p:sp>
    </p:spTree>
    <p:extLst>
      <p:ext uri="{BB962C8B-B14F-4D97-AF65-F5344CB8AC3E}">
        <p14:creationId xmlns:p14="http://schemas.microsoft.com/office/powerpoint/2010/main" val="4291738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D660D-C3E3-CF4C-A5AD-6CE1C85EAAE9}"/>
              </a:ext>
            </a:extLst>
          </p:cNvPr>
          <p:cNvSpPr>
            <a:spLocks noGrp="1"/>
          </p:cNvSpPr>
          <p:nvPr>
            <p:ph type="title"/>
          </p:nvPr>
        </p:nvSpPr>
        <p:spPr/>
        <p:txBody>
          <a:bodyPr/>
          <a:lstStyle/>
          <a:p>
            <a:r>
              <a:rPr lang="en-US" dirty="0"/>
              <a:t>When Is It Time to Seek Help?</a:t>
            </a:r>
          </a:p>
        </p:txBody>
      </p:sp>
      <p:sp>
        <p:nvSpPr>
          <p:cNvPr id="3" name="Content Placeholder 2">
            <a:extLst>
              <a:ext uri="{FF2B5EF4-FFF2-40B4-BE49-F238E27FC236}">
                <a16:creationId xmlns:a16="http://schemas.microsoft.com/office/drawing/2014/main" id="{E0CD542F-866B-AA4E-9BBA-37979CE07D3A}"/>
              </a:ext>
            </a:extLst>
          </p:cNvPr>
          <p:cNvSpPr>
            <a:spLocks noGrp="1"/>
          </p:cNvSpPr>
          <p:nvPr>
            <p:ph idx="1"/>
          </p:nvPr>
        </p:nvSpPr>
        <p:spPr/>
        <p:txBody>
          <a:bodyPr/>
          <a:lstStyle/>
          <a:p>
            <a:r>
              <a:rPr lang="en-US" sz="2600" dirty="0"/>
              <a:t>Persistent trouble falling asleep or staying asleep</a:t>
            </a:r>
          </a:p>
          <a:p>
            <a:r>
              <a:rPr lang="en-US" sz="2600" dirty="0"/>
              <a:t>Changes in mood including irritability, vigilance, numbness, or anger</a:t>
            </a:r>
          </a:p>
          <a:p>
            <a:r>
              <a:rPr lang="en-US" sz="2600" dirty="0"/>
              <a:t>Using substances like alcohol more frequently or in higher amounts than usual, feeling like you need it to relax or sleep</a:t>
            </a:r>
          </a:p>
          <a:p>
            <a:r>
              <a:rPr lang="en-US" sz="2600" dirty="0"/>
              <a:t>Having trouble in relationships – feeling withdrawn, disconnected</a:t>
            </a:r>
          </a:p>
          <a:p>
            <a:r>
              <a:rPr lang="en-US" sz="2600" dirty="0"/>
              <a:t>Feeling unsafe even in situations that should be ok, having trouble relaxing</a:t>
            </a:r>
          </a:p>
        </p:txBody>
      </p:sp>
      <p:sp>
        <p:nvSpPr>
          <p:cNvPr id="4" name="Slide Number Placeholder 3">
            <a:extLst>
              <a:ext uri="{FF2B5EF4-FFF2-40B4-BE49-F238E27FC236}">
                <a16:creationId xmlns:a16="http://schemas.microsoft.com/office/drawing/2014/main" id="{1D3BC121-5AB8-AD4A-B261-953B96D3E0DA}"/>
              </a:ext>
            </a:extLst>
          </p:cNvPr>
          <p:cNvSpPr>
            <a:spLocks noGrp="1"/>
          </p:cNvSpPr>
          <p:nvPr>
            <p:ph type="sldNum" sz="quarter" idx="33"/>
          </p:nvPr>
        </p:nvSpPr>
        <p:spPr/>
        <p:txBody>
          <a:bodyPr/>
          <a:lstStyle/>
          <a:p>
            <a:fld id="{19B51A1E-902D-48AF-9020-955120F399B6}" type="slidenum">
              <a:rPr lang="en-US" noProof="0" smtClean="0"/>
              <a:pPr/>
              <a:t>22</a:t>
            </a:fld>
            <a:endParaRPr lang="en-US" noProof="0" dirty="0"/>
          </a:p>
        </p:txBody>
      </p:sp>
    </p:spTree>
    <p:extLst>
      <p:ext uri="{BB962C8B-B14F-4D97-AF65-F5344CB8AC3E}">
        <p14:creationId xmlns:p14="http://schemas.microsoft.com/office/powerpoint/2010/main" val="3880936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A252C42-0B37-794B-9BAD-952163D7705F}"/>
              </a:ext>
            </a:extLst>
          </p:cNvPr>
          <p:cNvSpPr txBox="1"/>
          <p:nvPr/>
        </p:nvSpPr>
        <p:spPr>
          <a:xfrm>
            <a:off x="4267905" y="1215943"/>
            <a:ext cx="3656190" cy="4282231"/>
          </a:xfrm>
          <a:prstGeom prst="rect">
            <a:avLst/>
          </a:prstGeom>
          <a:solidFill>
            <a:schemeClr val="accent1">
              <a:lumMod val="20000"/>
              <a:lumOff val="80000"/>
              <a:alpha val="50000"/>
            </a:schemeClr>
          </a:solidFill>
          <a:ln w="28575">
            <a:solidFill>
              <a:schemeClr val="accent1"/>
            </a:solidFill>
          </a:ln>
        </p:spPr>
        <p:txBody>
          <a:bodyPr wrap="square" rtlCol="0" anchor="ctr" anchorCtr="0">
            <a:noAutofit/>
          </a:bodyPr>
          <a:lstStyle/>
          <a:p>
            <a:pPr lvl="1"/>
            <a:endParaRPr lang="en-US" sz="4400" dirty="0">
              <a:solidFill>
                <a:schemeClr val="accent1"/>
              </a:solidFill>
            </a:endParaRPr>
          </a:p>
        </p:txBody>
      </p:sp>
      <p:sp>
        <p:nvSpPr>
          <p:cNvPr id="15" name="TextBox 14">
            <a:extLst>
              <a:ext uri="{FF2B5EF4-FFF2-40B4-BE49-F238E27FC236}">
                <a16:creationId xmlns:a16="http://schemas.microsoft.com/office/drawing/2014/main" id="{2FFB3776-2555-A541-8711-5DE4E05833CB}"/>
              </a:ext>
            </a:extLst>
          </p:cNvPr>
          <p:cNvSpPr txBox="1"/>
          <p:nvPr/>
        </p:nvSpPr>
        <p:spPr>
          <a:xfrm>
            <a:off x="8103809" y="1215942"/>
            <a:ext cx="3656190" cy="4282231"/>
          </a:xfrm>
          <a:prstGeom prst="rect">
            <a:avLst/>
          </a:prstGeom>
          <a:solidFill>
            <a:schemeClr val="accent3">
              <a:lumMod val="20000"/>
              <a:lumOff val="80000"/>
              <a:alpha val="50000"/>
            </a:schemeClr>
          </a:solidFill>
          <a:ln w="28575">
            <a:solidFill>
              <a:schemeClr val="accent3"/>
            </a:solidFill>
          </a:ln>
        </p:spPr>
        <p:txBody>
          <a:bodyPr wrap="square" rtlCol="0" anchor="ctr" anchorCtr="0">
            <a:noAutofit/>
          </a:bodyPr>
          <a:lstStyle/>
          <a:p>
            <a:pPr lvl="1"/>
            <a:endParaRPr lang="en-US" sz="4400" dirty="0">
              <a:solidFill>
                <a:schemeClr val="accent3">
                  <a:lumMod val="75000"/>
                </a:schemeClr>
              </a:solidFill>
            </a:endParaRPr>
          </a:p>
        </p:txBody>
      </p:sp>
      <p:sp>
        <p:nvSpPr>
          <p:cNvPr id="16" name="TextBox 15">
            <a:extLst>
              <a:ext uri="{FF2B5EF4-FFF2-40B4-BE49-F238E27FC236}">
                <a16:creationId xmlns:a16="http://schemas.microsoft.com/office/drawing/2014/main" id="{8D7AB7DD-739F-D443-9DF4-BF9405D6A2BA}"/>
              </a:ext>
            </a:extLst>
          </p:cNvPr>
          <p:cNvSpPr txBox="1"/>
          <p:nvPr/>
        </p:nvSpPr>
        <p:spPr>
          <a:xfrm>
            <a:off x="432001" y="1215943"/>
            <a:ext cx="3656190" cy="4282231"/>
          </a:xfrm>
          <a:prstGeom prst="rect">
            <a:avLst/>
          </a:prstGeom>
          <a:solidFill>
            <a:schemeClr val="accent2">
              <a:lumMod val="20000"/>
              <a:lumOff val="80000"/>
              <a:alpha val="50000"/>
            </a:schemeClr>
          </a:solidFill>
          <a:ln w="28575">
            <a:solidFill>
              <a:schemeClr val="accent2"/>
            </a:solidFill>
          </a:ln>
        </p:spPr>
        <p:txBody>
          <a:bodyPr wrap="square" rtlCol="0" anchor="ctr" anchorCtr="0">
            <a:noAutofit/>
          </a:bodyPr>
          <a:lstStyle/>
          <a:p>
            <a:pPr lvl="1"/>
            <a:endParaRPr lang="en-US" sz="4400" dirty="0">
              <a:solidFill>
                <a:schemeClr val="accent2"/>
              </a:solidFill>
            </a:endParaRPr>
          </a:p>
        </p:txBody>
      </p:sp>
      <p:sp>
        <p:nvSpPr>
          <p:cNvPr id="2" name="Title 1">
            <a:extLst>
              <a:ext uri="{FF2B5EF4-FFF2-40B4-BE49-F238E27FC236}">
                <a16:creationId xmlns:a16="http://schemas.microsoft.com/office/drawing/2014/main" id="{4CA55296-8D4C-484F-AC54-E4D697125B98}"/>
              </a:ext>
            </a:extLst>
          </p:cNvPr>
          <p:cNvSpPr>
            <a:spLocks noGrp="1"/>
          </p:cNvSpPr>
          <p:nvPr>
            <p:ph type="title"/>
          </p:nvPr>
        </p:nvSpPr>
        <p:spPr/>
        <p:txBody>
          <a:bodyPr/>
          <a:lstStyle/>
          <a:p>
            <a:r>
              <a:rPr lang="en-US" dirty="0"/>
              <a:t>Pulse Checks</a:t>
            </a:r>
          </a:p>
        </p:txBody>
      </p:sp>
      <p:sp>
        <p:nvSpPr>
          <p:cNvPr id="4" name="Slide Number Placeholder 3">
            <a:extLst>
              <a:ext uri="{FF2B5EF4-FFF2-40B4-BE49-F238E27FC236}">
                <a16:creationId xmlns:a16="http://schemas.microsoft.com/office/drawing/2014/main" id="{651A2406-F75A-2640-B9D7-9685D81B3F47}"/>
              </a:ext>
            </a:extLst>
          </p:cNvPr>
          <p:cNvSpPr>
            <a:spLocks noGrp="1"/>
          </p:cNvSpPr>
          <p:nvPr>
            <p:ph type="sldNum" sz="quarter" idx="33"/>
          </p:nvPr>
        </p:nvSpPr>
        <p:spPr/>
        <p:txBody>
          <a:bodyPr/>
          <a:lstStyle/>
          <a:p>
            <a:fld id="{19B51A1E-902D-48AF-9020-955120F399B6}" type="slidenum">
              <a:rPr lang="en-US" noProof="0" smtClean="0"/>
              <a:pPr/>
              <a:t>23</a:t>
            </a:fld>
            <a:endParaRPr lang="en-US" noProof="0" dirty="0"/>
          </a:p>
        </p:txBody>
      </p:sp>
      <p:pic>
        <p:nvPicPr>
          <p:cNvPr id="17" name="Picture 16">
            <a:extLst>
              <a:ext uri="{FF2B5EF4-FFF2-40B4-BE49-F238E27FC236}">
                <a16:creationId xmlns:a16="http://schemas.microsoft.com/office/drawing/2014/main" id="{A6166DFB-5E44-5545-8C14-8897E279AAD7}"/>
              </a:ext>
            </a:extLst>
          </p:cNvPr>
          <p:cNvPicPr>
            <a:picLocks noChangeAspect="1"/>
          </p:cNvPicPr>
          <p:nvPr/>
        </p:nvPicPr>
        <p:blipFill>
          <a:blip r:embed="rId3"/>
          <a:stretch>
            <a:fillRect/>
          </a:stretch>
        </p:blipFill>
        <p:spPr>
          <a:xfrm>
            <a:off x="4571964" y="1654706"/>
            <a:ext cx="3048072" cy="3404702"/>
          </a:xfrm>
          <a:prstGeom prst="rect">
            <a:avLst/>
          </a:prstGeom>
        </p:spPr>
      </p:pic>
      <p:pic>
        <p:nvPicPr>
          <p:cNvPr id="19" name="Picture 18">
            <a:extLst>
              <a:ext uri="{FF2B5EF4-FFF2-40B4-BE49-F238E27FC236}">
                <a16:creationId xmlns:a16="http://schemas.microsoft.com/office/drawing/2014/main" id="{3578D458-3430-EE4A-BCB1-D541FA45BDBA}"/>
              </a:ext>
            </a:extLst>
          </p:cNvPr>
          <p:cNvPicPr>
            <a:picLocks noChangeAspect="1"/>
          </p:cNvPicPr>
          <p:nvPr/>
        </p:nvPicPr>
        <p:blipFill>
          <a:blip r:embed="rId4"/>
          <a:stretch>
            <a:fillRect/>
          </a:stretch>
        </p:blipFill>
        <p:spPr>
          <a:xfrm>
            <a:off x="1186021" y="1654706"/>
            <a:ext cx="2148150" cy="3404702"/>
          </a:xfrm>
          <a:prstGeom prst="rect">
            <a:avLst/>
          </a:prstGeom>
        </p:spPr>
      </p:pic>
      <p:pic>
        <p:nvPicPr>
          <p:cNvPr id="21" name="Picture 20">
            <a:extLst>
              <a:ext uri="{FF2B5EF4-FFF2-40B4-BE49-F238E27FC236}">
                <a16:creationId xmlns:a16="http://schemas.microsoft.com/office/drawing/2014/main" id="{E9079DFD-FFCD-CB4B-A392-4086D15B6174}"/>
              </a:ext>
            </a:extLst>
          </p:cNvPr>
          <p:cNvPicPr>
            <a:picLocks noChangeAspect="1"/>
          </p:cNvPicPr>
          <p:nvPr/>
        </p:nvPicPr>
        <p:blipFill>
          <a:blip r:embed="rId5"/>
          <a:stretch>
            <a:fillRect/>
          </a:stretch>
        </p:blipFill>
        <p:spPr>
          <a:xfrm>
            <a:off x="8575876" y="1654706"/>
            <a:ext cx="2712055" cy="3404702"/>
          </a:xfrm>
          <a:prstGeom prst="rect">
            <a:avLst/>
          </a:prstGeom>
        </p:spPr>
      </p:pic>
    </p:spTree>
    <p:extLst>
      <p:ext uri="{BB962C8B-B14F-4D97-AF65-F5344CB8AC3E}">
        <p14:creationId xmlns:p14="http://schemas.microsoft.com/office/powerpoint/2010/main" val="40027544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E6C2-EFC3-BC42-BE83-ADED56AA07A6}"/>
              </a:ext>
            </a:extLst>
          </p:cNvPr>
          <p:cNvSpPr>
            <a:spLocks noGrp="1"/>
          </p:cNvSpPr>
          <p:nvPr>
            <p:ph type="title"/>
          </p:nvPr>
        </p:nvSpPr>
        <p:spPr/>
        <p:txBody>
          <a:bodyPr/>
          <a:lstStyle/>
          <a:p>
            <a:r>
              <a:rPr lang="en-US" dirty="0"/>
              <a:t>Different Types of Check-ins</a:t>
            </a:r>
          </a:p>
        </p:txBody>
      </p:sp>
      <p:sp>
        <p:nvSpPr>
          <p:cNvPr id="3" name="Content Placeholder 2">
            <a:extLst>
              <a:ext uri="{FF2B5EF4-FFF2-40B4-BE49-F238E27FC236}">
                <a16:creationId xmlns:a16="http://schemas.microsoft.com/office/drawing/2014/main" id="{7D2147EA-03BE-8B43-A2B8-5BFAA04DE836}"/>
              </a:ext>
            </a:extLst>
          </p:cNvPr>
          <p:cNvSpPr>
            <a:spLocks noGrp="1"/>
          </p:cNvSpPr>
          <p:nvPr>
            <p:ph idx="1"/>
          </p:nvPr>
        </p:nvSpPr>
        <p:spPr/>
        <p:txBody>
          <a:bodyPr/>
          <a:lstStyle/>
          <a:p>
            <a:r>
              <a:rPr lang="en-US" sz="3200" b="1" dirty="0"/>
              <a:t>Check-in with a Family/Friend: </a:t>
            </a:r>
            <a:r>
              <a:rPr lang="en-US" sz="3200" dirty="0"/>
              <a:t>Connecting to an individual who knows you intimately will give you the opportunity to ask what another trusted individual sees you are experiencing.</a:t>
            </a:r>
            <a:endParaRPr lang="en-US" sz="800" dirty="0"/>
          </a:p>
          <a:p>
            <a:r>
              <a:rPr lang="en-US" sz="3200" b="1" dirty="0"/>
              <a:t>Check-in with a PCP/Healthcare Professional:</a:t>
            </a:r>
            <a:r>
              <a:rPr lang="en-US" sz="3200" dirty="0"/>
              <a:t> Our personal physician or a licensed professional are trained to assist you to seek HELP when assessing your needs.</a:t>
            </a:r>
          </a:p>
        </p:txBody>
      </p:sp>
      <p:sp>
        <p:nvSpPr>
          <p:cNvPr id="4" name="Slide Number Placeholder 3">
            <a:extLst>
              <a:ext uri="{FF2B5EF4-FFF2-40B4-BE49-F238E27FC236}">
                <a16:creationId xmlns:a16="http://schemas.microsoft.com/office/drawing/2014/main" id="{0FEE185B-6688-5044-9B62-55DFDA3D6883}"/>
              </a:ext>
            </a:extLst>
          </p:cNvPr>
          <p:cNvSpPr>
            <a:spLocks noGrp="1"/>
          </p:cNvSpPr>
          <p:nvPr>
            <p:ph type="sldNum" sz="quarter" idx="33"/>
          </p:nvPr>
        </p:nvSpPr>
        <p:spPr/>
        <p:txBody>
          <a:bodyPr/>
          <a:lstStyle/>
          <a:p>
            <a:fld id="{19B51A1E-902D-48AF-9020-955120F399B6}" type="slidenum">
              <a:rPr lang="en-US" noProof="0" smtClean="0"/>
              <a:pPr/>
              <a:t>24</a:t>
            </a:fld>
            <a:endParaRPr lang="en-US" noProof="0" dirty="0"/>
          </a:p>
        </p:txBody>
      </p:sp>
    </p:spTree>
    <p:extLst>
      <p:ext uri="{BB962C8B-B14F-4D97-AF65-F5344CB8AC3E}">
        <p14:creationId xmlns:p14="http://schemas.microsoft.com/office/powerpoint/2010/main" val="26172955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E6C2-EFC3-BC42-BE83-ADED56AA07A6}"/>
              </a:ext>
            </a:extLst>
          </p:cNvPr>
          <p:cNvSpPr>
            <a:spLocks noGrp="1"/>
          </p:cNvSpPr>
          <p:nvPr>
            <p:ph type="title"/>
          </p:nvPr>
        </p:nvSpPr>
        <p:spPr/>
        <p:txBody>
          <a:bodyPr/>
          <a:lstStyle/>
          <a:p>
            <a:r>
              <a:rPr lang="en-US" dirty="0"/>
              <a:t>Different Types of Check-ins</a:t>
            </a:r>
          </a:p>
        </p:txBody>
      </p:sp>
      <p:sp>
        <p:nvSpPr>
          <p:cNvPr id="3" name="Content Placeholder 2">
            <a:extLst>
              <a:ext uri="{FF2B5EF4-FFF2-40B4-BE49-F238E27FC236}">
                <a16:creationId xmlns:a16="http://schemas.microsoft.com/office/drawing/2014/main" id="{7D2147EA-03BE-8B43-A2B8-5BFAA04DE836}"/>
              </a:ext>
            </a:extLst>
          </p:cNvPr>
          <p:cNvSpPr>
            <a:spLocks noGrp="1"/>
          </p:cNvSpPr>
          <p:nvPr>
            <p:ph idx="1"/>
          </p:nvPr>
        </p:nvSpPr>
        <p:spPr/>
        <p:txBody>
          <a:bodyPr/>
          <a:lstStyle/>
          <a:p>
            <a:r>
              <a:rPr lang="en-US" sz="3200" b="1" dirty="0"/>
              <a:t>Check-in with Anonymous Hotline: </a:t>
            </a:r>
            <a:r>
              <a:rPr lang="en-US" sz="3200" dirty="0"/>
              <a:t>There are local and national hotlines where you can find mental health professionals and peer counselors to listen and give insight into what you are experiencing.</a:t>
            </a:r>
            <a:endParaRPr lang="en-US" sz="800" dirty="0"/>
          </a:p>
          <a:p>
            <a:r>
              <a:rPr lang="en-US" sz="3200" b="1" dirty="0"/>
              <a:t>Check-in with your Employee Assistance Programs: </a:t>
            </a:r>
            <a:r>
              <a:rPr lang="en-US" sz="3200" dirty="0"/>
              <a:t>These programs provide education, information, counseling, and individualized referrals to assist with a wide range of personal and social problems</a:t>
            </a:r>
          </a:p>
        </p:txBody>
      </p:sp>
      <p:sp>
        <p:nvSpPr>
          <p:cNvPr id="4" name="Slide Number Placeholder 3">
            <a:extLst>
              <a:ext uri="{FF2B5EF4-FFF2-40B4-BE49-F238E27FC236}">
                <a16:creationId xmlns:a16="http://schemas.microsoft.com/office/drawing/2014/main" id="{0FEE185B-6688-5044-9B62-55DFDA3D6883}"/>
              </a:ext>
            </a:extLst>
          </p:cNvPr>
          <p:cNvSpPr>
            <a:spLocks noGrp="1"/>
          </p:cNvSpPr>
          <p:nvPr>
            <p:ph type="sldNum" sz="quarter" idx="33"/>
          </p:nvPr>
        </p:nvSpPr>
        <p:spPr/>
        <p:txBody>
          <a:bodyPr/>
          <a:lstStyle/>
          <a:p>
            <a:fld id="{19B51A1E-902D-48AF-9020-955120F399B6}" type="slidenum">
              <a:rPr lang="en-US" noProof="0" smtClean="0"/>
              <a:pPr/>
              <a:t>25</a:t>
            </a:fld>
            <a:endParaRPr lang="en-US" noProof="0" dirty="0"/>
          </a:p>
        </p:txBody>
      </p:sp>
    </p:spTree>
    <p:extLst>
      <p:ext uri="{BB962C8B-B14F-4D97-AF65-F5344CB8AC3E}">
        <p14:creationId xmlns:p14="http://schemas.microsoft.com/office/powerpoint/2010/main" val="11644472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boy standing in front of a window&#10;&#10;Description automatically generated">
            <a:extLst>
              <a:ext uri="{FF2B5EF4-FFF2-40B4-BE49-F238E27FC236}">
                <a16:creationId xmlns:a16="http://schemas.microsoft.com/office/drawing/2014/main" id="{5C0C64FB-4E25-D243-8D9E-A956DA63C270}"/>
              </a:ext>
            </a:extLst>
          </p:cNvPr>
          <p:cNvPicPr>
            <a:picLocks noGrp="1" noChangeAspect="1"/>
          </p:cNvPicPr>
          <p:nvPr>
            <p:ph type="pic" sz="quarter" idx="10"/>
          </p:nvPr>
        </p:nvPicPr>
        <p:blipFill rotWithShape="1">
          <a:blip r:embed="rId2"/>
          <a:srcRect t="18170" r="13939" b="4233"/>
          <a:stretch/>
        </p:blipFill>
        <p:spPr>
          <a:xfrm>
            <a:off x="2411412" y="12880"/>
            <a:ext cx="9780588" cy="5884812"/>
          </a:xfrm>
        </p:spPr>
      </p:pic>
      <p:sp>
        <p:nvSpPr>
          <p:cNvPr id="3" name="Title 2">
            <a:extLst>
              <a:ext uri="{FF2B5EF4-FFF2-40B4-BE49-F238E27FC236}">
                <a16:creationId xmlns:a16="http://schemas.microsoft.com/office/drawing/2014/main" id="{0B0A1596-394E-9B43-B386-FBC75C1C6D64}"/>
              </a:ext>
            </a:extLst>
          </p:cNvPr>
          <p:cNvSpPr>
            <a:spLocks noGrp="1"/>
          </p:cNvSpPr>
          <p:nvPr>
            <p:ph type="title"/>
          </p:nvPr>
        </p:nvSpPr>
        <p:spPr/>
        <p:txBody>
          <a:bodyPr/>
          <a:lstStyle/>
          <a:p>
            <a:r>
              <a:rPr lang="en-US" dirty="0"/>
              <a:t>Obstacles to </a:t>
            </a:r>
            <a:br>
              <a:rPr lang="en-US" dirty="0"/>
            </a:br>
            <a:r>
              <a:rPr lang="en-US" dirty="0"/>
              <a:t>Getting Help</a:t>
            </a:r>
          </a:p>
        </p:txBody>
      </p:sp>
      <p:sp>
        <p:nvSpPr>
          <p:cNvPr id="4" name="Text Placeholder 3">
            <a:extLst>
              <a:ext uri="{FF2B5EF4-FFF2-40B4-BE49-F238E27FC236}">
                <a16:creationId xmlns:a16="http://schemas.microsoft.com/office/drawing/2014/main" id="{AE068658-53EC-6D4D-99E0-FED177AF17B3}"/>
              </a:ext>
            </a:extLst>
          </p:cNvPr>
          <p:cNvSpPr>
            <a:spLocks noGrp="1"/>
          </p:cNvSpPr>
          <p:nvPr>
            <p:ph type="body" sz="quarter" idx="13"/>
          </p:nvPr>
        </p:nvSpPr>
        <p:spPr/>
        <p:txBody>
          <a:bodyPr/>
          <a:lstStyle/>
          <a:p>
            <a:r>
              <a:rPr lang="en-US" dirty="0"/>
              <a:t> </a:t>
            </a:r>
          </a:p>
        </p:txBody>
      </p:sp>
      <p:sp>
        <p:nvSpPr>
          <p:cNvPr id="5" name="Slide Number Placeholder 4">
            <a:extLst>
              <a:ext uri="{FF2B5EF4-FFF2-40B4-BE49-F238E27FC236}">
                <a16:creationId xmlns:a16="http://schemas.microsoft.com/office/drawing/2014/main" id="{BF6CF54D-68B4-604E-A840-B819691B1B0E}"/>
              </a:ext>
            </a:extLst>
          </p:cNvPr>
          <p:cNvSpPr>
            <a:spLocks noGrp="1"/>
          </p:cNvSpPr>
          <p:nvPr>
            <p:ph type="sldNum" sz="quarter" idx="12"/>
          </p:nvPr>
        </p:nvSpPr>
        <p:spPr/>
        <p:txBody>
          <a:bodyPr/>
          <a:lstStyle/>
          <a:p>
            <a:fld id="{19B51A1E-902D-48AF-9020-955120F399B6}" type="slidenum">
              <a:rPr lang="en-US" noProof="0" smtClean="0"/>
              <a:pPr/>
              <a:t>26</a:t>
            </a:fld>
            <a:endParaRPr lang="en-US" noProof="0" dirty="0"/>
          </a:p>
        </p:txBody>
      </p:sp>
    </p:spTree>
    <p:extLst>
      <p:ext uri="{BB962C8B-B14F-4D97-AF65-F5344CB8AC3E}">
        <p14:creationId xmlns:p14="http://schemas.microsoft.com/office/powerpoint/2010/main" val="3225767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C36938-4CC1-6743-A7DF-600BE9A48CED}"/>
              </a:ext>
            </a:extLst>
          </p:cNvPr>
          <p:cNvSpPr>
            <a:spLocks noGrp="1"/>
          </p:cNvSpPr>
          <p:nvPr>
            <p:ph type="title"/>
          </p:nvPr>
        </p:nvSpPr>
        <p:spPr/>
        <p:txBody>
          <a:bodyPr/>
          <a:lstStyle/>
          <a:p>
            <a:r>
              <a:rPr lang="en-US" dirty="0"/>
              <a:t>What Influences Seeking Help?</a:t>
            </a:r>
          </a:p>
        </p:txBody>
      </p:sp>
      <p:sp>
        <p:nvSpPr>
          <p:cNvPr id="2" name="Slide Number Placeholder 1">
            <a:extLst>
              <a:ext uri="{FF2B5EF4-FFF2-40B4-BE49-F238E27FC236}">
                <a16:creationId xmlns:a16="http://schemas.microsoft.com/office/drawing/2014/main" id="{7560E561-62A7-D947-A4C3-83A76C9A7EE7}"/>
              </a:ext>
            </a:extLst>
          </p:cNvPr>
          <p:cNvSpPr>
            <a:spLocks noGrp="1"/>
          </p:cNvSpPr>
          <p:nvPr>
            <p:ph type="sldNum" sz="quarter" idx="33"/>
          </p:nvPr>
        </p:nvSpPr>
        <p:spPr/>
        <p:txBody>
          <a:bodyPr/>
          <a:lstStyle/>
          <a:p>
            <a:fld id="{19B51A1E-902D-48AF-9020-955120F399B6}" type="slidenum">
              <a:rPr lang="en-US" noProof="0" smtClean="0"/>
              <a:pPr/>
              <a:t>27</a:t>
            </a:fld>
            <a:endParaRPr lang="en-US" noProof="0" dirty="0"/>
          </a:p>
        </p:txBody>
      </p:sp>
      <p:sp>
        <p:nvSpPr>
          <p:cNvPr id="3" name="Rectangle 2">
            <a:extLst>
              <a:ext uri="{FF2B5EF4-FFF2-40B4-BE49-F238E27FC236}">
                <a16:creationId xmlns:a16="http://schemas.microsoft.com/office/drawing/2014/main" id="{0ED66A1F-AB55-934E-A8DA-C61AFA352F0C}"/>
              </a:ext>
            </a:extLst>
          </p:cNvPr>
          <p:cNvSpPr/>
          <p:nvPr/>
        </p:nvSpPr>
        <p:spPr>
          <a:xfrm>
            <a:off x="2352395" y="334300"/>
            <a:ext cx="5173211" cy="2621230"/>
          </a:xfrm>
          <a:prstGeom prst="rect">
            <a:avLst/>
          </a:prstGeom>
        </p:spPr>
        <p:txBody>
          <a:bodyPr wrap="none">
            <a:spAutoFit/>
          </a:bodyPr>
          <a:lstStyle/>
          <a:p>
            <a:pPr>
              <a:lnSpc>
                <a:spcPct val="150000"/>
              </a:lnSpc>
            </a:pPr>
            <a:r>
              <a:rPr lang="en-US" sz="12500" dirty="0">
                <a:solidFill>
                  <a:schemeClr val="accent3"/>
                </a:solidFill>
              </a:rPr>
              <a:t>Stigma</a:t>
            </a:r>
          </a:p>
        </p:txBody>
      </p:sp>
      <p:sp>
        <p:nvSpPr>
          <p:cNvPr id="5" name="Rectangle 4">
            <a:extLst>
              <a:ext uri="{FF2B5EF4-FFF2-40B4-BE49-F238E27FC236}">
                <a16:creationId xmlns:a16="http://schemas.microsoft.com/office/drawing/2014/main" id="{6DCB224C-5CD2-3A46-8EA4-8B88CA99FA8E}"/>
              </a:ext>
            </a:extLst>
          </p:cNvPr>
          <p:cNvSpPr/>
          <p:nvPr/>
        </p:nvSpPr>
        <p:spPr>
          <a:xfrm>
            <a:off x="7417769" y="1175790"/>
            <a:ext cx="4139275" cy="3127010"/>
          </a:xfrm>
          <a:prstGeom prst="rect">
            <a:avLst/>
          </a:prstGeom>
        </p:spPr>
        <p:txBody>
          <a:bodyPr wrap="none">
            <a:spAutoFit/>
          </a:bodyPr>
          <a:lstStyle/>
          <a:p>
            <a:pPr>
              <a:lnSpc>
                <a:spcPct val="150000"/>
              </a:lnSpc>
            </a:pPr>
            <a:r>
              <a:rPr lang="en-US" sz="15000" dirty="0">
                <a:solidFill>
                  <a:schemeClr val="accent5"/>
                </a:solidFill>
              </a:rPr>
              <a:t>Fear</a:t>
            </a:r>
          </a:p>
        </p:txBody>
      </p:sp>
      <p:sp>
        <p:nvSpPr>
          <p:cNvPr id="6" name="Rectangle 5">
            <a:extLst>
              <a:ext uri="{FF2B5EF4-FFF2-40B4-BE49-F238E27FC236}">
                <a16:creationId xmlns:a16="http://schemas.microsoft.com/office/drawing/2014/main" id="{B07C702D-5244-B24A-8B4D-3D6205D85D0E}"/>
              </a:ext>
            </a:extLst>
          </p:cNvPr>
          <p:cNvSpPr/>
          <p:nvPr/>
        </p:nvSpPr>
        <p:spPr>
          <a:xfrm>
            <a:off x="7018769" y="3708736"/>
            <a:ext cx="3042371" cy="2155975"/>
          </a:xfrm>
          <a:prstGeom prst="rect">
            <a:avLst/>
          </a:prstGeom>
        </p:spPr>
        <p:txBody>
          <a:bodyPr wrap="none">
            <a:spAutoFit/>
          </a:bodyPr>
          <a:lstStyle/>
          <a:p>
            <a:pPr>
              <a:lnSpc>
                <a:spcPct val="150000"/>
              </a:lnSpc>
            </a:pPr>
            <a:r>
              <a:rPr lang="en-US" sz="10200" dirty="0">
                <a:solidFill>
                  <a:schemeClr val="accent4"/>
                </a:solidFill>
              </a:rPr>
              <a:t>Time</a:t>
            </a:r>
          </a:p>
        </p:txBody>
      </p:sp>
      <p:sp>
        <p:nvSpPr>
          <p:cNvPr id="7" name="Rectangle 6">
            <a:extLst>
              <a:ext uri="{FF2B5EF4-FFF2-40B4-BE49-F238E27FC236}">
                <a16:creationId xmlns:a16="http://schemas.microsoft.com/office/drawing/2014/main" id="{B76E1CA9-DD67-A147-B941-F215106C1E3F}"/>
              </a:ext>
            </a:extLst>
          </p:cNvPr>
          <p:cNvSpPr/>
          <p:nvPr/>
        </p:nvSpPr>
        <p:spPr>
          <a:xfrm>
            <a:off x="3427852" y="3014219"/>
            <a:ext cx="3480440" cy="2621230"/>
          </a:xfrm>
          <a:prstGeom prst="rect">
            <a:avLst/>
          </a:prstGeom>
        </p:spPr>
        <p:txBody>
          <a:bodyPr wrap="none">
            <a:spAutoFit/>
          </a:bodyPr>
          <a:lstStyle/>
          <a:p>
            <a:pPr>
              <a:lnSpc>
                <a:spcPct val="150000"/>
              </a:lnSpc>
            </a:pPr>
            <a:r>
              <a:rPr lang="en-US" sz="12500" dirty="0">
                <a:solidFill>
                  <a:schemeClr val="accent2"/>
                </a:solidFill>
              </a:rPr>
              <a:t>Cost</a:t>
            </a:r>
          </a:p>
        </p:txBody>
      </p:sp>
      <p:sp>
        <p:nvSpPr>
          <p:cNvPr id="9" name="Rectangle 8">
            <a:extLst>
              <a:ext uri="{FF2B5EF4-FFF2-40B4-BE49-F238E27FC236}">
                <a16:creationId xmlns:a16="http://schemas.microsoft.com/office/drawing/2014/main" id="{65613554-A90F-C04E-B564-D77ED88E9460}"/>
              </a:ext>
            </a:extLst>
          </p:cNvPr>
          <p:cNvSpPr/>
          <p:nvPr/>
        </p:nvSpPr>
        <p:spPr>
          <a:xfrm>
            <a:off x="432000" y="1981887"/>
            <a:ext cx="4402167" cy="2155975"/>
          </a:xfrm>
          <a:prstGeom prst="rect">
            <a:avLst/>
          </a:prstGeom>
        </p:spPr>
        <p:txBody>
          <a:bodyPr wrap="none">
            <a:spAutoFit/>
          </a:bodyPr>
          <a:lstStyle/>
          <a:p>
            <a:pPr>
              <a:lnSpc>
                <a:spcPct val="150000"/>
              </a:lnSpc>
            </a:pPr>
            <a:r>
              <a:rPr lang="en-US" sz="10200" dirty="0">
                <a:solidFill>
                  <a:schemeClr val="accent1"/>
                </a:solidFill>
              </a:rPr>
              <a:t>Culture</a:t>
            </a:r>
          </a:p>
        </p:txBody>
      </p:sp>
    </p:spTree>
    <p:extLst>
      <p:ext uri="{BB962C8B-B14F-4D97-AF65-F5344CB8AC3E}">
        <p14:creationId xmlns:p14="http://schemas.microsoft.com/office/powerpoint/2010/main" val="16398859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BA8A2-7DAA-D942-98BD-F4E4F7F67B38}"/>
              </a:ext>
            </a:extLst>
          </p:cNvPr>
          <p:cNvSpPr>
            <a:spLocks noGrp="1"/>
          </p:cNvSpPr>
          <p:nvPr>
            <p:ph type="title"/>
          </p:nvPr>
        </p:nvSpPr>
        <p:spPr/>
        <p:txBody>
          <a:bodyPr/>
          <a:lstStyle/>
          <a:p>
            <a:r>
              <a:rPr lang="en-US" dirty="0"/>
              <a:t>What Does Help Look Like?</a:t>
            </a:r>
          </a:p>
        </p:txBody>
      </p:sp>
      <p:sp>
        <p:nvSpPr>
          <p:cNvPr id="3" name="Text Placeholder 2">
            <a:extLst>
              <a:ext uri="{FF2B5EF4-FFF2-40B4-BE49-F238E27FC236}">
                <a16:creationId xmlns:a16="http://schemas.microsoft.com/office/drawing/2014/main" id="{63D8118F-0F88-8445-932C-5E3D1D8249B6}"/>
              </a:ext>
            </a:extLst>
          </p:cNvPr>
          <p:cNvSpPr>
            <a:spLocks noGrp="1"/>
          </p:cNvSpPr>
          <p:nvPr>
            <p:ph type="body" sz="quarter" idx="32"/>
          </p:nvPr>
        </p:nvSpPr>
        <p:spPr/>
        <p:txBody>
          <a:bodyPr/>
          <a:lstStyle/>
          <a:p>
            <a:r>
              <a:rPr lang="en-US" dirty="0">
                <a:solidFill>
                  <a:schemeClr val="accent1"/>
                </a:solidFill>
              </a:rPr>
              <a:t>Self-Care Suggestions</a:t>
            </a:r>
          </a:p>
        </p:txBody>
      </p:sp>
      <p:sp>
        <p:nvSpPr>
          <p:cNvPr id="5" name="Slide Number Placeholder 4">
            <a:extLst>
              <a:ext uri="{FF2B5EF4-FFF2-40B4-BE49-F238E27FC236}">
                <a16:creationId xmlns:a16="http://schemas.microsoft.com/office/drawing/2014/main" id="{1FE995B0-0CAB-2F47-BA2D-F86F477113FE}"/>
              </a:ext>
            </a:extLst>
          </p:cNvPr>
          <p:cNvSpPr>
            <a:spLocks noGrp="1"/>
          </p:cNvSpPr>
          <p:nvPr>
            <p:ph type="sldNum" sz="quarter" idx="33"/>
          </p:nvPr>
        </p:nvSpPr>
        <p:spPr/>
        <p:txBody>
          <a:bodyPr/>
          <a:lstStyle/>
          <a:p>
            <a:fld id="{19B51A1E-902D-48AF-9020-955120F399B6}" type="slidenum">
              <a:rPr lang="en-US" noProof="0" smtClean="0"/>
              <a:pPr/>
              <a:t>28</a:t>
            </a:fld>
            <a:endParaRPr lang="en-US" noProof="0" dirty="0"/>
          </a:p>
        </p:txBody>
      </p:sp>
      <p:sp>
        <p:nvSpPr>
          <p:cNvPr id="6" name="TextBox 5">
            <a:extLst>
              <a:ext uri="{FF2B5EF4-FFF2-40B4-BE49-F238E27FC236}">
                <a16:creationId xmlns:a16="http://schemas.microsoft.com/office/drawing/2014/main" id="{22533CD1-9B36-A544-B34E-19C7BD0CD175}"/>
              </a:ext>
            </a:extLst>
          </p:cNvPr>
          <p:cNvSpPr txBox="1"/>
          <p:nvPr/>
        </p:nvSpPr>
        <p:spPr>
          <a:xfrm>
            <a:off x="431801" y="1696278"/>
            <a:ext cx="3702317" cy="1225637"/>
          </a:xfrm>
          <a:prstGeom prst="rect">
            <a:avLst/>
          </a:prstGeom>
          <a:solidFill>
            <a:schemeClr val="accent1">
              <a:lumMod val="20000"/>
              <a:lumOff val="80000"/>
              <a:alpha val="50000"/>
            </a:schemeClr>
          </a:solidFill>
          <a:ln w="28575">
            <a:solidFill>
              <a:schemeClr val="accent1"/>
            </a:solidFill>
          </a:ln>
        </p:spPr>
        <p:txBody>
          <a:bodyPr wrap="square" lIns="274320" rIns="274320" rtlCol="0" anchor="ctr" anchorCtr="0">
            <a:noAutofit/>
          </a:bodyPr>
          <a:lstStyle/>
          <a:p>
            <a:r>
              <a:rPr lang="en-US" sz="2100" dirty="0">
                <a:solidFill>
                  <a:schemeClr val="accent1"/>
                </a:solidFill>
              </a:rPr>
              <a:t>Two (2) minute gratitude routine</a:t>
            </a:r>
          </a:p>
        </p:txBody>
      </p:sp>
      <p:sp>
        <p:nvSpPr>
          <p:cNvPr id="7" name="TextBox 6">
            <a:extLst>
              <a:ext uri="{FF2B5EF4-FFF2-40B4-BE49-F238E27FC236}">
                <a16:creationId xmlns:a16="http://schemas.microsoft.com/office/drawing/2014/main" id="{6A5AAD80-A53F-7C4D-85E5-EC2B3C42DC2D}"/>
              </a:ext>
            </a:extLst>
          </p:cNvPr>
          <p:cNvSpPr txBox="1"/>
          <p:nvPr/>
        </p:nvSpPr>
        <p:spPr>
          <a:xfrm>
            <a:off x="431800" y="3028980"/>
            <a:ext cx="3702317" cy="1225637"/>
          </a:xfrm>
          <a:prstGeom prst="rect">
            <a:avLst/>
          </a:prstGeom>
          <a:solidFill>
            <a:schemeClr val="accent3">
              <a:lumMod val="20000"/>
              <a:lumOff val="80000"/>
              <a:alpha val="50000"/>
            </a:schemeClr>
          </a:solidFill>
          <a:ln w="28575">
            <a:solidFill>
              <a:schemeClr val="accent3"/>
            </a:solidFill>
          </a:ln>
        </p:spPr>
        <p:txBody>
          <a:bodyPr wrap="square" lIns="274320" rIns="274320" rtlCol="0" anchor="ctr" anchorCtr="0">
            <a:noAutofit/>
          </a:bodyPr>
          <a:lstStyle/>
          <a:p>
            <a:r>
              <a:rPr lang="en-US" sz="2100" dirty="0">
                <a:solidFill>
                  <a:schemeClr val="accent3">
                    <a:lumMod val="75000"/>
                  </a:schemeClr>
                </a:solidFill>
              </a:rPr>
              <a:t>Call a friend or family</a:t>
            </a:r>
          </a:p>
        </p:txBody>
      </p:sp>
      <p:sp>
        <p:nvSpPr>
          <p:cNvPr id="8" name="TextBox 7">
            <a:extLst>
              <a:ext uri="{FF2B5EF4-FFF2-40B4-BE49-F238E27FC236}">
                <a16:creationId xmlns:a16="http://schemas.microsoft.com/office/drawing/2014/main" id="{5072DC9A-1000-814C-AD99-2591B7575DE5}"/>
              </a:ext>
            </a:extLst>
          </p:cNvPr>
          <p:cNvSpPr txBox="1"/>
          <p:nvPr/>
        </p:nvSpPr>
        <p:spPr>
          <a:xfrm>
            <a:off x="431800" y="4361682"/>
            <a:ext cx="3702317" cy="1225637"/>
          </a:xfrm>
          <a:prstGeom prst="rect">
            <a:avLst/>
          </a:prstGeom>
          <a:solidFill>
            <a:schemeClr val="accent2">
              <a:lumMod val="20000"/>
              <a:lumOff val="80000"/>
              <a:alpha val="50000"/>
            </a:schemeClr>
          </a:solidFill>
          <a:ln w="28575">
            <a:solidFill>
              <a:schemeClr val="accent2"/>
            </a:solidFill>
          </a:ln>
        </p:spPr>
        <p:txBody>
          <a:bodyPr wrap="square" lIns="274320" rIns="274320" rtlCol="0" anchor="ctr" anchorCtr="0">
            <a:noAutofit/>
          </a:bodyPr>
          <a:lstStyle/>
          <a:p>
            <a:r>
              <a:rPr lang="en-US" sz="2100" dirty="0">
                <a:solidFill>
                  <a:schemeClr val="accent2"/>
                </a:solidFill>
              </a:rPr>
              <a:t>Meditate in a quiet space</a:t>
            </a:r>
          </a:p>
        </p:txBody>
      </p:sp>
      <p:sp>
        <p:nvSpPr>
          <p:cNvPr id="11" name="TextBox 10">
            <a:extLst>
              <a:ext uri="{FF2B5EF4-FFF2-40B4-BE49-F238E27FC236}">
                <a16:creationId xmlns:a16="http://schemas.microsoft.com/office/drawing/2014/main" id="{EAD63935-5E85-FC4E-B322-0C5726D9507C}"/>
              </a:ext>
            </a:extLst>
          </p:cNvPr>
          <p:cNvSpPr txBox="1"/>
          <p:nvPr/>
        </p:nvSpPr>
        <p:spPr>
          <a:xfrm>
            <a:off x="4244842" y="3028980"/>
            <a:ext cx="3702317" cy="1225637"/>
          </a:xfrm>
          <a:prstGeom prst="rect">
            <a:avLst/>
          </a:prstGeom>
          <a:solidFill>
            <a:schemeClr val="accent1">
              <a:lumMod val="20000"/>
              <a:lumOff val="80000"/>
              <a:alpha val="50000"/>
            </a:schemeClr>
          </a:solidFill>
          <a:ln w="28575">
            <a:solidFill>
              <a:schemeClr val="accent1"/>
            </a:solidFill>
          </a:ln>
        </p:spPr>
        <p:txBody>
          <a:bodyPr wrap="square" lIns="274320" rIns="274320" rtlCol="0" anchor="ctr" anchorCtr="0">
            <a:noAutofit/>
          </a:bodyPr>
          <a:lstStyle/>
          <a:p>
            <a:r>
              <a:rPr lang="en-US" sz="2100" dirty="0">
                <a:solidFill>
                  <a:schemeClr val="accent1"/>
                </a:solidFill>
              </a:rPr>
              <a:t>Journal your daily experiences</a:t>
            </a:r>
          </a:p>
        </p:txBody>
      </p:sp>
      <p:sp>
        <p:nvSpPr>
          <p:cNvPr id="12" name="TextBox 11">
            <a:extLst>
              <a:ext uri="{FF2B5EF4-FFF2-40B4-BE49-F238E27FC236}">
                <a16:creationId xmlns:a16="http://schemas.microsoft.com/office/drawing/2014/main" id="{43FB3E9F-B847-A740-8F41-52D67A1C109C}"/>
              </a:ext>
            </a:extLst>
          </p:cNvPr>
          <p:cNvSpPr txBox="1"/>
          <p:nvPr/>
        </p:nvSpPr>
        <p:spPr>
          <a:xfrm>
            <a:off x="4244841" y="4361682"/>
            <a:ext cx="3702317" cy="1225637"/>
          </a:xfrm>
          <a:prstGeom prst="rect">
            <a:avLst/>
          </a:prstGeom>
          <a:solidFill>
            <a:schemeClr val="accent3">
              <a:lumMod val="20000"/>
              <a:lumOff val="80000"/>
              <a:alpha val="50000"/>
            </a:schemeClr>
          </a:solidFill>
          <a:ln w="28575">
            <a:solidFill>
              <a:schemeClr val="accent3"/>
            </a:solidFill>
          </a:ln>
        </p:spPr>
        <p:txBody>
          <a:bodyPr wrap="square" lIns="274320" rIns="274320" rtlCol="0" anchor="ctr" anchorCtr="0">
            <a:noAutofit/>
          </a:bodyPr>
          <a:lstStyle/>
          <a:p>
            <a:r>
              <a:rPr lang="en-US" sz="2100" dirty="0">
                <a:solidFill>
                  <a:schemeClr val="accent3">
                    <a:lumMod val="75000"/>
                  </a:schemeClr>
                </a:solidFill>
              </a:rPr>
              <a:t>Connect to healthy social networks</a:t>
            </a:r>
          </a:p>
        </p:txBody>
      </p:sp>
      <p:sp>
        <p:nvSpPr>
          <p:cNvPr id="14" name="TextBox 13">
            <a:extLst>
              <a:ext uri="{FF2B5EF4-FFF2-40B4-BE49-F238E27FC236}">
                <a16:creationId xmlns:a16="http://schemas.microsoft.com/office/drawing/2014/main" id="{B25DFCD2-71C0-3B4C-9B53-B92C891B0C8F}"/>
              </a:ext>
            </a:extLst>
          </p:cNvPr>
          <p:cNvSpPr txBox="1"/>
          <p:nvPr/>
        </p:nvSpPr>
        <p:spPr>
          <a:xfrm>
            <a:off x="4244841" y="1696277"/>
            <a:ext cx="3702317" cy="1225637"/>
          </a:xfrm>
          <a:prstGeom prst="rect">
            <a:avLst/>
          </a:prstGeom>
          <a:solidFill>
            <a:schemeClr val="accent2">
              <a:lumMod val="20000"/>
              <a:lumOff val="80000"/>
              <a:alpha val="50000"/>
            </a:schemeClr>
          </a:solidFill>
          <a:ln w="28575">
            <a:solidFill>
              <a:schemeClr val="accent2"/>
            </a:solidFill>
          </a:ln>
        </p:spPr>
        <p:txBody>
          <a:bodyPr wrap="square" lIns="274320" rIns="274320" rtlCol="0" anchor="ctr" anchorCtr="0">
            <a:noAutofit/>
          </a:bodyPr>
          <a:lstStyle/>
          <a:p>
            <a:r>
              <a:rPr lang="en-US" sz="2100" dirty="0">
                <a:solidFill>
                  <a:schemeClr val="accent2"/>
                </a:solidFill>
              </a:rPr>
              <a:t>Exercise daily or every other day</a:t>
            </a:r>
          </a:p>
        </p:txBody>
      </p:sp>
      <p:sp>
        <p:nvSpPr>
          <p:cNvPr id="16" name="TextBox 15">
            <a:extLst>
              <a:ext uri="{FF2B5EF4-FFF2-40B4-BE49-F238E27FC236}">
                <a16:creationId xmlns:a16="http://schemas.microsoft.com/office/drawing/2014/main" id="{07F5821E-8EE2-E948-AA51-A7C0F4A67C6F}"/>
              </a:ext>
            </a:extLst>
          </p:cNvPr>
          <p:cNvSpPr txBox="1"/>
          <p:nvPr/>
        </p:nvSpPr>
        <p:spPr>
          <a:xfrm>
            <a:off x="8068996" y="4361683"/>
            <a:ext cx="3702317" cy="1225637"/>
          </a:xfrm>
          <a:prstGeom prst="rect">
            <a:avLst/>
          </a:prstGeom>
          <a:solidFill>
            <a:schemeClr val="accent1">
              <a:lumMod val="20000"/>
              <a:lumOff val="80000"/>
              <a:alpha val="50000"/>
            </a:schemeClr>
          </a:solidFill>
          <a:ln w="28575">
            <a:solidFill>
              <a:schemeClr val="accent1"/>
            </a:solidFill>
          </a:ln>
        </p:spPr>
        <p:txBody>
          <a:bodyPr wrap="square" lIns="274320" rIns="274320" rtlCol="0" anchor="ctr" anchorCtr="0">
            <a:noAutofit/>
          </a:bodyPr>
          <a:lstStyle/>
          <a:p>
            <a:r>
              <a:rPr lang="en-US" sz="2100" dirty="0">
                <a:solidFill>
                  <a:schemeClr val="accent1"/>
                </a:solidFill>
              </a:rPr>
              <a:t>Practice your breathing exercises</a:t>
            </a:r>
          </a:p>
        </p:txBody>
      </p:sp>
      <p:sp>
        <p:nvSpPr>
          <p:cNvPr id="17" name="TextBox 16">
            <a:extLst>
              <a:ext uri="{FF2B5EF4-FFF2-40B4-BE49-F238E27FC236}">
                <a16:creationId xmlns:a16="http://schemas.microsoft.com/office/drawing/2014/main" id="{5C5EE6EE-5656-374A-8E27-C18AFA925D8B}"/>
              </a:ext>
            </a:extLst>
          </p:cNvPr>
          <p:cNvSpPr txBox="1"/>
          <p:nvPr/>
        </p:nvSpPr>
        <p:spPr>
          <a:xfrm>
            <a:off x="8057683" y="3027430"/>
            <a:ext cx="3702317" cy="1225637"/>
          </a:xfrm>
          <a:prstGeom prst="rect">
            <a:avLst/>
          </a:prstGeom>
          <a:solidFill>
            <a:schemeClr val="accent2">
              <a:lumMod val="20000"/>
              <a:lumOff val="80000"/>
              <a:alpha val="50000"/>
            </a:schemeClr>
          </a:solidFill>
          <a:ln w="28575">
            <a:solidFill>
              <a:schemeClr val="accent2"/>
            </a:solidFill>
          </a:ln>
        </p:spPr>
        <p:txBody>
          <a:bodyPr wrap="square" lIns="274320" rIns="274320" rtlCol="0" anchor="ctr" anchorCtr="0">
            <a:noAutofit/>
          </a:bodyPr>
          <a:lstStyle/>
          <a:p>
            <a:r>
              <a:rPr lang="en-US" sz="2100" dirty="0">
                <a:solidFill>
                  <a:schemeClr val="accent2"/>
                </a:solidFill>
              </a:rPr>
              <a:t>Listen to calming music</a:t>
            </a:r>
          </a:p>
        </p:txBody>
      </p:sp>
      <p:sp>
        <p:nvSpPr>
          <p:cNvPr id="18" name="TextBox 17">
            <a:extLst>
              <a:ext uri="{FF2B5EF4-FFF2-40B4-BE49-F238E27FC236}">
                <a16:creationId xmlns:a16="http://schemas.microsoft.com/office/drawing/2014/main" id="{73C7535B-6AC9-9D4F-B6DA-0CE3404749DB}"/>
              </a:ext>
            </a:extLst>
          </p:cNvPr>
          <p:cNvSpPr txBox="1"/>
          <p:nvPr/>
        </p:nvSpPr>
        <p:spPr>
          <a:xfrm>
            <a:off x="8057682" y="1693177"/>
            <a:ext cx="3702317" cy="1225637"/>
          </a:xfrm>
          <a:prstGeom prst="rect">
            <a:avLst/>
          </a:prstGeom>
          <a:solidFill>
            <a:schemeClr val="accent3">
              <a:lumMod val="20000"/>
              <a:lumOff val="80000"/>
              <a:alpha val="50000"/>
            </a:schemeClr>
          </a:solidFill>
          <a:ln w="28575">
            <a:solidFill>
              <a:schemeClr val="accent3"/>
            </a:solidFill>
          </a:ln>
        </p:spPr>
        <p:txBody>
          <a:bodyPr wrap="square" lIns="274320" rIns="274320" rtlCol="0" anchor="ctr" anchorCtr="0">
            <a:noAutofit/>
          </a:bodyPr>
          <a:lstStyle/>
          <a:p>
            <a:r>
              <a:rPr lang="en-US" sz="2100" dirty="0">
                <a:solidFill>
                  <a:schemeClr val="accent3">
                    <a:lumMod val="75000"/>
                  </a:schemeClr>
                </a:solidFill>
              </a:rPr>
              <a:t>Communicate with others via video platforms</a:t>
            </a:r>
          </a:p>
        </p:txBody>
      </p:sp>
    </p:spTree>
    <p:extLst>
      <p:ext uri="{BB962C8B-B14F-4D97-AF65-F5344CB8AC3E}">
        <p14:creationId xmlns:p14="http://schemas.microsoft.com/office/powerpoint/2010/main" val="21196926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023ED-5C7A-8643-A1C8-B44492103793}"/>
              </a:ext>
            </a:extLst>
          </p:cNvPr>
          <p:cNvSpPr>
            <a:spLocks noGrp="1"/>
          </p:cNvSpPr>
          <p:nvPr>
            <p:ph type="title"/>
          </p:nvPr>
        </p:nvSpPr>
        <p:spPr/>
        <p:txBody>
          <a:bodyPr/>
          <a:lstStyle/>
          <a:p>
            <a:r>
              <a:rPr lang="en-US" dirty="0"/>
              <a:t>What Does Help Look Like?</a:t>
            </a:r>
          </a:p>
        </p:txBody>
      </p:sp>
      <p:sp>
        <p:nvSpPr>
          <p:cNvPr id="3" name="Text Placeholder 2">
            <a:extLst>
              <a:ext uri="{FF2B5EF4-FFF2-40B4-BE49-F238E27FC236}">
                <a16:creationId xmlns:a16="http://schemas.microsoft.com/office/drawing/2014/main" id="{AC0292F0-96AC-BE4B-BEC2-01B88235C75A}"/>
              </a:ext>
            </a:extLst>
          </p:cNvPr>
          <p:cNvSpPr>
            <a:spLocks noGrp="1"/>
          </p:cNvSpPr>
          <p:nvPr>
            <p:ph type="body" sz="quarter" idx="32"/>
          </p:nvPr>
        </p:nvSpPr>
        <p:spPr/>
        <p:txBody>
          <a:bodyPr/>
          <a:lstStyle/>
          <a:p>
            <a:r>
              <a:rPr lang="en-US" dirty="0">
                <a:solidFill>
                  <a:schemeClr val="accent1"/>
                </a:solidFill>
              </a:rPr>
              <a:t>Seek professional help when:</a:t>
            </a:r>
          </a:p>
        </p:txBody>
      </p:sp>
      <p:sp>
        <p:nvSpPr>
          <p:cNvPr id="4" name="Content Placeholder 3">
            <a:extLst>
              <a:ext uri="{FF2B5EF4-FFF2-40B4-BE49-F238E27FC236}">
                <a16:creationId xmlns:a16="http://schemas.microsoft.com/office/drawing/2014/main" id="{D850A12B-7159-F64A-BBE0-E0E987E20AEF}"/>
              </a:ext>
            </a:extLst>
          </p:cNvPr>
          <p:cNvSpPr>
            <a:spLocks noGrp="1"/>
          </p:cNvSpPr>
          <p:nvPr>
            <p:ph idx="1"/>
          </p:nvPr>
        </p:nvSpPr>
        <p:spPr/>
        <p:txBody>
          <a:bodyPr/>
          <a:lstStyle/>
          <a:p>
            <a:r>
              <a:rPr lang="en-US" dirty="0"/>
              <a:t>After a crisis, normal stress reactions:</a:t>
            </a:r>
          </a:p>
          <a:p>
            <a:pPr lvl="1"/>
            <a:r>
              <a:rPr lang="en-US" dirty="0"/>
              <a:t>Worsen</a:t>
            </a:r>
          </a:p>
          <a:p>
            <a:pPr lvl="1"/>
            <a:r>
              <a:rPr lang="en-US" dirty="0"/>
              <a:t>Last for an extended period of time</a:t>
            </a:r>
          </a:p>
          <a:p>
            <a:pPr lvl="1"/>
            <a:r>
              <a:rPr lang="en-US" dirty="0"/>
              <a:t>Interfere with daily functioning</a:t>
            </a:r>
          </a:p>
          <a:p>
            <a:r>
              <a:rPr lang="en-US" dirty="0"/>
              <a:t>After a crisis, signs and symptoms of trauma caused mental illnesses appear  (e.g., PTSD, depression, generalized anxiety disorder, substance use)</a:t>
            </a:r>
          </a:p>
          <a:p>
            <a:r>
              <a:rPr lang="en-US" dirty="0"/>
              <a:t>After a crisis, pre-existing mental health conditions or illnesses worsen </a:t>
            </a:r>
          </a:p>
        </p:txBody>
      </p:sp>
      <p:sp>
        <p:nvSpPr>
          <p:cNvPr id="5" name="Slide Number Placeholder 4">
            <a:extLst>
              <a:ext uri="{FF2B5EF4-FFF2-40B4-BE49-F238E27FC236}">
                <a16:creationId xmlns:a16="http://schemas.microsoft.com/office/drawing/2014/main" id="{E9F9CE79-5CDF-0847-BEC4-7E05696B2356}"/>
              </a:ext>
            </a:extLst>
          </p:cNvPr>
          <p:cNvSpPr>
            <a:spLocks noGrp="1"/>
          </p:cNvSpPr>
          <p:nvPr>
            <p:ph type="sldNum" sz="quarter" idx="33"/>
          </p:nvPr>
        </p:nvSpPr>
        <p:spPr/>
        <p:txBody>
          <a:bodyPr/>
          <a:lstStyle/>
          <a:p>
            <a:fld id="{19B51A1E-902D-48AF-9020-955120F399B6}" type="slidenum">
              <a:rPr lang="en-US" noProof="0" smtClean="0"/>
              <a:pPr/>
              <a:t>29</a:t>
            </a:fld>
            <a:endParaRPr lang="en-US" noProof="0" dirty="0"/>
          </a:p>
        </p:txBody>
      </p:sp>
    </p:spTree>
    <p:extLst>
      <p:ext uri="{BB962C8B-B14F-4D97-AF65-F5344CB8AC3E}">
        <p14:creationId xmlns:p14="http://schemas.microsoft.com/office/powerpoint/2010/main" val="3251059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97534-8DF3-4E4D-A590-A655D95C6043}"/>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0E32C6B3-93A3-A14A-8776-2E1CC9705CCE}"/>
              </a:ext>
            </a:extLst>
          </p:cNvPr>
          <p:cNvSpPr>
            <a:spLocks noGrp="1"/>
          </p:cNvSpPr>
          <p:nvPr>
            <p:ph idx="1"/>
          </p:nvPr>
        </p:nvSpPr>
        <p:spPr/>
        <p:txBody>
          <a:bodyPr/>
          <a:lstStyle/>
          <a:p>
            <a:pPr marL="457200" indent="-457200">
              <a:lnSpc>
                <a:spcPct val="114000"/>
              </a:lnSpc>
              <a:buFont typeface="+mj-lt"/>
              <a:buAutoNum type="arabicPeriod"/>
            </a:pPr>
            <a:r>
              <a:rPr lang="en-US" sz="2800" dirty="0"/>
              <a:t>Impact of COVID-19</a:t>
            </a:r>
          </a:p>
          <a:p>
            <a:pPr marL="457200" indent="-457200">
              <a:lnSpc>
                <a:spcPct val="114000"/>
              </a:lnSpc>
              <a:buFont typeface="+mj-lt"/>
              <a:buAutoNum type="arabicPeriod"/>
            </a:pPr>
            <a:r>
              <a:rPr lang="en-US" sz="2800" dirty="0"/>
              <a:t>What Is Trauma?</a:t>
            </a:r>
          </a:p>
          <a:p>
            <a:pPr marL="457200" indent="-457200">
              <a:lnSpc>
                <a:spcPct val="114000"/>
              </a:lnSpc>
              <a:buFont typeface="+mj-lt"/>
              <a:buAutoNum type="arabicPeriod"/>
            </a:pPr>
            <a:r>
              <a:rPr lang="en-US" sz="2800" dirty="0"/>
              <a:t>When Is Time to Seek Help?</a:t>
            </a:r>
          </a:p>
          <a:p>
            <a:pPr marL="457200" indent="-457200">
              <a:lnSpc>
                <a:spcPct val="114000"/>
              </a:lnSpc>
              <a:buFont typeface="+mj-lt"/>
              <a:buAutoNum type="arabicPeriod"/>
            </a:pPr>
            <a:r>
              <a:rPr lang="en-US" sz="2800" dirty="0"/>
              <a:t>Obstacles to Getting Help</a:t>
            </a:r>
          </a:p>
          <a:p>
            <a:pPr marL="457200" indent="-457200">
              <a:lnSpc>
                <a:spcPct val="114000"/>
              </a:lnSpc>
              <a:buFont typeface="+mj-lt"/>
              <a:buAutoNum type="arabicPeriod"/>
            </a:pPr>
            <a:r>
              <a:rPr lang="en-US" sz="2800" dirty="0"/>
              <a:t>Tools and Resources</a:t>
            </a:r>
          </a:p>
        </p:txBody>
      </p:sp>
      <p:sp>
        <p:nvSpPr>
          <p:cNvPr id="4" name="Slide Number Placeholder 3">
            <a:extLst>
              <a:ext uri="{FF2B5EF4-FFF2-40B4-BE49-F238E27FC236}">
                <a16:creationId xmlns:a16="http://schemas.microsoft.com/office/drawing/2014/main" id="{D20FC713-5398-4C46-92B5-598B2250997A}"/>
              </a:ext>
            </a:extLst>
          </p:cNvPr>
          <p:cNvSpPr>
            <a:spLocks noGrp="1"/>
          </p:cNvSpPr>
          <p:nvPr>
            <p:ph type="sldNum" sz="quarter" idx="33"/>
          </p:nvPr>
        </p:nvSpPr>
        <p:spPr/>
        <p:txBody>
          <a:bodyPr/>
          <a:lstStyle/>
          <a:p>
            <a:fld id="{19B51A1E-902D-48AF-9020-955120F399B6}" type="slidenum">
              <a:rPr lang="en-US" noProof="0" smtClean="0"/>
              <a:pPr/>
              <a:t>3</a:t>
            </a:fld>
            <a:endParaRPr lang="en-US" noProof="0" dirty="0"/>
          </a:p>
        </p:txBody>
      </p:sp>
    </p:spTree>
    <p:extLst>
      <p:ext uri="{BB962C8B-B14F-4D97-AF65-F5344CB8AC3E}">
        <p14:creationId xmlns:p14="http://schemas.microsoft.com/office/powerpoint/2010/main" val="17361915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using a computer&#10;&#10;Description automatically generated">
            <a:extLst>
              <a:ext uri="{FF2B5EF4-FFF2-40B4-BE49-F238E27FC236}">
                <a16:creationId xmlns:a16="http://schemas.microsoft.com/office/drawing/2014/main" id="{B56C410B-F1A6-DE4D-B772-BBAD791C6F46}"/>
              </a:ext>
            </a:extLst>
          </p:cNvPr>
          <p:cNvPicPr>
            <a:picLocks noGrp="1" noChangeAspect="1"/>
          </p:cNvPicPr>
          <p:nvPr>
            <p:ph type="pic" sz="quarter" idx="10"/>
          </p:nvPr>
        </p:nvPicPr>
        <p:blipFill>
          <a:blip r:embed="rId2"/>
          <a:srcRect t="4944" b="4944"/>
          <a:stretch>
            <a:fillRect/>
          </a:stretch>
        </p:blipFill>
        <p:spPr>
          <a:xfrm>
            <a:off x="2411412" y="12880"/>
            <a:ext cx="9780588" cy="5884812"/>
          </a:xfrm>
        </p:spPr>
      </p:pic>
      <p:sp>
        <p:nvSpPr>
          <p:cNvPr id="3" name="Title 2">
            <a:extLst>
              <a:ext uri="{FF2B5EF4-FFF2-40B4-BE49-F238E27FC236}">
                <a16:creationId xmlns:a16="http://schemas.microsoft.com/office/drawing/2014/main" id="{67B07075-45A4-B54D-8B25-71257A1C46DF}"/>
              </a:ext>
            </a:extLst>
          </p:cNvPr>
          <p:cNvSpPr>
            <a:spLocks noGrp="1"/>
          </p:cNvSpPr>
          <p:nvPr>
            <p:ph type="title"/>
          </p:nvPr>
        </p:nvSpPr>
        <p:spPr/>
        <p:txBody>
          <a:bodyPr/>
          <a:lstStyle/>
          <a:p>
            <a:r>
              <a:rPr lang="en-US" dirty="0"/>
              <a:t>Tools &amp; Resources</a:t>
            </a:r>
          </a:p>
        </p:txBody>
      </p:sp>
      <p:sp>
        <p:nvSpPr>
          <p:cNvPr id="4" name="Text Placeholder 3">
            <a:extLst>
              <a:ext uri="{FF2B5EF4-FFF2-40B4-BE49-F238E27FC236}">
                <a16:creationId xmlns:a16="http://schemas.microsoft.com/office/drawing/2014/main" id="{C768AA5A-1E94-BB4D-B4C6-F80F342ED9F8}"/>
              </a:ext>
            </a:extLst>
          </p:cNvPr>
          <p:cNvSpPr>
            <a:spLocks noGrp="1"/>
          </p:cNvSpPr>
          <p:nvPr>
            <p:ph type="body" sz="quarter" idx="13"/>
          </p:nvPr>
        </p:nvSpPr>
        <p:spPr/>
        <p:txBody>
          <a:bodyPr/>
          <a:lstStyle/>
          <a:p>
            <a:r>
              <a:rPr lang="en-US" dirty="0"/>
              <a:t> </a:t>
            </a:r>
          </a:p>
        </p:txBody>
      </p:sp>
      <p:sp>
        <p:nvSpPr>
          <p:cNvPr id="5" name="Slide Number Placeholder 4">
            <a:extLst>
              <a:ext uri="{FF2B5EF4-FFF2-40B4-BE49-F238E27FC236}">
                <a16:creationId xmlns:a16="http://schemas.microsoft.com/office/drawing/2014/main" id="{09D72521-D1B5-BD4F-8BC0-579E1283AD1F}"/>
              </a:ext>
            </a:extLst>
          </p:cNvPr>
          <p:cNvSpPr>
            <a:spLocks noGrp="1"/>
          </p:cNvSpPr>
          <p:nvPr>
            <p:ph type="sldNum" sz="quarter" idx="12"/>
          </p:nvPr>
        </p:nvSpPr>
        <p:spPr/>
        <p:txBody>
          <a:bodyPr/>
          <a:lstStyle/>
          <a:p>
            <a:fld id="{19B51A1E-902D-48AF-9020-955120F399B6}" type="slidenum">
              <a:rPr lang="en-US" noProof="0" smtClean="0"/>
              <a:pPr/>
              <a:t>30</a:t>
            </a:fld>
            <a:endParaRPr lang="en-US" noProof="0" dirty="0"/>
          </a:p>
        </p:txBody>
      </p:sp>
    </p:spTree>
    <p:extLst>
      <p:ext uri="{BB962C8B-B14F-4D97-AF65-F5344CB8AC3E}">
        <p14:creationId xmlns:p14="http://schemas.microsoft.com/office/powerpoint/2010/main" val="34430414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72CC8D-E623-834D-A26E-4BDED1A95D6C}"/>
              </a:ext>
            </a:extLst>
          </p:cNvPr>
          <p:cNvSpPr>
            <a:spLocks noGrp="1"/>
          </p:cNvSpPr>
          <p:nvPr>
            <p:ph type="sldNum" sz="quarter" idx="13"/>
          </p:nvPr>
        </p:nvSpPr>
        <p:spPr/>
        <p:txBody>
          <a:bodyPr/>
          <a:lstStyle/>
          <a:p>
            <a:fld id="{19B51A1E-902D-48AF-9020-955120F399B6}" type="slidenum">
              <a:rPr lang="en-US" noProof="0" smtClean="0"/>
              <a:pPr/>
              <a:t>31</a:t>
            </a:fld>
            <a:endParaRPr lang="en-US" noProof="0" dirty="0"/>
          </a:p>
        </p:txBody>
      </p:sp>
      <p:pic>
        <p:nvPicPr>
          <p:cNvPr id="4" name="Picture 3">
            <a:extLst>
              <a:ext uri="{FF2B5EF4-FFF2-40B4-BE49-F238E27FC236}">
                <a16:creationId xmlns:a16="http://schemas.microsoft.com/office/drawing/2014/main" id="{3A60BE88-FA4B-214E-BF43-ED0A3187EBAD}"/>
              </a:ext>
            </a:extLst>
          </p:cNvPr>
          <p:cNvPicPr>
            <a:picLocks noChangeAspect="1"/>
          </p:cNvPicPr>
          <p:nvPr/>
        </p:nvPicPr>
        <p:blipFill>
          <a:blip r:embed="rId3"/>
          <a:stretch>
            <a:fillRect/>
          </a:stretch>
        </p:blipFill>
        <p:spPr>
          <a:xfrm>
            <a:off x="372536" y="585855"/>
            <a:ext cx="4124373" cy="5098533"/>
          </a:xfrm>
          <a:prstGeom prst="rect">
            <a:avLst/>
          </a:prstGeom>
          <a:ln w="19050">
            <a:solidFill>
              <a:schemeClr val="accent1"/>
            </a:solidFill>
          </a:ln>
        </p:spPr>
      </p:pic>
      <p:pic>
        <p:nvPicPr>
          <p:cNvPr id="3" name="Picture 2">
            <a:extLst>
              <a:ext uri="{FF2B5EF4-FFF2-40B4-BE49-F238E27FC236}">
                <a16:creationId xmlns:a16="http://schemas.microsoft.com/office/drawing/2014/main" id="{9D905DDD-75D3-604A-BFE5-141551C15361}"/>
              </a:ext>
            </a:extLst>
          </p:cNvPr>
          <p:cNvPicPr>
            <a:picLocks noChangeAspect="1"/>
          </p:cNvPicPr>
          <p:nvPr/>
        </p:nvPicPr>
        <p:blipFill>
          <a:blip r:embed="rId4"/>
          <a:stretch>
            <a:fillRect/>
          </a:stretch>
        </p:blipFill>
        <p:spPr>
          <a:xfrm>
            <a:off x="4020280" y="354034"/>
            <a:ext cx="4151439" cy="5098534"/>
          </a:xfrm>
          <a:prstGeom prst="rect">
            <a:avLst/>
          </a:prstGeom>
          <a:ln w="19050">
            <a:solidFill>
              <a:schemeClr val="accent1"/>
            </a:solidFill>
          </a:ln>
        </p:spPr>
      </p:pic>
      <p:pic>
        <p:nvPicPr>
          <p:cNvPr id="5" name="Picture 4">
            <a:extLst>
              <a:ext uri="{FF2B5EF4-FFF2-40B4-BE49-F238E27FC236}">
                <a16:creationId xmlns:a16="http://schemas.microsoft.com/office/drawing/2014/main" id="{41CC9616-199A-4641-B9E4-1AA7FFAC9B24}"/>
              </a:ext>
            </a:extLst>
          </p:cNvPr>
          <p:cNvPicPr>
            <a:picLocks noChangeAspect="1"/>
          </p:cNvPicPr>
          <p:nvPr/>
        </p:nvPicPr>
        <p:blipFill>
          <a:blip r:embed="rId5"/>
          <a:stretch>
            <a:fillRect/>
          </a:stretch>
        </p:blipFill>
        <p:spPr>
          <a:xfrm>
            <a:off x="6723261" y="1706491"/>
            <a:ext cx="5096202" cy="3977897"/>
          </a:xfrm>
          <a:prstGeom prst="rect">
            <a:avLst/>
          </a:prstGeom>
          <a:ln w="19050">
            <a:solidFill>
              <a:schemeClr val="accent1"/>
            </a:solidFill>
          </a:ln>
        </p:spPr>
      </p:pic>
      <p:sp>
        <p:nvSpPr>
          <p:cNvPr id="6" name="Rectangle 5">
            <a:extLst>
              <a:ext uri="{FF2B5EF4-FFF2-40B4-BE49-F238E27FC236}">
                <a16:creationId xmlns:a16="http://schemas.microsoft.com/office/drawing/2014/main" id="{999A0E21-7494-5740-B699-2DAEB29760E8}"/>
              </a:ext>
            </a:extLst>
          </p:cNvPr>
          <p:cNvSpPr/>
          <p:nvPr/>
        </p:nvSpPr>
        <p:spPr>
          <a:xfrm>
            <a:off x="372536" y="6174808"/>
            <a:ext cx="9685864" cy="461665"/>
          </a:xfrm>
          <a:prstGeom prst="rect">
            <a:avLst/>
          </a:prstGeom>
        </p:spPr>
        <p:txBody>
          <a:bodyPr wrap="square">
            <a:spAutoFit/>
          </a:bodyPr>
          <a:lstStyle/>
          <a:p>
            <a:r>
              <a:rPr lang="en-US" sz="1200" dirty="0"/>
              <a:t>Source: B. Hudnall </a:t>
            </a:r>
            <a:r>
              <a:rPr lang="en-US" sz="1200" dirty="0" err="1"/>
              <a:t>Stamm</a:t>
            </a:r>
            <a:r>
              <a:rPr lang="en-US" sz="1200" dirty="0"/>
              <a:t>, 2009. Professional Quality of Life: Compassion Satisfaction and Fatigue Version 5 (</a:t>
            </a:r>
            <a:r>
              <a:rPr lang="en-US" sz="1200" dirty="0" err="1"/>
              <a:t>ProQOL</a:t>
            </a:r>
            <a:r>
              <a:rPr lang="en-US" sz="1200" dirty="0"/>
              <a:t>). </a:t>
            </a:r>
            <a:r>
              <a:rPr lang="en-US" sz="1200" dirty="0">
                <a:hlinkClick r:id="rId6"/>
              </a:rPr>
              <a:t>www.isu.edu/~bhstamm</a:t>
            </a:r>
            <a:r>
              <a:rPr lang="en-US" sz="1200" dirty="0"/>
              <a:t> or </a:t>
            </a:r>
            <a:r>
              <a:rPr lang="en-US" sz="1200" dirty="0">
                <a:hlinkClick r:id="rId7"/>
              </a:rPr>
              <a:t>www.proqol.org</a:t>
            </a:r>
            <a:r>
              <a:rPr lang="en-US" sz="1200" dirty="0"/>
              <a:t> </a:t>
            </a:r>
          </a:p>
        </p:txBody>
      </p:sp>
    </p:spTree>
    <p:extLst>
      <p:ext uri="{BB962C8B-B14F-4D97-AF65-F5344CB8AC3E}">
        <p14:creationId xmlns:p14="http://schemas.microsoft.com/office/powerpoint/2010/main" val="20419384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C5FC6F-9DD6-6D4F-97DC-E84124754816}"/>
              </a:ext>
            </a:extLst>
          </p:cNvPr>
          <p:cNvSpPr>
            <a:spLocks noGrp="1"/>
          </p:cNvSpPr>
          <p:nvPr>
            <p:ph type="title"/>
          </p:nvPr>
        </p:nvSpPr>
        <p:spPr/>
        <p:txBody>
          <a:bodyPr/>
          <a:lstStyle/>
          <a:p>
            <a:r>
              <a:rPr lang="en-US" dirty="0"/>
              <a:t>Steps to Getting Help</a:t>
            </a:r>
          </a:p>
        </p:txBody>
      </p:sp>
      <p:sp>
        <p:nvSpPr>
          <p:cNvPr id="7" name="Content Placeholder 6">
            <a:extLst>
              <a:ext uri="{FF2B5EF4-FFF2-40B4-BE49-F238E27FC236}">
                <a16:creationId xmlns:a16="http://schemas.microsoft.com/office/drawing/2014/main" id="{83201B59-E144-684E-B466-C164FD5D9EA6}"/>
              </a:ext>
            </a:extLst>
          </p:cNvPr>
          <p:cNvSpPr>
            <a:spLocks noGrp="1"/>
          </p:cNvSpPr>
          <p:nvPr>
            <p:ph idx="1"/>
          </p:nvPr>
        </p:nvSpPr>
        <p:spPr/>
        <p:txBody>
          <a:bodyPr/>
          <a:lstStyle/>
          <a:p>
            <a:pPr marL="457200" indent="-457200">
              <a:lnSpc>
                <a:spcPct val="150000"/>
              </a:lnSpc>
              <a:buFont typeface="+mj-lt"/>
              <a:buAutoNum type="arabicPeriod"/>
            </a:pPr>
            <a:r>
              <a:rPr lang="en-US" sz="4800" dirty="0"/>
              <a:t> Make a decision</a:t>
            </a:r>
          </a:p>
          <a:p>
            <a:pPr marL="457200" indent="-457200">
              <a:lnSpc>
                <a:spcPct val="150000"/>
              </a:lnSpc>
              <a:buFont typeface="+mj-lt"/>
              <a:buAutoNum type="arabicPeriod"/>
            </a:pPr>
            <a:r>
              <a:rPr lang="en-US" sz="4800" dirty="0"/>
              <a:t> Reach out</a:t>
            </a:r>
          </a:p>
          <a:p>
            <a:pPr marL="457200" indent="-457200">
              <a:lnSpc>
                <a:spcPct val="150000"/>
              </a:lnSpc>
              <a:buFont typeface="+mj-lt"/>
              <a:buAutoNum type="arabicPeriod"/>
            </a:pPr>
            <a:r>
              <a:rPr lang="en-US" sz="4800" dirty="0"/>
              <a:t> Follow through</a:t>
            </a:r>
          </a:p>
        </p:txBody>
      </p:sp>
      <p:sp>
        <p:nvSpPr>
          <p:cNvPr id="5" name="Slide Number Placeholder 4">
            <a:extLst>
              <a:ext uri="{FF2B5EF4-FFF2-40B4-BE49-F238E27FC236}">
                <a16:creationId xmlns:a16="http://schemas.microsoft.com/office/drawing/2014/main" id="{A592A742-BA97-F143-A50C-BBAF0010C617}"/>
              </a:ext>
            </a:extLst>
          </p:cNvPr>
          <p:cNvSpPr>
            <a:spLocks noGrp="1"/>
          </p:cNvSpPr>
          <p:nvPr>
            <p:ph type="sldNum" sz="quarter" idx="33"/>
          </p:nvPr>
        </p:nvSpPr>
        <p:spPr/>
        <p:txBody>
          <a:bodyPr/>
          <a:lstStyle/>
          <a:p>
            <a:fld id="{19B51A1E-902D-48AF-9020-955120F399B6}" type="slidenum">
              <a:rPr lang="en-US" noProof="0" smtClean="0"/>
              <a:pPr/>
              <a:t>32</a:t>
            </a:fld>
            <a:endParaRPr lang="en-US" noProof="0" dirty="0"/>
          </a:p>
        </p:txBody>
      </p:sp>
    </p:spTree>
    <p:extLst>
      <p:ext uri="{BB962C8B-B14F-4D97-AF65-F5344CB8AC3E}">
        <p14:creationId xmlns:p14="http://schemas.microsoft.com/office/powerpoint/2010/main" val="20979740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97D7E937-7282-7E4E-98EE-787034C0F8C9}"/>
              </a:ext>
            </a:extLst>
          </p:cNvPr>
          <p:cNvSpPr/>
          <p:nvPr/>
        </p:nvSpPr>
        <p:spPr>
          <a:xfrm>
            <a:off x="5238960" y="734235"/>
            <a:ext cx="5692462" cy="4580843"/>
          </a:xfrm>
          <a:prstGeom prst="ellipse">
            <a:avLst/>
          </a:prstGeom>
          <a:solidFill>
            <a:schemeClr val="bg1">
              <a:lumMod val="85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9943CF-A3E8-AC49-80B6-25F434E3F074}"/>
              </a:ext>
            </a:extLst>
          </p:cNvPr>
          <p:cNvSpPr>
            <a:spLocks noGrp="1"/>
          </p:cNvSpPr>
          <p:nvPr>
            <p:ph type="title"/>
          </p:nvPr>
        </p:nvSpPr>
        <p:spPr/>
        <p:txBody>
          <a:bodyPr/>
          <a:lstStyle/>
          <a:p>
            <a:r>
              <a:rPr lang="en-US" dirty="0">
                <a:solidFill>
                  <a:schemeClr val="accent1"/>
                </a:solidFill>
              </a:rPr>
              <a:t>Personal Goal Setting</a:t>
            </a:r>
          </a:p>
        </p:txBody>
      </p:sp>
      <p:sp>
        <p:nvSpPr>
          <p:cNvPr id="3" name="Slide Number Placeholder 2">
            <a:extLst>
              <a:ext uri="{FF2B5EF4-FFF2-40B4-BE49-F238E27FC236}">
                <a16:creationId xmlns:a16="http://schemas.microsoft.com/office/drawing/2014/main" id="{4955037F-3DEE-304D-A806-5C3FC323CACD}"/>
              </a:ext>
            </a:extLst>
          </p:cNvPr>
          <p:cNvSpPr>
            <a:spLocks noGrp="1"/>
          </p:cNvSpPr>
          <p:nvPr>
            <p:ph type="sldNum" sz="quarter" idx="33"/>
          </p:nvPr>
        </p:nvSpPr>
        <p:spPr/>
        <p:txBody>
          <a:bodyPr/>
          <a:lstStyle/>
          <a:p>
            <a:fld id="{19B51A1E-902D-48AF-9020-955120F399B6}" type="slidenum">
              <a:rPr lang="en-US" noProof="0" smtClean="0"/>
              <a:pPr/>
              <a:t>33</a:t>
            </a:fld>
            <a:endParaRPr lang="en-US" noProof="0" dirty="0"/>
          </a:p>
        </p:txBody>
      </p:sp>
      <p:sp>
        <p:nvSpPr>
          <p:cNvPr id="5" name="Text Placeholder 4">
            <a:extLst>
              <a:ext uri="{FF2B5EF4-FFF2-40B4-BE49-F238E27FC236}">
                <a16:creationId xmlns:a16="http://schemas.microsoft.com/office/drawing/2014/main" id="{4788C666-FBB6-EA4A-AD5F-D827985B052D}"/>
              </a:ext>
            </a:extLst>
          </p:cNvPr>
          <p:cNvSpPr>
            <a:spLocks noGrp="1"/>
          </p:cNvSpPr>
          <p:nvPr>
            <p:ph type="body" sz="half" idx="2"/>
          </p:nvPr>
        </p:nvSpPr>
        <p:spPr>
          <a:xfrm>
            <a:off x="432001" y="1843276"/>
            <a:ext cx="3083931" cy="3853189"/>
          </a:xfrm>
        </p:spPr>
        <p:txBody>
          <a:bodyPr/>
          <a:lstStyle/>
          <a:p>
            <a:pPr marL="285750" indent="-285750">
              <a:buFont typeface="Arial" panose="020B0604020202020204" pitchFamily="34" charset="0"/>
              <a:buChar char="•"/>
            </a:pPr>
            <a:r>
              <a:rPr lang="en-US" sz="2800" dirty="0"/>
              <a:t>It’s OK if you’re not OK</a:t>
            </a:r>
          </a:p>
          <a:p>
            <a:pPr marL="742950" lvl="1" indent="-285750">
              <a:buFont typeface="Arial" panose="020B0604020202020204" pitchFamily="34" charset="0"/>
              <a:buChar char="•"/>
            </a:pPr>
            <a:r>
              <a:rPr lang="en-US" sz="2400" dirty="0"/>
              <a:t>Expect to get through this together</a:t>
            </a:r>
          </a:p>
          <a:p>
            <a:pPr marL="742950" lvl="1" indent="-285750">
              <a:buFont typeface="Arial" panose="020B0604020202020204" pitchFamily="34" charset="0"/>
              <a:buChar char="•"/>
            </a:pPr>
            <a:r>
              <a:rPr lang="en-US" sz="2400" dirty="0"/>
              <a:t>It is OK to need additional support</a:t>
            </a:r>
          </a:p>
        </p:txBody>
      </p:sp>
      <p:sp>
        <p:nvSpPr>
          <p:cNvPr id="9" name="TextBox 8">
            <a:extLst>
              <a:ext uri="{FF2B5EF4-FFF2-40B4-BE49-F238E27FC236}">
                <a16:creationId xmlns:a16="http://schemas.microsoft.com/office/drawing/2014/main" id="{4C4DEE0D-668A-DB4D-AEA4-B0D27AFD15F2}"/>
              </a:ext>
            </a:extLst>
          </p:cNvPr>
          <p:cNvSpPr txBox="1"/>
          <p:nvPr/>
        </p:nvSpPr>
        <p:spPr>
          <a:xfrm>
            <a:off x="7147778" y="432001"/>
            <a:ext cx="1893196" cy="958918"/>
          </a:xfrm>
          <a:prstGeom prst="roundRect">
            <a:avLst/>
          </a:prstGeom>
          <a:solidFill>
            <a:schemeClr val="accent1">
              <a:lumMod val="20000"/>
              <a:lumOff val="80000"/>
            </a:schemeClr>
          </a:solidFill>
          <a:ln w="28575">
            <a:solidFill>
              <a:schemeClr val="accent1"/>
            </a:solidFill>
          </a:ln>
        </p:spPr>
        <p:txBody>
          <a:bodyPr wrap="square" lIns="182880" rIns="182880" rtlCol="0" anchor="ctr" anchorCtr="0">
            <a:noAutofit/>
          </a:bodyPr>
          <a:lstStyle/>
          <a:p>
            <a:pPr algn="ctr"/>
            <a:r>
              <a:rPr lang="en-US" dirty="0">
                <a:solidFill>
                  <a:schemeClr val="accent1"/>
                </a:solidFill>
              </a:rPr>
              <a:t>Get enough sleep</a:t>
            </a:r>
          </a:p>
        </p:txBody>
      </p:sp>
      <p:sp>
        <p:nvSpPr>
          <p:cNvPr id="10" name="TextBox 9">
            <a:extLst>
              <a:ext uri="{FF2B5EF4-FFF2-40B4-BE49-F238E27FC236}">
                <a16:creationId xmlns:a16="http://schemas.microsoft.com/office/drawing/2014/main" id="{4EAD67A1-AA93-0249-9AC1-F904165DFC93}"/>
              </a:ext>
            </a:extLst>
          </p:cNvPr>
          <p:cNvSpPr txBox="1"/>
          <p:nvPr/>
        </p:nvSpPr>
        <p:spPr>
          <a:xfrm>
            <a:off x="9272796" y="724437"/>
            <a:ext cx="1893196" cy="958918"/>
          </a:xfrm>
          <a:prstGeom prst="roundRect">
            <a:avLst/>
          </a:prstGeom>
          <a:solidFill>
            <a:schemeClr val="accent3">
              <a:lumMod val="20000"/>
              <a:lumOff val="80000"/>
            </a:schemeClr>
          </a:solidFill>
          <a:ln w="28575">
            <a:solidFill>
              <a:schemeClr val="accent3"/>
            </a:solidFill>
          </a:ln>
        </p:spPr>
        <p:txBody>
          <a:bodyPr wrap="square" lIns="182880" rIns="182880" rtlCol="0" anchor="ctr" anchorCtr="0">
            <a:noAutofit/>
          </a:bodyPr>
          <a:lstStyle/>
          <a:p>
            <a:pPr algn="ctr"/>
            <a:r>
              <a:rPr lang="en-US" dirty="0">
                <a:solidFill>
                  <a:schemeClr val="accent3">
                    <a:lumMod val="75000"/>
                  </a:schemeClr>
                </a:solidFill>
              </a:rPr>
              <a:t>Do some light exercise</a:t>
            </a:r>
          </a:p>
        </p:txBody>
      </p:sp>
      <p:sp>
        <p:nvSpPr>
          <p:cNvPr id="11" name="TextBox 10">
            <a:extLst>
              <a:ext uri="{FF2B5EF4-FFF2-40B4-BE49-F238E27FC236}">
                <a16:creationId xmlns:a16="http://schemas.microsoft.com/office/drawing/2014/main" id="{D74133EE-5FCC-AB48-8887-020748A2C2AB}"/>
              </a:ext>
            </a:extLst>
          </p:cNvPr>
          <p:cNvSpPr txBox="1"/>
          <p:nvPr/>
        </p:nvSpPr>
        <p:spPr>
          <a:xfrm>
            <a:off x="9763780" y="1937992"/>
            <a:ext cx="1893196" cy="958918"/>
          </a:xfrm>
          <a:prstGeom prst="roundRect">
            <a:avLst/>
          </a:prstGeom>
          <a:solidFill>
            <a:schemeClr val="accent1">
              <a:lumMod val="20000"/>
              <a:lumOff val="80000"/>
            </a:schemeClr>
          </a:solidFill>
          <a:ln w="28575">
            <a:solidFill>
              <a:schemeClr val="accent1"/>
            </a:solidFill>
          </a:ln>
        </p:spPr>
        <p:txBody>
          <a:bodyPr wrap="square" lIns="182880" rIns="182880" rtlCol="0" anchor="ctr" anchorCtr="0">
            <a:noAutofit/>
          </a:bodyPr>
          <a:lstStyle/>
          <a:p>
            <a:pPr algn="ctr"/>
            <a:r>
              <a:rPr lang="en-US" dirty="0">
                <a:solidFill>
                  <a:schemeClr val="accent1"/>
                </a:solidFill>
              </a:rPr>
              <a:t>Learn from your mistakes</a:t>
            </a:r>
          </a:p>
        </p:txBody>
      </p:sp>
      <p:sp>
        <p:nvSpPr>
          <p:cNvPr id="12" name="TextBox 11">
            <a:extLst>
              <a:ext uri="{FF2B5EF4-FFF2-40B4-BE49-F238E27FC236}">
                <a16:creationId xmlns:a16="http://schemas.microsoft.com/office/drawing/2014/main" id="{449A7599-7D9C-C043-B1D7-B888064FEDDA}"/>
              </a:ext>
            </a:extLst>
          </p:cNvPr>
          <p:cNvSpPr txBox="1"/>
          <p:nvPr/>
        </p:nvSpPr>
        <p:spPr>
          <a:xfrm>
            <a:off x="9763780" y="3148607"/>
            <a:ext cx="1893196" cy="958918"/>
          </a:xfrm>
          <a:prstGeom prst="roundRect">
            <a:avLst/>
          </a:prstGeom>
          <a:solidFill>
            <a:schemeClr val="accent3">
              <a:lumMod val="20000"/>
              <a:lumOff val="80000"/>
            </a:schemeClr>
          </a:solidFill>
          <a:ln w="28575">
            <a:solidFill>
              <a:schemeClr val="accent3"/>
            </a:solidFill>
          </a:ln>
        </p:spPr>
        <p:txBody>
          <a:bodyPr wrap="square" lIns="182880" rIns="182880" rtlCol="0" anchor="ctr" anchorCtr="0">
            <a:noAutofit/>
          </a:bodyPr>
          <a:lstStyle/>
          <a:p>
            <a:pPr algn="ctr"/>
            <a:r>
              <a:rPr lang="en-US" dirty="0">
                <a:solidFill>
                  <a:schemeClr val="accent3">
                    <a:lumMod val="75000"/>
                  </a:schemeClr>
                </a:solidFill>
              </a:rPr>
              <a:t>Pray, meditate, or relax</a:t>
            </a:r>
          </a:p>
        </p:txBody>
      </p:sp>
      <p:sp>
        <p:nvSpPr>
          <p:cNvPr id="13" name="TextBox 12">
            <a:extLst>
              <a:ext uri="{FF2B5EF4-FFF2-40B4-BE49-F238E27FC236}">
                <a16:creationId xmlns:a16="http://schemas.microsoft.com/office/drawing/2014/main" id="{10861699-2FA6-794E-AC37-9962A9006931}"/>
              </a:ext>
            </a:extLst>
          </p:cNvPr>
          <p:cNvSpPr txBox="1"/>
          <p:nvPr/>
        </p:nvSpPr>
        <p:spPr>
          <a:xfrm>
            <a:off x="9272796" y="4346362"/>
            <a:ext cx="1893196" cy="958918"/>
          </a:xfrm>
          <a:prstGeom prst="roundRect">
            <a:avLst/>
          </a:prstGeom>
          <a:solidFill>
            <a:schemeClr val="accent1">
              <a:lumMod val="20000"/>
              <a:lumOff val="80000"/>
            </a:schemeClr>
          </a:solidFill>
          <a:ln w="28575">
            <a:solidFill>
              <a:schemeClr val="accent1"/>
            </a:solidFill>
          </a:ln>
        </p:spPr>
        <p:txBody>
          <a:bodyPr wrap="square" lIns="182880" rIns="182880" rtlCol="0" anchor="ctr" anchorCtr="0">
            <a:noAutofit/>
          </a:bodyPr>
          <a:lstStyle/>
          <a:p>
            <a:pPr algn="ctr"/>
            <a:r>
              <a:rPr lang="en-US" dirty="0">
                <a:solidFill>
                  <a:schemeClr val="accent1"/>
                </a:solidFill>
              </a:rPr>
              <a:t>Support a colleague</a:t>
            </a:r>
          </a:p>
        </p:txBody>
      </p:sp>
      <p:sp>
        <p:nvSpPr>
          <p:cNvPr id="14" name="TextBox 13">
            <a:extLst>
              <a:ext uri="{FF2B5EF4-FFF2-40B4-BE49-F238E27FC236}">
                <a16:creationId xmlns:a16="http://schemas.microsoft.com/office/drawing/2014/main" id="{E342CA6A-865D-CF4A-AF7B-C41D27412AF5}"/>
              </a:ext>
            </a:extLst>
          </p:cNvPr>
          <p:cNvSpPr txBox="1"/>
          <p:nvPr/>
        </p:nvSpPr>
        <p:spPr>
          <a:xfrm>
            <a:off x="7147778" y="4658394"/>
            <a:ext cx="1893196" cy="958918"/>
          </a:xfrm>
          <a:prstGeom prst="roundRect">
            <a:avLst/>
          </a:prstGeom>
          <a:solidFill>
            <a:schemeClr val="accent3">
              <a:lumMod val="20000"/>
              <a:lumOff val="80000"/>
            </a:schemeClr>
          </a:solidFill>
          <a:ln w="28575">
            <a:solidFill>
              <a:schemeClr val="accent3"/>
            </a:solidFill>
          </a:ln>
        </p:spPr>
        <p:txBody>
          <a:bodyPr wrap="square" lIns="182880" rIns="182880" rtlCol="0" anchor="ctr" anchorCtr="0">
            <a:noAutofit/>
          </a:bodyPr>
          <a:lstStyle/>
          <a:p>
            <a:pPr algn="ctr"/>
            <a:r>
              <a:rPr lang="en-US" dirty="0">
                <a:solidFill>
                  <a:schemeClr val="accent3">
                    <a:lumMod val="75000"/>
                  </a:schemeClr>
                </a:solidFill>
              </a:rPr>
              <a:t>Share a private joke</a:t>
            </a:r>
          </a:p>
        </p:txBody>
      </p:sp>
      <p:sp>
        <p:nvSpPr>
          <p:cNvPr id="15" name="TextBox 14">
            <a:extLst>
              <a:ext uri="{FF2B5EF4-FFF2-40B4-BE49-F238E27FC236}">
                <a16:creationId xmlns:a16="http://schemas.microsoft.com/office/drawing/2014/main" id="{2E5E3A5E-0444-534B-AB52-55E604B180DE}"/>
              </a:ext>
            </a:extLst>
          </p:cNvPr>
          <p:cNvSpPr txBox="1"/>
          <p:nvPr/>
        </p:nvSpPr>
        <p:spPr>
          <a:xfrm>
            <a:off x="5022760" y="4346362"/>
            <a:ext cx="1893196" cy="958918"/>
          </a:xfrm>
          <a:prstGeom prst="roundRect">
            <a:avLst/>
          </a:prstGeom>
          <a:solidFill>
            <a:schemeClr val="accent1">
              <a:lumMod val="20000"/>
              <a:lumOff val="80000"/>
            </a:schemeClr>
          </a:solidFill>
          <a:ln w="28575">
            <a:solidFill>
              <a:schemeClr val="accent1"/>
            </a:solidFill>
          </a:ln>
        </p:spPr>
        <p:txBody>
          <a:bodyPr wrap="square" lIns="182880" rIns="182880" rtlCol="0" anchor="ctr" anchorCtr="0">
            <a:noAutofit/>
          </a:bodyPr>
          <a:lstStyle/>
          <a:p>
            <a:pPr algn="ctr"/>
            <a:r>
              <a:rPr lang="en-US" dirty="0">
                <a:solidFill>
                  <a:schemeClr val="accent1"/>
                </a:solidFill>
              </a:rPr>
              <a:t>Focus on what you did well</a:t>
            </a:r>
          </a:p>
        </p:txBody>
      </p:sp>
      <p:sp>
        <p:nvSpPr>
          <p:cNvPr id="16" name="TextBox 15">
            <a:extLst>
              <a:ext uri="{FF2B5EF4-FFF2-40B4-BE49-F238E27FC236}">
                <a16:creationId xmlns:a16="http://schemas.microsoft.com/office/drawing/2014/main" id="{8FC11AF9-881D-CB4D-8149-20B347DD64E1}"/>
              </a:ext>
            </a:extLst>
          </p:cNvPr>
          <p:cNvSpPr txBox="1"/>
          <p:nvPr/>
        </p:nvSpPr>
        <p:spPr>
          <a:xfrm>
            <a:off x="4548896" y="3135699"/>
            <a:ext cx="1893196" cy="958918"/>
          </a:xfrm>
          <a:prstGeom prst="roundRect">
            <a:avLst/>
          </a:prstGeom>
          <a:solidFill>
            <a:schemeClr val="accent3">
              <a:lumMod val="20000"/>
              <a:lumOff val="80000"/>
            </a:schemeClr>
          </a:solidFill>
          <a:ln w="28575">
            <a:solidFill>
              <a:schemeClr val="accent3"/>
            </a:solidFill>
          </a:ln>
        </p:spPr>
        <p:txBody>
          <a:bodyPr wrap="square" lIns="182880" rIns="182880" rtlCol="0" anchor="ctr" anchorCtr="0">
            <a:noAutofit/>
          </a:bodyPr>
          <a:lstStyle/>
          <a:p>
            <a:pPr algn="ctr"/>
            <a:r>
              <a:rPr lang="en-US" dirty="0">
                <a:solidFill>
                  <a:schemeClr val="accent3">
                    <a:lumMod val="75000"/>
                  </a:schemeClr>
                </a:solidFill>
              </a:rPr>
              <a:t>Do something pleasurable</a:t>
            </a:r>
          </a:p>
        </p:txBody>
      </p:sp>
      <p:sp>
        <p:nvSpPr>
          <p:cNvPr id="17" name="TextBox 16">
            <a:extLst>
              <a:ext uri="{FF2B5EF4-FFF2-40B4-BE49-F238E27FC236}">
                <a16:creationId xmlns:a16="http://schemas.microsoft.com/office/drawing/2014/main" id="{B48C5C9A-77D9-0241-8DFA-4107866E3056}"/>
              </a:ext>
            </a:extLst>
          </p:cNvPr>
          <p:cNvSpPr txBox="1"/>
          <p:nvPr/>
        </p:nvSpPr>
        <p:spPr>
          <a:xfrm>
            <a:off x="4548896" y="1937992"/>
            <a:ext cx="1893196" cy="958918"/>
          </a:xfrm>
          <a:prstGeom prst="roundRect">
            <a:avLst/>
          </a:prstGeom>
          <a:solidFill>
            <a:schemeClr val="accent1">
              <a:lumMod val="20000"/>
              <a:lumOff val="80000"/>
            </a:schemeClr>
          </a:solidFill>
          <a:ln w="28575">
            <a:solidFill>
              <a:schemeClr val="accent1"/>
            </a:solidFill>
          </a:ln>
        </p:spPr>
        <p:txBody>
          <a:bodyPr wrap="square" lIns="182880" rIns="182880" rtlCol="0" anchor="ctr" anchorCtr="0">
            <a:noAutofit/>
          </a:bodyPr>
          <a:lstStyle/>
          <a:p>
            <a:pPr algn="ctr"/>
            <a:r>
              <a:rPr lang="en-US" dirty="0">
                <a:solidFill>
                  <a:schemeClr val="accent1"/>
                </a:solidFill>
              </a:rPr>
              <a:t>Vary the work that you do</a:t>
            </a:r>
          </a:p>
        </p:txBody>
      </p:sp>
      <p:sp>
        <p:nvSpPr>
          <p:cNvPr id="18" name="TextBox 17">
            <a:extLst>
              <a:ext uri="{FF2B5EF4-FFF2-40B4-BE49-F238E27FC236}">
                <a16:creationId xmlns:a16="http://schemas.microsoft.com/office/drawing/2014/main" id="{96254BD1-03C8-EC4F-A4C4-3A6A8BBC7CF4}"/>
              </a:ext>
            </a:extLst>
          </p:cNvPr>
          <p:cNvSpPr txBox="1"/>
          <p:nvPr/>
        </p:nvSpPr>
        <p:spPr>
          <a:xfrm>
            <a:off x="5041131" y="740285"/>
            <a:ext cx="1893196" cy="958918"/>
          </a:xfrm>
          <a:prstGeom prst="roundRect">
            <a:avLst/>
          </a:prstGeom>
          <a:solidFill>
            <a:schemeClr val="accent3">
              <a:lumMod val="20000"/>
              <a:lumOff val="80000"/>
            </a:schemeClr>
          </a:solidFill>
          <a:ln w="28575">
            <a:solidFill>
              <a:schemeClr val="accent3"/>
            </a:solidFill>
          </a:ln>
        </p:spPr>
        <p:txBody>
          <a:bodyPr wrap="square" lIns="182880" rIns="182880" rtlCol="0" anchor="ctr" anchorCtr="0">
            <a:noAutofit/>
          </a:bodyPr>
          <a:lstStyle/>
          <a:p>
            <a:pPr algn="ctr"/>
            <a:r>
              <a:rPr lang="en-US" dirty="0">
                <a:solidFill>
                  <a:schemeClr val="accent3">
                    <a:lumMod val="75000"/>
                  </a:schemeClr>
                </a:solidFill>
              </a:rPr>
              <a:t>Get enough to eat</a:t>
            </a:r>
          </a:p>
        </p:txBody>
      </p:sp>
      <p:sp>
        <p:nvSpPr>
          <p:cNvPr id="20" name="Rectangle 19">
            <a:extLst>
              <a:ext uri="{FF2B5EF4-FFF2-40B4-BE49-F238E27FC236}">
                <a16:creationId xmlns:a16="http://schemas.microsoft.com/office/drawing/2014/main" id="{2C376E42-F455-1D47-95F4-BB6EB9C5B70B}"/>
              </a:ext>
            </a:extLst>
          </p:cNvPr>
          <p:cNvSpPr/>
          <p:nvPr/>
        </p:nvSpPr>
        <p:spPr>
          <a:xfrm>
            <a:off x="432000" y="6080023"/>
            <a:ext cx="9768068" cy="646331"/>
          </a:xfrm>
          <a:prstGeom prst="rect">
            <a:avLst/>
          </a:prstGeom>
        </p:spPr>
        <p:txBody>
          <a:bodyPr wrap="square">
            <a:spAutoFit/>
          </a:bodyPr>
          <a:lstStyle/>
          <a:p>
            <a:r>
              <a:rPr lang="en-US" sz="1200" dirty="0"/>
              <a:t>Sources: US Department of Defense</a:t>
            </a:r>
          </a:p>
          <a:p>
            <a:r>
              <a:rPr lang="en-US" sz="1200" dirty="0"/>
              <a:t>“Caring for Yourself” clip © </a:t>
            </a:r>
            <a:r>
              <a:rPr lang="en-US" sz="1200" dirty="0" err="1"/>
              <a:t>Eastwoods</a:t>
            </a:r>
            <a:r>
              <a:rPr lang="en-US" sz="1200" dirty="0"/>
              <a:t>, LLC, 2020. Authors: Beth Hudnall </a:t>
            </a:r>
            <a:r>
              <a:rPr lang="en-US" sz="1200" dirty="0" err="1"/>
              <a:t>Stamm</a:t>
            </a:r>
            <a:r>
              <a:rPr lang="en-US" sz="1200" dirty="0"/>
              <a:t>, Craig Higson-Smith, Amy C. Hudnall and Henry E. </a:t>
            </a:r>
            <a:r>
              <a:rPr lang="en-US" sz="1200" dirty="0" err="1"/>
              <a:t>Stamm</a:t>
            </a:r>
            <a:r>
              <a:rPr lang="en-US" sz="1200" dirty="0"/>
              <a:t>, IV 2004-2020</a:t>
            </a:r>
          </a:p>
        </p:txBody>
      </p:sp>
      <p:sp>
        <p:nvSpPr>
          <p:cNvPr id="21" name="TextBox 20">
            <a:extLst>
              <a:ext uri="{FF2B5EF4-FFF2-40B4-BE49-F238E27FC236}">
                <a16:creationId xmlns:a16="http://schemas.microsoft.com/office/drawing/2014/main" id="{42C74F66-8B7F-B043-9E43-877282B3955B}"/>
              </a:ext>
            </a:extLst>
          </p:cNvPr>
          <p:cNvSpPr txBox="1"/>
          <p:nvPr/>
        </p:nvSpPr>
        <p:spPr>
          <a:xfrm>
            <a:off x="6619852" y="2376450"/>
            <a:ext cx="2930677" cy="1200329"/>
          </a:xfrm>
          <a:prstGeom prst="rect">
            <a:avLst/>
          </a:prstGeom>
          <a:noFill/>
        </p:spPr>
        <p:txBody>
          <a:bodyPr wrap="square" rtlCol="0">
            <a:spAutoFit/>
          </a:bodyPr>
          <a:lstStyle/>
          <a:p>
            <a:pPr algn="ctr"/>
            <a:r>
              <a:rPr lang="en-US" sz="3600" b="1" dirty="0">
                <a:solidFill>
                  <a:schemeClr val="bg1"/>
                </a:solidFill>
              </a:rPr>
              <a:t>Friendly reminder</a:t>
            </a:r>
          </a:p>
        </p:txBody>
      </p:sp>
    </p:spTree>
    <p:extLst>
      <p:ext uri="{BB962C8B-B14F-4D97-AF65-F5344CB8AC3E}">
        <p14:creationId xmlns:p14="http://schemas.microsoft.com/office/powerpoint/2010/main" val="40992550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7D137FE-D762-7E45-BDA9-7C7319EDEF00}"/>
              </a:ext>
            </a:extLst>
          </p:cNvPr>
          <p:cNvSpPr>
            <a:spLocks noGrp="1"/>
          </p:cNvSpPr>
          <p:nvPr>
            <p:ph type="title"/>
          </p:nvPr>
        </p:nvSpPr>
        <p:spPr/>
        <p:txBody>
          <a:bodyPr/>
          <a:lstStyle/>
          <a:p>
            <a:r>
              <a:rPr lang="en-US" dirty="0"/>
              <a:t>Resilience</a:t>
            </a:r>
          </a:p>
        </p:txBody>
      </p:sp>
      <p:sp>
        <p:nvSpPr>
          <p:cNvPr id="5" name="Slide Number Placeholder 4">
            <a:extLst>
              <a:ext uri="{FF2B5EF4-FFF2-40B4-BE49-F238E27FC236}">
                <a16:creationId xmlns:a16="http://schemas.microsoft.com/office/drawing/2014/main" id="{C668A46A-EBE6-924D-A231-1E83A2D339E3}"/>
              </a:ext>
            </a:extLst>
          </p:cNvPr>
          <p:cNvSpPr>
            <a:spLocks noGrp="1"/>
          </p:cNvSpPr>
          <p:nvPr>
            <p:ph type="sldNum" sz="quarter" idx="33"/>
          </p:nvPr>
        </p:nvSpPr>
        <p:spPr/>
        <p:txBody>
          <a:bodyPr/>
          <a:lstStyle/>
          <a:p>
            <a:fld id="{19B51A1E-902D-48AF-9020-955120F399B6}" type="slidenum">
              <a:rPr lang="en-US" noProof="0" smtClean="0"/>
              <a:pPr/>
              <a:t>34</a:t>
            </a:fld>
            <a:endParaRPr lang="en-US" noProof="0" dirty="0"/>
          </a:p>
        </p:txBody>
      </p:sp>
      <p:sp>
        <p:nvSpPr>
          <p:cNvPr id="8" name="Rectangle 7">
            <a:extLst>
              <a:ext uri="{FF2B5EF4-FFF2-40B4-BE49-F238E27FC236}">
                <a16:creationId xmlns:a16="http://schemas.microsoft.com/office/drawing/2014/main" id="{0E64EB6A-1668-F147-A754-CF3944899F69}"/>
              </a:ext>
            </a:extLst>
          </p:cNvPr>
          <p:cNvSpPr/>
          <p:nvPr/>
        </p:nvSpPr>
        <p:spPr>
          <a:xfrm>
            <a:off x="432000" y="6267141"/>
            <a:ext cx="3836307" cy="276999"/>
          </a:xfrm>
          <a:prstGeom prst="rect">
            <a:avLst/>
          </a:prstGeom>
        </p:spPr>
        <p:txBody>
          <a:bodyPr wrap="none">
            <a:spAutoFit/>
          </a:bodyPr>
          <a:lstStyle/>
          <a:p>
            <a:r>
              <a:rPr lang="en-US" sz="1200" dirty="0"/>
              <a:t>Source: NYC Department of Health &amp; Mental Hygiene</a:t>
            </a:r>
          </a:p>
        </p:txBody>
      </p:sp>
      <p:sp>
        <p:nvSpPr>
          <p:cNvPr id="9" name="TextBox 8">
            <a:extLst>
              <a:ext uri="{FF2B5EF4-FFF2-40B4-BE49-F238E27FC236}">
                <a16:creationId xmlns:a16="http://schemas.microsoft.com/office/drawing/2014/main" id="{707836FA-E0EE-AD4A-BD93-B769EA4C694C}"/>
              </a:ext>
            </a:extLst>
          </p:cNvPr>
          <p:cNvSpPr txBox="1"/>
          <p:nvPr/>
        </p:nvSpPr>
        <p:spPr>
          <a:xfrm>
            <a:off x="432001" y="1515415"/>
            <a:ext cx="1529223" cy="2683102"/>
          </a:xfrm>
          <a:prstGeom prst="rect">
            <a:avLst/>
          </a:prstGeom>
          <a:solidFill>
            <a:schemeClr val="accent1">
              <a:lumMod val="20000"/>
              <a:lumOff val="80000"/>
              <a:alpha val="50000"/>
            </a:schemeClr>
          </a:solidFill>
          <a:ln w="28575">
            <a:solidFill>
              <a:schemeClr val="accent1"/>
            </a:solidFill>
          </a:ln>
        </p:spPr>
        <p:txBody>
          <a:bodyPr wrap="square" lIns="91440" tIns="548640" rIns="91440" rtlCol="0" anchor="t" anchorCtr="0">
            <a:noAutofit/>
          </a:bodyPr>
          <a:lstStyle/>
          <a:p>
            <a:pPr algn="ctr"/>
            <a:r>
              <a:rPr lang="en-US" dirty="0">
                <a:solidFill>
                  <a:schemeClr val="accent1"/>
                </a:solidFill>
              </a:rPr>
              <a:t>Optimism</a:t>
            </a:r>
          </a:p>
        </p:txBody>
      </p:sp>
      <p:sp>
        <p:nvSpPr>
          <p:cNvPr id="10" name="TextBox 9">
            <a:extLst>
              <a:ext uri="{FF2B5EF4-FFF2-40B4-BE49-F238E27FC236}">
                <a16:creationId xmlns:a16="http://schemas.microsoft.com/office/drawing/2014/main" id="{5E34AFC0-B0E3-8547-B339-8E475FEDC61D}"/>
              </a:ext>
            </a:extLst>
          </p:cNvPr>
          <p:cNvSpPr txBox="1"/>
          <p:nvPr/>
        </p:nvSpPr>
        <p:spPr>
          <a:xfrm>
            <a:off x="2065131" y="1515414"/>
            <a:ext cx="1529223" cy="2683102"/>
          </a:xfrm>
          <a:prstGeom prst="rect">
            <a:avLst/>
          </a:prstGeom>
          <a:solidFill>
            <a:schemeClr val="accent3">
              <a:lumMod val="20000"/>
              <a:lumOff val="80000"/>
              <a:alpha val="50000"/>
            </a:schemeClr>
          </a:solidFill>
          <a:ln w="28575">
            <a:solidFill>
              <a:schemeClr val="accent3"/>
            </a:solidFill>
          </a:ln>
        </p:spPr>
        <p:txBody>
          <a:bodyPr wrap="square" lIns="91440" tIns="548640" rIns="91440" rtlCol="0" anchor="t" anchorCtr="0">
            <a:noAutofit/>
          </a:bodyPr>
          <a:lstStyle/>
          <a:p>
            <a:pPr algn="ctr"/>
            <a:r>
              <a:rPr lang="en-US" dirty="0">
                <a:solidFill>
                  <a:schemeClr val="accent3">
                    <a:lumMod val="75000"/>
                  </a:schemeClr>
                </a:solidFill>
              </a:rPr>
              <a:t>Healthy </a:t>
            </a:r>
            <a:br>
              <a:rPr lang="en-US" dirty="0">
                <a:solidFill>
                  <a:schemeClr val="accent3">
                    <a:lumMod val="75000"/>
                  </a:schemeClr>
                </a:solidFill>
              </a:rPr>
            </a:br>
            <a:r>
              <a:rPr lang="en-US" dirty="0">
                <a:solidFill>
                  <a:schemeClr val="accent3">
                    <a:lumMod val="75000"/>
                  </a:schemeClr>
                </a:solidFill>
              </a:rPr>
              <a:t>self-esteem</a:t>
            </a:r>
          </a:p>
        </p:txBody>
      </p:sp>
      <p:sp>
        <p:nvSpPr>
          <p:cNvPr id="11" name="TextBox 10">
            <a:extLst>
              <a:ext uri="{FF2B5EF4-FFF2-40B4-BE49-F238E27FC236}">
                <a16:creationId xmlns:a16="http://schemas.microsoft.com/office/drawing/2014/main" id="{E85D75A2-0E75-3A49-B187-C8723CA7E91C}"/>
              </a:ext>
            </a:extLst>
          </p:cNvPr>
          <p:cNvSpPr txBox="1"/>
          <p:nvPr/>
        </p:nvSpPr>
        <p:spPr>
          <a:xfrm>
            <a:off x="3698260" y="1515414"/>
            <a:ext cx="1529223" cy="2683102"/>
          </a:xfrm>
          <a:prstGeom prst="rect">
            <a:avLst/>
          </a:prstGeom>
          <a:solidFill>
            <a:schemeClr val="accent2">
              <a:lumMod val="20000"/>
              <a:lumOff val="80000"/>
              <a:alpha val="50000"/>
            </a:schemeClr>
          </a:solidFill>
          <a:ln w="28575">
            <a:solidFill>
              <a:schemeClr val="accent2"/>
            </a:solidFill>
          </a:ln>
        </p:spPr>
        <p:txBody>
          <a:bodyPr wrap="square" lIns="91440" tIns="548640" rIns="91440" rtlCol="0" anchor="t" anchorCtr="0">
            <a:noAutofit/>
          </a:bodyPr>
          <a:lstStyle/>
          <a:p>
            <a:pPr algn="ctr"/>
            <a:r>
              <a:rPr lang="en-US" dirty="0">
                <a:solidFill>
                  <a:schemeClr val="accent2"/>
                </a:solidFill>
              </a:rPr>
              <a:t>Spirituality</a:t>
            </a:r>
          </a:p>
        </p:txBody>
      </p:sp>
      <p:sp>
        <p:nvSpPr>
          <p:cNvPr id="12" name="TextBox 11">
            <a:extLst>
              <a:ext uri="{FF2B5EF4-FFF2-40B4-BE49-F238E27FC236}">
                <a16:creationId xmlns:a16="http://schemas.microsoft.com/office/drawing/2014/main" id="{22B970EC-0AC1-0843-A9DD-404E709FBB06}"/>
              </a:ext>
            </a:extLst>
          </p:cNvPr>
          <p:cNvSpPr txBox="1"/>
          <p:nvPr/>
        </p:nvSpPr>
        <p:spPr>
          <a:xfrm>
            <a:off x="5331390" y="1515413"/>
            <a:ext cx="1529223" cy="2683102"/>
          </a:xfrm>
          <a:prstGeom prst="rect">
            <a:avLst/>
          </a:prstGeom>
          <a:solidFill>
            <a:schemeClr val="accent1">
              <a:lumMod val="20000"/>
              <a:lumOff val="80000"/>
              <a:alpha val="50000"/>
            </a:schemeClr>
          </a:solidFill>
          <a:ln w="28575">
            <a:solidFill>
              <a:schemeClr val="accent1"/>
            </a:solidFill>
          </a:ln>
        </p:spPr>
        <p:txBody>
          <a:bodyPr wrap="square" lIns="91440" tIns="548640" rIns="91440" rtlCol="0" anchor="t" anchorCtr="0">
            <a:noAutofit/>
          </a:bodyPr>
          <a:lstStyle/>
          <a:p>
            <a:pPr algn="ctr"/>
            <a:r>
              <a:rPr lang="en-US" dirty="0">
                <a:solidFill>
                  <a:schemeClr val="accent1"/>
                </a:solidFill>
              </a:rPr>
              <a:t>Tendency </a:t>
            </a:r>
            <a:br>
              <a:rPr lang="en-US" dirty="0">
                <a:solidFill>
                  <a:schemeClr val="accent1"/>
                </a:solidFill>
              </a:rPr>
            </a:br>
            <a:r>
              <a:rPr lang="en-US" dirty="0">
                <a:solidFill>
                  <a:schemeClr val="accent1"/>
                </a:solidFill>
              </a:rPr>
              <a:t>to find meaning</a:t>
            </a:r>
          </a:p>
        </p:txBody>
      </p:sp>
      <p:sp>
        <p:nvSpPr>
          <p:cNvPr id="13" name="TextBox 12">
            <a:extLst>
              <a:ext uri="{FF2B5EF4-FFF2-40B4-BE49-F238E27FC236}">
                <a16:creationId xmlns:a16="http://schemas.microsoft.com/office/drawing/2014/main" id="{E1013D45-E5EA-294A-97F8-3598D1BED48A}"/>
              </a:ext>
            </a:extLst>
          </p:cNvPr>
          <p:cNvSpPr txBox="1"/>
          <p:nvPr/>
        </p:nvSpPr>
        <p:spPr>
          <a:xfrm>
            <a:off x="6964519" y="1515413"/>
            <a:ext cx="1529223" cy="2683102"/>
          </a:xfrm>
          <a:prstGeom prst="rect">
            <a:avLst/>
          </a:prstGeom>
          <a:solidFill>
            <a:schemeClr val="accent3">
              <a:lumMod val="20000"/>
              <a:lumOff val="80000"/>
              <a:alpha val="50000"/>
            </a:schemeClr>
          </a:solidFill>
          <a:ln w="28575">
            <a:solidFill>
              <a:schemeClr val="accent3"/>
            </a:solidFill>
          </a:ln>
        </p:spPr>
        <p:txBody>
          <a:bodyPr wrap="square" lIns="91440" tIns="548640" rIns="91440" rtlCol="0" anchor="t" anchorCtr="0">
            <a:noAutofit/>
          </a:bodyPr>
          <a:lstStyle/>
          <a:p>
            <a:pPr algn="ctr"/>
            <a:r>
              <a:rPr lang="en-US" dirty="0">
                <a:solidFill>
                  <a:schemeClr val="accent3">
                    <a:lumMod val="75000"/>
                  </a:schemeClr>
                </a:solidFill>
              </a:rPr>
              <a:t>Curiosity</a:t>
            </a:r>
          </a:p>
        </p:txBody>
      </p:sp>
      <p:sp>
        <p:nvSpPr>
          <p:cNvPr id="14" name="TextBox 13">
            <a:extLst>
              <a:ext uri="{FF2B5EF4-FFF2-40B4-BE49-F238E27FC236}">
                <a16:creationId xmlns:a16="http://schemas.microsoft.com/office/drawing/2014/main" id="{7DABB65E-6490-3549-9A94-144943009691}"/>
              </a:ext>
            </a:extLst>
          </p:cNvPr>
          <p:cNvSpPr txBox="1"/>
          <p:nvPr/>
        </p:nvSpPr>
        <p:spPr>
          <a:xfrm>
            <a:off x="8597649" y="1515412"/>
            <a:ext cx="1529223" cy="2683102"/>
          </a:xfrm>
          <a:prstGeom prst="rect">
            <a:avLst/>
          </a:prstGeom>
          <a:solidFill>
            <a:schemeClr val="accent2">
              <a:lumMod val="20000"/>
              <a:lumOff val="80000"/>
              <a:alpha val="50000"/>
            </a:schemeClr>
          </a:solidFill>
          <a:ln w="28575">
            <a:solidFill>
              <a:schemeClr val="accent2"/>
            </a:solidFill>
          </a:ln>
        </p:spPr>
        <p:txBody>
          <a:bodyPr wrap="square" lIns="91440" tIns="548640" rIns="91440" rtlCol="0" anchor="t" anchorCtr="0">
            <a:noAutofit/>
          </a:bodyPr>
          <a:lstStyle/>
          <a:p>
            <a:pPr algn="ctr"/>
            <a:r>
              <a:rPr lang="en-US" dirty="0">
                <a:solidFill>
                  <a:schemeClr val="accent2"/>
                </a:solidFill>
              </a:rPr>
              <a:t>Strong </a:t>
            </a:r>
            <a:br>
              <a:rPr lang="en-US" dirty="0">
                <a:solidFill>
                  <a:schemeClr val="accent2"/>
                </a:solidFill>
              </a:rPr>
            </a:br>
            <a:r>
              <a:rPr lang="en-US" dirty="0">
                <a:solidFill>
                  <a:schemeClr val="accent2"/>
                </a:solidFill>
              </a:rPr>
              <a:t>social support</a:t>
            </a:r>
          </a:p>
        </p:txBody>
      </p:sp>
      <p:sp>
        <p:nvSpPr>
          <p:cNvPr id="15" name="TextBox 14">
            <a:extLst>
              <a:ext uri="{FF2B5EF4-FFF2-40B4-BE49-F238E27FC236}">
                <a16:creationId xmlns:a16="http://schemas.microsoft.com/office/drawing/2014/main" id="{8DC3281B-64E3-1A4D-8E36-3C077A0D1BDD}"/>
              </a:ext>
            </a:extLst>
          </p:cNvPr>
          <p:cNvSpPr txBox="1"/>
          <p:nvPr/>
        </p:nvSpPr>
        <p:spPr>
          <a:xfrm>
            <a:off x="10230778" y="1524442"/>
            <a:ext cx="1529223" cy="2683102"/>
          </a:xfrm>
          <a:prstGeom prst="rect">
            <a:avLst/>
          </a:prstGeom>
          <a:solidFill>
            <a:schemeClr val="accent1">
              <a:lumMod val="20000"/>
              <a:lumOff val="80000"/>
              <a:alpha val="50000"/>
            </a:schemeClr>
          </a:solidFill>
          <a:ln w="28575">
            <a:solidFill>
              <a:schemeClr val="accent1"/>
            </a:solidFill>
          </a:ln>
        </p:spPr>
        <p:txBody>
          <a:bodyPr wrap="square" lIns="91440" tIns="548640" rIns="91440" rtlCol="0" anchor="t" anchorCtr="0">
            <a:noAutofit/>
          </a:bodyPr>
          <a:lstStyle/>
          <a:p>
            <a:pPr algn="ctr"/>
            <a:r>
              <a:rPr lang="en-US" dirty="0">
                <a:solidFill>
                  <a:schemeClr val="accent1"/>
                </a:solidFill>
              </a:rPr>
              <a:t>Adaptability</a:t>
            </a:r>
          </a:p>
        </p:txBody>
      </p:sp>
      <p:sp>
        <p:nvSpPr>
          <p:cNvPr id="17" name="Left-Right Arrow 16">
            <a:extLst>
              <a:ext uri="{FF2B5EF4-FFF2-40B4-BE49-F238E27FC236}">
                <a16:creationId xmlns:a16="http://schemas.microsoft.com/office/drawing/2014/main" id="{23861643-1880-CB48-977A-201CDF8F0ACF}"/>
              </a:ext>
            </a:extLst>
          </p:cNvPr>
          <p:cNvSpPr/>
          <p:nvPr/>
        </p:nvSpPr>
        <p:spPr>
          <a:xfrm>
            <a:off x="669702" y="3258356"/>
            <a:ext cx="10856890" cy="1870743"/>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F81A120-3C91-6B41-8818-2BB08ACD137C}"/>
              </a:ext>
            </a:extLst>
          </p:cNvPr>
          <p:cNvSpPr txBox="1"/>
          <p:nvPr/>
        </p:nvSpPr>
        <p:spPr>
          <a:xfrm>
            <a:off x="2515673" y="3901339"/>
            <a:ext cx="7160653" cy="584775"/>
          </a:xfrm>
          <a:prstGeom prst="rect">
            <a:avLst/>
          </a:prstGeom>
          <a:noFill/>
        </p:spPr>
        <p:txBody>
          <a:bodyPr wrap="square" rtlCol="0">
            <a:spAutoFit/>
          </a:bodyPr>
          <a:lstStyle/>
          <a:p>
            <a:pPr algn="ctr"/>
            <a:r>
              <a:rPr lang="en-US" sz="3200" spc="300" dirty="0">
                <a:solidFill>
                  <a:schemeClr val="bg1"/>
                </a:solidFill>
              </a:rPr>
              <a:t>THINGS THAT PROTECT</a:t>
            </a:r>
          </a:p>
        </p:txBody>
      </p:sp>
    </p:spTree>
    <p:extLst>
      <p:ext uri="{BB962C8B-B14F-4D97-AF65-F5344CB8AC3E}">
        <p14:creationId xmlns:p14="http://schemas.microsoft.com/office/powerpoint/2010/main" val="21697800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9040F-3934-5F4B-829C-342DDECD33B5}"/>
              </a:ext>
            </a:extLst>
          </p:cNvPr>
          <p:cNvSpPr>
            <a:spLocks noGrp="1"/>
          </p:cNvSpPr>
          <p:nvPr>
            <p:ph type="title"/>
          </p:nvPr>
        </p:nvSpPr>
        <p:spPr/>
        <p:txBody>
          <a:bodyPr/>
          <a:lstStyle/>
          <a:p>
            <a:r>
              <a:rPr lang="en-US" dirty="0"/>
              <a:t>Resources Available</a:t>
            </a:r>
          </a:p>
        </p:txBody>
      </p:sp>
      <p:sp>
        <p:nvSpPr>
          <p:cNvPr id="3" name="Content Placeholder 2">
            <a:extLst>
              <a:ext uri="{FF2B5EF4-FFF2-40B4-BE49-F238E27FC236}">
                <a16:creationId xmlns:a16="http://schemas.microsoft.com/office/drawing/2014/main" id="{E591895A-6647-3640-90CA-CA384C49D541}"/>
              </a:ext>
            </a:extLst>
          </p:cNvPr>
          <p:cNvSpPr>
            <a:spLocks noGrp="1"/>
          </p:cNvSpPr>
          <p:nvPr>
            <p:ph idx="1"/>
          </p:nvPr>
        </p:nvSpPr>
        <p:spPr/>
        <p:txBody>
          <a:bodyPr numCol="1" spcCol="274320"/>
          <a:lstStyle/>
          <a:p>
            <a:pPr marL="0" indent="0">
              <a:buNone/>
            </a:pPr>
            <a:r>
              <a:rPr lang="en-US" sz="1600" b="1" dirty="0"/>
              <a:t>NYC Employee Assistance Program</a:t>
            </a:r>
            <a:r>
              <a:rPr lang="en-US" sz="1600" dirty="0"/>
              <a:t> </a:t>
            </a:r>
            <a:br>
              <a:rPr lang="en-US" sz="1600" dirty="0"/>
            </a:br>
            <a:r>
              <a:rPr lang="en-US" sz="1600" dirty="0"/>
              <a:t>Provides services to select NYC employees and their family members. Generally, an EAP provides education, information, counseling and individualized referrals to assist with a wide range of personal and social problems.</a:t>
            </a:r>
            <a:br>
              <a:rPr lang="en-US" sz="1600" dirty="0"/>
            </a:br>
            <a:r>
              <a:rPr lang="en-US" sz="1600" dirty="0">
                <a:solidFill>
                  <a:schemeClr val="accent1"/>
                </a:solidFill>
              </a:rPr>
              <a:t>Telephone: 212-306-7660 | Website: </a:t>
            </a:r>
            <a:r>
              <a:rPr lang="en-US" sz="1600" dirty="0">
                <a:hlinkClick r:id="rId2"/>
              </a:rPr>
              <a:t>https://www1.nyc.gov/site/olr/eap/eaphome.page</a:t>
            </a:r>
            <a:r>
              <a:rPr lang="en-US" sz="1600" dirty="0"/>
              <a:t> </a:t>
            </a:r>
          </a:p>
          <a:p>
            <a:pPr marL="0" indent="0">
              <a:buNone/>
            </a:pPr>
            <a:r>
              <a:rPr lang="en-US" sz="1600" b="1" dirty="0"/>
              <a:t>NYS OMH Emotional Support Helpline</a:t>
            </a:r>
            <a:br>
              <a:rPr lang="en-US" sz="1600" b="1" dirty="0"/>
            </a:br>
            <a:r>
              <a:rPr lang="en-US" sz="1600" dirty="0"/>
              <a:t>Provides free and confidential support, helping callers experiencing increased anxiety due to the coronavirus emergency.</a:t>
            </a:r>
            <a:br>
              <a:rPr lang="en-US" sz="1600" dirty="0"/>
            </a:br>
            <a:r>
              <a:rPr lang="en-US" sz="1600" dirty="0">
                <a:solidFill>
                  <a:schemeClr val="accent1"/>
                </a:solidFill>
              </a:rPr>
              <a:t>Telephone: 844-863-9314 | Website: </a:t>
            </a:r>
            <a:r>
              <a:rPr lang="en-US" sz="1600" dirty="0">
                <a:hlinkClick r:id="rId3"/>
              </a:rPr>
              <a:t>https://omh.ny.gov/omhweb/covid-19-resources.html</a:t>
            </a:r>
            <a:r>
              <a:rPr lang="en-US" sz="1600" dirty="0"/>
              <a:t> </a:t>
            </a:r>
          </a:p>
          <a:p>
            <a:pPr marL="0" indent="0">
              <a:buNone/>
            </a:pPr>
            <a:r>
              <a:rPr lang="en-US" sz="1600" b="1" dirty="0"/>
              <a:t>NYC WELL Telephonic Support Services</a:t>
            </a:r>
            <a:br>
              <a:rPr lang="en-US" sz="1600" b="1" dirty="0"/>
            </a:br>
            <a:r>
              <a:rPr lang="en-US" sz="1600" dirty="0"/>
              <a:t>Free, confidential mental health support for NYC residents to get access to mental health and substance use services, in more than 200 languages, 24/7/365.</a:t>
            </a:r>
            <a:br>
              <a:rPr lang="en-US" sz="1600" dirty="0"/>
            </a:br>
            <a:r>
              <a:rPr lang="en-US" sz="1600" dirty="0">
                <a:solidFill>
                  <a:schemeClr val="accent1"/>
                </a:solidFill>
              </a:rPr>
              <a:t>Telephone: 888-692-9355 | Website: </a:t>
            </a:r>
            <a:r>
              <a:rPr lang="en-US" sz="1600" dirty="0">
                <a:hlinkClick r:id="rId4"/>
              </a:rPr>
              <a:t>https://nycwell.cityofnewyork.us/en/</a:t>
            </a:r>
            <a:r>
              <a:rPr lang="en-US" sz="1600" dirty="0"/>
              <a:t> </a:t>
            </a:r>
          </a:p>
          <a:p>
            <a:pPr marL="0" indent="0">
              <a:buNone/>
            </a:pPr>
            <a:r>
              <a:rPr lang="en-US" sz="1600" b="1" dirty="0"/>
              <a:t>National Suicide Prevention Lifeline</a:t>
            </a:r>
            <a:br>
              <a:rPr lang="en-US" sz="1600" b="1" dirty="0"/>
            </a:br>
            <a:r>
              <a:rPr lang="en-US" sz="1600" dirty="0"/>
              <a:t>The Lifeline provides 24/7, free and confidential support for people in distress, prevention and crisis resources for you or your loved ones, and best practices for professionals.</a:t>
            </a:r>
            <a:br>
              <a:rPr lang="en-US" sz="1600" dirty="0"/>
            </a:br>
            <a:r>
              <a:rPr lang="en-US" sz="1600" dirty="0">
                <a:solidFill>
                  <a:schemeClr val="accent1"/>
                </a:solidFill>
              </a:rPr>
              <a:t>Telephone: 800-273-TALK (8255) - Press 1 if you are Veteran | Website: </a:t>
            </a:r>
            <a:r>
              <a:rPr lang="en-US" sz="1600" dirty="0">
                <a:hlinkClick r:id="rId5"/>
              </a:rPr>
              <a:t>https://suicidepreventionlifeline.org/</a:t>
            </a:r>
            <a:r>
              <a:rPr lang="en-US" sz="1600" dirty="0"/>
              <a:t> </a:t>
            </a:r>
          </a:p>
        </p:txBody>
      </p:sp>
      <p:sp>
        <p:nvSpPr>
          <p:cNvPr id="4" name="Slide Number Placeholder 3">
            <a:extLst>
              <a:ext uri="{FF2B5EF4-FFF2-40B4-BE49-F238E27FC236}">
                <a16:creationId xmlns:a16="http://schemas.microsoft.com/office/drawing/2014/main" id="{42D7DAD9-2E1E-2E4E-8850-36AC47BFFA2B}"/>
              </a:ext>
            </a:extLst>
          </p:cNvPr>
          <p:cNvSpPr>
            <a:spLocks noGrp="1"/>
          </p:cNvSpPr>
          <p:nvPr>
            <p:ph type="sldNum" sz="quarter" idx="33"/>
          </p:nvPr>
        </p:nvSpPr>
        <p:spPr/>
        <p:txBody>
          <a:bodyPr/>
          <a:lstStyle/>
          <a:p>
            <a:fld id="{19B51A1E-902D-48AF-9020-955120F399B6}" type="slidenum">
              <a:rPr lang="en-US" noProof="0" smtClean="0"/>
              <a:pPr/>
              <a:t>35</a:t>
            </a:fld>
            <a:endParaRPr lang="en-US" noProof="0" dirty="0"/>
          </a:p>
        </p:txBody>
      </p:sp>
    </p:spTree>
    <p:extLst>
      <p:ext uri="{BB962C8B-B14F-4D97-AF65-F5344CB8AC3E}">
        <p14:creationId xmlns:p14="http://schemas.microsoft.com/office/powerpoint/2010/main" val="13641634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C4437-53BA-8542-A75D-AE3753D49BB5}"/>
              </a:ext>
            </a:extLst>
          </p:cNvPr>
          <p:cNvSpPr>
            <a:spLocks noGrp="1"/>
          </p:cNvSpPr>
          <p:nvPr>
            <p:ph type="title"/>
          </p:nvPr>
        </p:nvSpPr>
        <p:spPr/>
        <p:txBody>
          <a:bodyPr/>
          <a:lstStyle/>
          <a:p>
            <a:r>
              <a:rPr lang="en-US" dirty="0"/>
              <a:t>Resources Available</a:t>
            </a:r>
          </a:p>
        </p:txBody>
      </p:sp>
      <p:sp>
        <p:nvSpPr>
          <p:cNvPr id="3" name="Content Placeholder 2">
            <a:extLst>
              <a:ext uri="{FF2B5EF4-FFF2-40B4-BE49-F238E27FC236}">
                <a16:creationId xmlns:a16="http://schemas.microsoft.com/office/drawing/2014/main" id="{8DCCF27C-DCA2-5E41-9342-C2AC580BCE6D}"/>
              </a:ext>
            </a:extLst>
          </p:cNvPr>
          <p:cNvSpPr>
            <a:spLocks noGrp="1"/>
          </p:cNvSpPr>
          <p:nvPr>
            <p:ph idx="1"/>
          </p:nvPr>
        </p:nvSpPr>
        <p:spPr/>
        <p:txBody>
          <a:bodyPr/>
          <a:lstStyle/>
          <a:p>
            <a:pPr marL="0" indent="0">
              <a:buNone/>
            </a:pPr>
            <a:r>
              <a:rPr lang="en-US" sz="1600" b="1" dirty="0"/>
              <a:t>Substance Abuse and Mental Health Services Administration Helpline </a:t>
            </a:r>
            <a:br>
              <a:rPr lang="en-US" sz="1600" b="1" dirty="0"/>
            </a:br>
            <a:r>
              <a:rPr lang="en-US" sz="1600" dirty="0"/>
              <a:t>A free, confidential, 24/7, 365-day-a-year treatment referral and information service (in English and Spanish) for individuals and families facing mental and/or substance use disorders.</a:t>
            </a:r>
            <a:br>
              <a:rPr lang="en-US" sz="1600" dirty="0"/>
            </a:br>
            <a:r>
              <a:rPr lang="en-US" sz="1600" dirty="0">
                <a:solidFill>
                  <a:schemeClr val="accent1"/>
                </a:solidFill>
              </a:rPr>
              <a:t>Telephone: 1-800-662-HELP (4357) | Website: </a:t>
            </a:r>
            <a:r>
              <a:rPr lang="en-US" sz="1600" dirty="0">
                <a:hlinkClick r:id="rId2"/>
              </a:rPr>
              <a:t>https://www.samhsa.gov/find-help/national-helpline</a:t>
            </a:r>
            <a:r>
              <a:rPr lang="en-US" sz="1600" dirty="0"/>
              <a:t> </a:t>
            </a:r>
          </a:p>
          <a:p>
            <a:pPr marL="0" indent="0">
              <a:buNone/>
            </a:pPr>
            <a:r>
              <a:rPr lang="en-US" sz="1600" b="1" dirty="0"/>
              <a:t>Physician Support Line</a:t>
            </a:r>
            <a:br>
              <a:rPr lang="en-US" sz="1600" b="1" dirty="0"/>
            </a:br>
            <a:r>
              <a:rPr lang="en-US" sz="1600" dirty="0"/>
              <a:t>This is a national, free, and confidential support line service made up of volunteer psychiatrists providing peer support for physician colleagues during COVID-19 epidemic. </a:t>
            </a:r>
            <a:br>
              <a:rPr lang="en-US" sz="1600" dirty="0"/>
            </a:br>
            <a:r>
              <a:rPr lang="en-US" sz="1600" dirty="0">
                <a:solidFill>
                  <a:schemeClr val="accent1"/>
                </a:solidFill>
              </a:rPr>
              <a:t>Telephone: 1-888-409-0141 | Website: </a:t>
            </a:r>
            <a:r>
              <a:rPr lang="en-US" sz="1600" dirty="0">
                <a:hlinkClick r:id="rId3"/>
              </a:rPr>
              <a:t>https://www.physiciansupportline.com/</a:t>
            </a:r>
            <a:r>
              <a:rPr lang="en-US" sz="1600" dirty="0"/>
              <a:t> </a:t>
            </a:r>
          </a:p>
          <a:p>
            <a:pPr marL="0" indent="0">
              <a:buNone/>
            </a:pPr>
            <a:r>
              <a:rPr lang="en-US" sz="1600" b="1" dirty="0"/>
              <a:t>NYC's 24-hour Domestic Violence Hotline </a:t>
            </a:r>
            <a:br>
              <a:rPr lang="en-US" sz="1600" b="1" dirty="0"/>
            </a:br>
            <a:r>
              <a:rPr lang="en-US" sz="1600" dirty="0"/>
              <a:t>Survivors of domestic violence may receive temporary housing, emergency shelter and supportive services for themselves and their children.</a:t>
            </a:r>
            <a:br>
              <a:rPr lang="en-US" sz="1600" dirty="0"/>
            </a:br>
            <a:r>
              <a:rPr lang="en-US" sz="1600" dirty="0">
                <a:solidFill>
                  <a:schemeClr val="accent1"/>
                </a:solidFill>
              </a:rPr>
              <a:t>Telephone: 1-800-621-4673 | Website: </a:t>
            </a:r>
            <a:r>
              <a:rPr lang="en-US" sz="1600" dirty="0">
                <a:hlinkClick r:id="rId4"/>
              </a:rPr>
              <a:t>https://www1.nyc.gov/site/hra/help/domestic-violence-support.page</a:t>
            </a:r>
            <a:r>
              <a:rPr lang="en-US" sz="1600" dirty="0"/>
              <a:t> </a:t>
            </a:r>
          </a:p>
          <a:p>
            <a:pPr marL="0" indent="0">
              <a:buNone/>
            </a:pPr>
            <a:r>
              <a:rPr lang="en-US" sz="1600" b="1" dirty="0"/>
              <a:t>Facility Based Services (If applicable)</a:t>
            </a:r>
          </a:p>
          <a:p>
            <a:pPr>
              <a:spcBef>
                <a:spcPts val="0"/>
              </a:spcBef>
            </a:pPr>
            <a:r>
              <a:rPr lang="en-US" sz="1600" dirty="0"/>
              <a:t>Pastoral Care</a:t>
            </a:r>
          </a:p>
          <a:p>
            <a:pPr>
              <a:spcBef>
                <a:spcPts val="0"/>
              </a:spcBef>
            </a:pPr>
            <a:r>
              <a:rPr lang="en-US" sz="1600" dirty="0"/>
              <a:t>Staff Support Groups</a:t>
            </a:r>
          </a:p>
        </p:txBody>
      </p:sp>
      <p:sp>
        <p:nvSpPr>
          <p:cNvPr id="4" name="Slide Number Placeholder 3">
            <a:extLst>
              <a:ext uri="{FF2B5EF4-FFF2-40B4-BE49-F238E27FC236}">
                <a16:creationId xmlns:a16="http://schemas.microsoft.com/office/drawing/2014/main" id="{773E733A-657D-BC46-983F-C0FDAE743C05}"/>
              </a:ext>
            </a:extLst>
          </p:cNvPr>
          <p:cNvSpPr>
            <a:spLocks noGrp="1"/>
          </p:cNvSpPr>
          <p:nvPr>
            <p:ph type="sldNum" sz="quarter" idx="33"/>
          </p:nvPr>
        </p:nvSpPr>
        <p:spPr/>
        <p:txBody>
          <a:bodyPr/>
          <a:lstStyle/>
          <a:p>
            <a:fld id="{19B51A1E-902D-48AF-9020-955120F399B6}" type="slidenum">
              <a:rPr lang="en-US" noProof="0" smtClean="0"/>
              <a:pPr/>
              <a:t>36</a:t>
            </a:fld>
            <a:endParaRPr lang="en-US" noProof="0" dirty="0"/>
          </a:p>
        </p:txBody>
      </p:sp>
    </p:spTree>
    <p:extLst>
      <p:ext uri="{BB962C8B-B14F-4D97-AF65-F5344CB8AC3E}">
        <p14:creationId xmlns:p14="http://schemas.microsoft.com/office/powerpoint/2010/main" val="32131462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0A960-1A84-A549-A8DE-48B93A1852A1}"/>
              </a:ext>
            </a:extLst>
          </p:cNvPr>
          <p:cNvSpPr>
            <a:spLocks noGrp="1"/>
          </p:cNvSpPr>
          <p:nvPr>
            <p:ph type="title"/>
          </p:nvPr>
        </p:nvSpPr>
        <p:spPr/>
        <p:txBody>
          <a:bodyPr/>
          <a:lstStyle/>
          <a:p>
            <a:r>
              <a:rPr lang="en-US" dirty="0"/>
              <a:t>Call to Action</a:t>
            </a:r>
          </a:p>
        </p:txBody>
      </p:sp>
      <p:sp>
        <p:nvSpPr>
          <p:cNvPr id="3" name="Content Placeholder 2">
            <a:extLst>
              <a:ext uri="{FF2B5EF4-FFF2-40B4-BE49-F238E27FC236}">
                <a16:creationId xmlns:a16="http://schemas.microsoft.com/office/drawing/2014/main" id="{054C859C-9E55-F149-8041-432D93F7C8DD}"/>
              </a:ext>
            </a:extLst>
          </p:cNvPr>
          <p:cNvSpPr>
            <a:spLocks noGrp="1"/>
          </p:cNvSpPr>
          <p:nvPr>
            <p:ph idx="1"/>
          </p:nvPr>
        </p:nvSpPr>
        <p:spPr>
          <a:xfrm>
            <a:off x="432000" y="1622739"/>
            <a:ext cx="11328000" cy="4011942"/>
          </a:xfrm>
        </p:spPr>
        <p:txBody>
          <a:bodyPr/>
          <a:lstStyle/>
          <a:p>
            <a:pPr marL="0" indent="0">
              <a:buNone/>
            </a:pPr>
            <a:r>
              <a:rPr lang="en-US" sz="7800" i="1" dirty="0"/>
              <a:t>Hope is the only thing to save you from despair.</a:t>
            </a:r>
          </a:p>
          <a:p>
            <a:pPr marL="0" indent="0" algn="r">
              <a:buNone/>
            </a:pPr>
            <a:endParaRPr lang="en-US" i="1" dirty="0">
              <a:solidFill>
                <a:schemeClr val="accent1"/>
              </a:solidFill>
            </a:endParaRPr>
          </a:p>
          <a:p>
            <a:pPr marL="0" indent="0" algn="r">
              <a:buNone/>
            </a:pPr>
            <a:r>
              <a:rPr lang="en-US" i="1" dirty="0">
                <a:solidFill>
                  <a:schemeClr val="accent1"/>
                </a:solidFill>
              </a:rPr>
              <a:t>C.S. Lewis</a:t>
            </a:r>
          </a:p>
        </p:txBody>
      </p:sp>
      <p:sp>
        <p:nvSpPr>
          <p:cNvPr id="4" name="Slide Number Placeholder 3">
            <a:extLst>
              <a:ext uri="{FF2B5EF4-FFF2-40B4-BE49-F238E27FC236}">
                <a16:creationId xmlns:a16="http://schemas.microsoft.com/office/drawing/2014/main" id="{A5A9A205-F782-B345-81C7-325DF6BFE1A2}"/>
              </a:ext>
            </a:extLst>
          </p:cNvPr>
          <p:cNvSpPr>
            <a:spLocks noGrp="1"/>
          </p:cNvSpPr>
          <p:nvPr>
            <p:ph type="sldNum" sz="quarter" idx="33"/>
          </p:nvPr>
        </p:nvSpPr>
        <p:spPr/>
        <p:txBody>
          <a:bodyPr/>
          <a:lstStyle/>
          <a:p>
            <a:fld id="{19B51A1E-902D-48AF-9020-955120F399B6}" type="slidenum">
              <a:rPr lang="en-US" noProof="0" smtClean="0"/>
              <a:pPr/>
              <a:t>37</a:t>
            </a:fld>
            <a:endParaRPr lang="en-US" noProof="0" dirty="0"/>
          </a:p>
        </p:txBody>
      </p:sp>
    </p:spTree>
    <p:extLst>
      <p:ext uri="{BB962C8B-B14F-4D97-AF65-F5344CB8AC3E}">
        <p14:creationId xmlns:p14="http://schemas.microsoft.com/office/powerpoint/2010/main" val="35378065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3EBCB-9CEB-8444-B16A-65937BD64EB3}"/>
              </a:ext>
            </a:extLst>
          </p:cNvPr>
          <p:cNvSpPr>
            <a:spLocks noGrp="1"/>
          </p:cNvSpPr>
          <p:nvPr>
            <p:ph type="title"/>
          </p:nvPr>
        </p:nvSpPr>
        <p:spPr/>
        <p:txBody>
          <a:bodyPr/>
          <a:lstStyle/>
          <a:p>
            <a:r>
              <a:rPr lang="en-US" dirty="0"/>
              <a:t>Looking Ahead</a:t>
            </a:r>
          </a:p>
        </p:txBody>
      </p:sp>
      <p:sp>
        <p:nvSpPr>
          <p:cNvPr id="3" name="Text Placeholder 2">
            <a:extLst>
              <a:ext uri="{FF2B5EF4-FFF2-40B4-BE49-F238E27FC236}">
                <a16:creationId xmlns:a16="http://schemas.microsoft.com/office/drawing/2014/main" id="{AD04DB23-FEB7-E54D-B9E4-110FCB56EBFF}"/>
              </a:ext>
            </a:extLst>
          </p:cNvPr>
          <p:cNvSpPr>
            <a:spLocks noGrp="1"/>
          </p:cNvSpPr>
          <p:nvPr>
            <p:ph type="body" sz="quarter" idx="32"/>
          </p:nvPr>
        </p:nvSpPr>
        <p:spPr/>
        <p:txBody>
          <a:bodyPr/>
          <a:lstStyle/>
          <a:p>
            <a:r>
              <a:rPr lang="en-US" dirty="0">
                <a:solidFill>
                  <a:schemeClr val="accent1"/>
                </a:solidFill>
              </a:rPr>
              <a:t>Today’s 1-hour presentation is the fourth in a series of 5 </a:t>
            </a:r>
          </a:p>
          <a:p>
            <a:endParaRPr lang="en-US" dirty="0"/>
          </a:p>
          <a:p>
            <a:endParaRPr lang="en-US" dirty="0"/>
          </a:p>
        </p:txBody>
      </p:sp>
      <p:sp>
        <p:nvSpPr>
          <p:cNvPr id="4" name="Content Placeholder 3">
            <a:extLst>
              <a:ext uri="{FF2B5EF4-FFF2-40B4-BE49-F238E27FC236}">
                <a16:creationId xmlns:a16="http://schemas.microsoft.com/office/drawing/2014/main" id="{CEA19576-4D14-E242-B418-9E31A87EB06A}"/>
              </a:ext>
            </a:extLst>
          </p:cNvPr>
          <p:cNvSpPr>
            <a:spLocks noGrp="1"/>
          </p:cNvSpPr>
          <p:nvPr>
            <p:ph idx="1"/>
          </p:nvPr>
        </p:nvSpPr>
        <p:spPr/>
        <p:txBody>
          <a:bodyPr/>
          <a:lstStyle/>
          <a:p>
            <a:pPr marL="457200" indent="-457200">
              <a:buFont typeface="+mj-lt"/>
              <a:buAutoNum type="arabicPeriod"/>
            </a:pPr>
            <a:r>
              <a:rPr lang="en-US" dirty="0"/>
              <a:t>Stress, Trauma &amp; Resiliency</a:t>
            </a:r>
          </a:p>
          <a:p>
            <a:pPr marL="457200" indent="-457200">
              <a:buFont typeface="+mj-lt"/>
              <a:buAutoNum type="arabicPeriod"/>
            </a:pPr>
            <a:r>
              <a:rPr lang="en-US" dirty="0"/>
              <a:t>Personal &amp; Professional Wellness</a:t>
            </a:r>
          </a:p>
          <a:p>
            <a:pPr marL="457200" indent="-457200">
              <a:buFont typeface="+mj-lt"/>
              <a:buAutoNum type="arabicPeriod"/>
            </a:pPr>
            <a:r>
              <a:rPr lang="en-US" dirty="0"/>
              <a:t>Impact, Effect &amp; Outcome on Frontline Workers</a:t>
            </a:r>
          </a:p>
          <a:p>
            <a:pPr marL="457200" indent="-457200">
              <a:buFont typeface="+mj-lt"/>
              <a:buAutoNum type="arabicPeriod"/>
            </a:pPr>
            <a:r>
              <a:rPr lang="en-US" b="1" dirty="0">
                <a:solidFill>
                  <a:schemeClr val="accent2"/>
                </a:solidFill>
              </a:rPr>
              <a:t>Seeking Help for Ourselves &amp; Others</a:t>
            </a:r>
          </a:p>
          <a:p>
            <a:pPr marL="457200" indent="-457200">
              <a:buFont typeface="+mj-lt"/>
              <a:buAutoNum type="arabicPeriod"/>
            </a:pPr>
            <a:r>
              <a:rPr lang="en-US" dirty="0"/>
              <a:t>Resilience &amp; Wellness Program Development (July 1)</a:t>
            </a:r>
          </a:p>
        </p:txBody>
      </p:sp>
      <p:sp>
        <p:nvSpPr>
          <p:cNvPr id="5" name="Slide Number Placeholder 4">
            <a:extLst>
              <a:ext uri="{FF2B5EF4-FFF2-40B4-BE49-F238E27FC236}">
                <a16:creationId xmlns:a16="http://schemas.microsoft.com/office/drawing/2014/main" id="{235FFCF8-C1A7-604C-9369-CC5EF05B3D13}"/>
              </a:ext>
            </a:extLst>
          </p:cNvPr>
          <p:cNvSpPr>
            <a:spLocks noGrp="1"/>
          </p:cNvSpPr>
          <p:nvPr>
            <p:ph type="sldNum" sz="quarter" idx="33"/>
          </p:nvPr>
        </p:nvSpPr>
        <p:spPr/>
        <p:txBody>
          <a:bodyPr/>
          <a:lstStyle/>
          <a:p>
            <a:fld id="{19B51A1E-902D-48AF-9020-955120F399B6}" type="slidenum">
              <a:rPr lang="en-US" noProof="0" smtClean="0"/>
              <a:pPr/>
              <a:t>38</a:t>
            </a:fld>
            <a:endParaRPr lang="en-US" noProof="0" dirty="0"/>
          </a:p>
        </p:txBody>
      </p:sp>
    </p:spTree>
    <p:extLst>
      <p:ext uri="{BB962C8B-B14F-4D97-AF65-F5344CB8AC3E}">
        <p14:creationId xmlns:p14="http://schemas.microsoft.com/office/powerpoint/2010/main" val="38467083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sign on the side of a tree&#10;&#10;Description automatically generated">
            <a:extLst>
              <a:ext uri="{FF2B5EF4-FFF2-40B4-BE49-F238E27FC236}">
                <a16:creationId xmlns:a16="http://schemas.microsoft.com/office/drawing/2014/main" id="{6510FE49-C326-5F4A-80A8-F2AF786603E5}"/>
              </a:ext>
            </a:extLst>
          </p:cNvPr>
          <p:cNvPicPr>
            <a:picLocks noGrp="1" noChangeAspect="1"/>
          </p:cNvPicPr>
          <p:nvPr>
            <p:ph type="pic" sz="quarter" idx="10"/>
          </p:nvPr>
        </p:nvPicPr>
        <p:blipFill rotWithShape="1">
          <a:blip r:embed="rId2"/>
          <a:srcRect t="18000" b="-17748"/>
          <a:stretch/>
        </p:blipFill>
        <p:spPr>
          <a:xfrm>
            <a:off x="0" y="0"/>
            <a:ext cx="9548734" cy="6804025"/>
          </a:xfrm>
        </p:spPr>
      </p:pic>
      <p:sp>
        <p:nvSpPr>
          <p:cNvPr id="3" name="Title 2">
            <a:extLst>
              <a:ext uri="{FF2B5EF4-FFF2-40B4-BE49-F238E27FC236}">
                <a16:creationId xmlns:a16="http://schemas.microsoft.com/office/drawing/2014/main" id="{739E3EFD-DD8C-0446-9FB0-D0D473B82575}"/>
              </a:ext>
            </a:extLst>
          </p:cNvPr>
          <p:cNvSpPr>
            <a:spLocks noGrp="1"/>
          </p:cNvSpPr>
          <p:nvPr>
            <p:ph type="ctrTitle"/>
          </p:nvPr>
        </p:nvSpPr>
        <p:spPr>
          <a:xfrm>
            <a:off x="9548734" y="1958904"/>
            <a:ext cx="2643266" cy="1593765"/>
          </a:xfrm>
        </p:spPr>
        <p:txBody>
          <a:bodyPr/>
          <a:lstStyle/>
          <a:p>
            <a:r>
              <a:rPr lang="en-US" dirty="0"/>
              <a:t>Thank</a:t>
            </a:r>
            <a:br>
              <a:rPr lang="en-US" dirty="0"/>
            </a:br>
            <a:r>
              <a:rPr lang="en-US" dirty="0"/>
              <a:t>You</a:t>
            </a:r>
          </a:p>
        </p:txBody>
      </p:sp>
      <p:sp>
        <p:nvSpPr>
          <p:cNvPr id="2" name="Rectangle 1">
            <a:extLst>
              <a:ext uri="{FF2B5EF4-FFF2-40B4-BE49-F238E27FC236}">
                <a16:creationId xmlns:a16="http://schemas.microsoft.com/office/drawing/2014/main" id="{BFB482C6-664E-3148-A552-99B4C2D21098}"/>
              </a:ext>
            </a:extLst>
          </p:cNvPr>
          <p:cNvSpPr/>
          <p:nvPr/>
        </p:nvSpPr>
        <p:spPr>
          <a:xfrm>
            <a:off x="0" y="4926588"/>
            <a:ext cx="9548734" cy="1877437"/>
          </a:xfrm>
          <a:prstGeom prst="rect">
            <a:avLst/>
          </a:prstGeom>
          <a:solidFill>
            <a:schemeClr val="bg1"/>
          </a:solidFill>
        </p:spPr>
        <p:txBody>
          <a:bodyPr wrap="square" lIns="182880" tIns="182880" rIns="182880" bIns="182880">
            <a:spAutoFit/>
          </a:bodyPr>
          <a:lstStyle/>
          <a:p>
            <a:r>
              <a:rPr lang="en-US" sz="1400" dirty="0"/>
              <a:t>Contributors to Presentation:</a:t>
            </a:r>
          </a:p>
          <a:p>
            <a:r>
              <a:rPr lang="en-US" sz="1400" b="1" dirty="0"/>
              <a:t>NYC Health + Hospitals | Office of Behavioral Health: </a:t>
            </a:r>
            <a:r>
              <a:rPr lang="en-US" sz="1400" dirty="0"/>
              <a:t>Mr. </a:t>
            </a:r>
            <a:r>
              <a:rPr lang="en-US" sz="1400"/>
              <a:t>John Cancel </a:t>
            </a:r>
            <a:endParaRPr lang="en-US" sz="1400" dirty="0"/>
          </a:p>
          <a:p>
            <a:r>
              <a:rPr lang="en-US" sz="1400" b="1" dirty="0"/>
              <a:t>NYC Health + Hospitals | Office of Quality and Safety: </a:t>
            </a:r>
            <a:r>
              <a:rPr lang="en-US" sz="1400" dirty="0"/>
              <a:t>Mr. Jeremy </a:t>
            </a:r>
            <a:r>
              <a:rPr lang="en-US" sz="1400" dirty="0" err="1"/>
              <a:t>Segall</a:t>
            </a:r>
            <a:endParaRPr lang="en-US" sz="1400" dirty="0"/>
          </a:p>
          <a:p>
            <a:r>
              <a:rPr lang="en-US" sz="1400" b="1" dirty="0"/>
              <a:t>NYC Health + Hospitals | Kings County: </a:t>
            </a:r>
            <a:r>
              <a:rPr lang="en-US" sz="1400" dirty="0"/>
              <a:t>Dr. Kristen Baumann; Dr. David </a:t>
            </a:r>
            <a:r>
              <a:rPr lang="en-US" sz="1400" dirty="0" err="1"/>
              <a:t>Tzall</a:t>
            </a:r>
            <a:r>
              <a:rPr lang="en-US" sz="1400" dirty="0"/>
              <a:t>; Dr. </a:t>
            </a:r>
            <a:r>
              <a:rPr lang="en-US" sz="1400" dirty="0" err="1"/>
              <a:t>Shveta</a:t>
            </a:r>
            <a:r>
              <a:rPr lang="en-US" sz="1400" dirty="0"/>
              <a:t> Mittal; Dr. Karen Forbes</a:t>
            </a:r>
          </a:p>
          <a:p>
            <a:r>
              <a:rPr lang="en-US" sz="1400" b="1" dirty="0"/>
              <a:t>NYC Health + Hospitals | Workforce Development: </a:t>
            </a:r>
            <a:r>
              <a:rPr lang="en-US" sz="1400" dirty="0"/>
              <a:t>Ms. </a:t>
            </a:r>
            <a:r>
              <a:rPr lang="en-US" sz="1400" dirty="0" err="1"/>
              <a:t>Ivelesse</a:t>
            </a:r>
            <a:r>
              <a:rPr lang="en-US" sz="1400" dirty="0"/>
              <a:t> Mendez-</a:t>
            </a:r>
            <a:r>
              <a:rPr lang="en-US" sz="1400" dirty="0" err="1"/>
              <a:t>Justiniano</a:t>
            </a:r>
            <a:r>
              <a:rPr lang="en-US" sz="1400" dirty="0"/>
              <a:t>; Ms. Alice Stafford</a:t>
            </a:r>
          </a:p>
          <a:p>
            <a:r>
              <a:rPr lang="en-US" sz="1400" b="1" dirty="0"/>
              <a:t>NYC Department of Health &amp; Mental Hygiene: </a:t>
            </a:r>
            <a:r>
              <a:rPr lang="en-US" sz="1400" dirty="0"/>
              <a:t>Dr. Monika </a:t>
            </a:r>
            <a:r>
              <a:rPr lang="en-US" sz="1400" dirty="0" err="1"/>
              <a:t>Erős-Sarnyai</a:t>
            </a:r>
            <a:endParaRPr lang="en-US" sz="1400" dirty="0"/>
          </a:p>
          <a:p>
            <a:r>
              <a:rPr lang="en-US" sz="1400" b="1" dirty="0"/>
              <a:t>Columbia University Medical Center: </a:t>
            </a:r>
            <a:r>
              <a:rPr lang="en-US" sz="1400" dirty="0"/>
              <a:t>Dr. Elizabeth Murphy </a:t>
            </a:r>
            <a:r>
              <a:rPr lang="en-US" sz="1400" dirty="0" err="1"/>
              <a:t>Fitelson</a:t>
            </a:r>
            <a:endParaRPr lang="en-US" sz="1400" dirty="0"/>
          </a:p>
        </p:txBody>
      </p:sp>
    </p:spTree>
    <p:extLst>
      <p:ext uri="{BB962C8B-B14F-4D97-AF65-F5344CB8AC3E}">
        <p14:creationId xmlns:p14="http://schemas.microsoft.com/office/powerpoint/2010/main" val="253541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0A351-6E37-9042-9354-95F282FF3D02}"/>
              </a:ext>
            </a:extLst>
          </p:cNvPr>
          <p:cNvSpPr>
            <a:spLocks noGrp="1"/>
          </p:cNvSpPr>
          <p:nvPr>
            <p:ph type="title"/>
          </p:nvPr>
        </p:nvSpPr>
        <p:spPr/>
        <p:txBody>
          <a:bodyPr/>
          <a:lstStyle/>
          <a:p>
            <a:r>
              <a:rPr lang="en-US" dirty="0"/>
              <a:t>Call to Action</a:t>
            </a:r>
          </a:p>
        </p:txBody>
      </p:sp>
      <p:sp>
        <p:nvSpPr>
          <p:cNvPr id="3" name="Content Placeholder 2">
            <a:extLst>
              <a:ext uri="{FF2B5EF4-FFF2-40B4-BE49-F238E27FC236}">
                <a16:creationId xmlns:a16="http://schemas.microsoft.com/office/drawing/2014/main" id="{E656A664-12E7-1142-B5AF-6B7315F35128}"/>
              </a:ext>
            </a:extLst>
          </p:cNvPr>
          <p:cNvSpPr>
            <a:spLocks noGrp="1"/>
          </p:cNvSpPr>
          <p:nvPr>
            <p:ph idx="1"/>
          </p:nvPr>
        </p:nvSpPr>
        <p:spPr/>
        <p:txBody>
          <a:bodyPr/>
          <a:lstStyle/>
          <a:p>
            <a:pPr marL="0" indent="0">
              <a:buNone/>
            </a:pPr>
            <a:r>
              <a:rPr lang="en-US" dirty="0"/>
              <a:t>“Our frontline heroes are fighting a war on two fronts. They have been through so much to protect their fellow New Yorkers, and we will not allow them to shoulder the mental toll of this pandemic alone. To those who are struggling: your city hears you, we see you, and help is on the way.” </a:t>
            </a:r>
          </a:p>
          <a:p>
            <a:pPr marL="0" indent="0" algn="r">
              <a:buNone/>
            </a:pPr>
            <a:r>
              <a:rPr lang="en-US" sz="2000" i="1" dirty="0">
                <a:solidFill>
                  <a:schemeClr val="accent1"/>
                </a:solidFill>
              </a:rPr>
              <a:t>Mayor Bill de Blasio</a:t>
            </a:r>
          </a:p>
          <a:p>
            <a:pPr marL="0" indent="0" algn="r">
              <a:buNone/>
            </a:pPr>
            <a:endParaRPr lang="en-US" dirty="0"/>
          </a:p>
          <a:p>
            <a:pPr marL="0" indent="0">
              <a:buNone/>
            </a:pPr>
            <a:r>
              <a:rPr lang="en-US" dirty="0"/>
              <a:t>"As they continue caring for New Yorkers, we must care for them and their well-being. Their service goes beyond anything we could have asked for, and their mental health needs should not be overlooked.“</a:t>
            </a:r>
          </a:p>
          <a:p>
            <a:pPr marL="0" indent="0" algn="r">
              <a:buNone/>
            </a:pPr>
            <a:r>
              <a:rPr lang="en-US" sz="2000" i="1" dirty="0">
                <a:solidFill>
                  <a:schemeClr val="accent1"/>
                </a:solidFill>
              </a:rPr>
              <a:t>First Lady </a:t>
            </a:r>
            <a:r>
              <a:rPr lang="en-US" sz="2000" i="1" dirty="0" err="1">
                <a:solidFill>
                  <a:schemeClr val="accent1"/>
                </a:solidFill>
              </a:rPr>
              <a:t>Chirlane</a:t>
            </a:r>
            <a:r>
              <a:rPr lang="en-US" sz="2000" i="1" dirty="0">
                <a:solidFill>
                  <a:schemeClr val="accent1"/>
                </a:solidFill>
              </a:rPr>
              <a:t> McCray</a:t>
            </a:r>
          </a:p>
        </p:txBody>
      </p:sp>
      <p:sp>
        <p:nvSpPr>
          <p:cNvPr id="4" name="Slide Number Placeholder 3">
            <a:extLst>
              <a:ext uri="{FF2B5EF4-FFF2-40B4-BE49-F238E27FC236}">
                <a16:creationId xmlns:a16="http://schemas.microsoft.com/office/drawing/2014/main" id="{684DC980-173C-4D41-AC64-9A63FDB06BE2}"/>
              </a:ext>
            </a:extLst>
          </p:cNvPr>
          <p:cNvSpPr>
            <a:spLocks noGrp="1"/>
          </p:cNvSpPr>
          <p:nvPr>
            <p:ph type="sldNum" sz="quarter" idx="33"/>
          </p:nvPr>
        </p:nvSpPr>
        <p:spPr/>
        <p:txBody>
          <a:bodyPr/>
          <a:lstStyle/>
          <a:p>
            <a:fld id="{19B51A1E-902D-48AF-9020-955120F399B6}" type="slidenum">
              <a:rPr lang="en-US" noProof="0" smtClean="0"/>
              <a:pPr/>
              <a:t>4</a:t>
            </a:fld>
            <a:endParaRPr lang="en-US" noProof="0" dirty="0"/>
          </a:p>
        </p:txBody>
      </p:sp>
    </p:spTree>
    <p:extLst>
      <p:ext uri="{BB962C8B-B14F-4D97-AF65-F5344CB8AC3E}">
        <p14:creationId xmlns:p14="http://schemas.microsoft.com/office/powerpoint/2010/main" val="32473669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people looking at each other&#10;&#10;Description automatically generated">
            <a:extLst>
              <a:ext uri="{FF2B5EF4-FFF2-40B4-BE49-F238E27FC236}">
                <a16:creationId xmlns:a16="http://schemas.microsoft.com/office/drawing/2014/main" id="{25D80398-53D5-644E-9831-EEF38A3F6A12}"/>
              </a:ext>
            </a:extLst>
          </p:cNvPr>
          <p:cNvPicPr>
            <a:picLocks noGrp="1" noChangeAspect="1"/>
          </p:cNvPicPr>
          <p:nvPr>
            <p:ph type="pic" sz="quarter" idx="14"/>
          </p:nvPr>
        </p:nvPicPr>
        <p:blipFill rotWithShape="1">
          <a:blip r:embed="rId3"/>
          <a:srcRect l="19424" r="40823"/>
          <a:stretch/>
        </p:blipFill>
        <p:spPr>
          <a:xfrm>
            <a:off x="0" y="-1"/>
            <a:ext cx="3189249" cy="5348929"/>
          </a:xfrm>
        </p:spPr>
      </p:pic>
      <p:sp>
        <p:nvSpPr>
          <p:cNvPr id="5" name="Content Placeholder 4">
            <a:extLst>
              <a:ext uri="{FF2B5EF4-FFF2-40B4-BE49-F238E27FC236}">
                <a16:creationId xmlns:a16="http://schemas.microsoft.com/office/drawing/2014/main" id="{FCD27ECD-934E-8142-BE42-F8CEAAC96F1C}"/>
              </a:ext>
            </a:extLst>
          </p:cNvPr>
          <p:cNvSpPr>
            <a:spLocks noGrp="1"/>
          </p:cNvSpPr>
          <p:nvPr>
            <p:ph sz="half" idx="1"/>
          </p:nvPr>
        </p:nvSpPr>
        <p:spPr>
          <a:xfrm>
            <a:off x="3601844" y="1895707"/>
            <a:ext cx="8158156" cy="3113886"/>
          </a:xfrm>
        </p:spPr>
        <p:txBody>
          <a:bodyPr/>
          <a:lstStyle/>
          <a:p>
            <a:r>
              <a:rPr lang="en-US" sz="1800" dirty="0"/>
              <a:t>Please share your questions</a:t>
            </a:r>
          </a:p>
          <a:p>
            <a:r>
              <a:rPr lang="en-US" sz="1800" dirty="0"/>
              <a:t>Are there tools we did not mention that you find helpful with coping?</a:t>
            </a:r>
          </a:p>
          <a:p>
            <a:r>
              <a:rPr lang="en-US" sz="1800" dirty="0"/>
              <a:t>What additional resources would help?</a:t>
            </a:r>
          </a:p>
          <a:p>
            <a:endParaRPr lang="en-US" sz="400" dirty="0"/>
          </a:p>
          <a:p>
            <a:pPr marL="0" indent="0">
              <a:buNone/>
            </a:pPr>
            <a:r>
              <a:rPr lang="en-US" sz="1400" dirty="0"/>
              <a:t>Panelists</a:t>
            </a:r>
          </a:p>
          <a:p>
            <a:pPr lvl="1"/>
            <a:r>
              <a:rPr lang="en-US" sz="1400" dirty="0"/>
              <a:t>David </a:t>
            </a:r>
            <a:r>
              <a:rPr lang="en-US" sz="1400" dirty="0" err="1"/>
              <a:t>Shmerler</a:t>
            </a:r>
            <a:r>
              <a:rPr lang="en-US" sz="1400" dirty="0"/>
              <a:t>, PhD, Director of Counseling Service Unit, Fire Department of New York</a:t>
            </a:r>
          </a:p>
          <a:p>
            <a:pPr lvl="1"/>
            <a:r>
              <a:rPr lang="en-US" sz="1400" dirty="0"/>
              <a:t>David M. </a:t>
            </a:r>
            <a:r>
              <a:rPr lang="en-US" sz="1400" dirty="0" err="1"/>
              <a:t>Benedek</a:t>
            </a:r>
            <a:r>
              <a:rPr lang="en-US" sz="1400" dirty="0"/>
              <a:t>, MD, Professor and Chair, Psychiatry, USUHS</a:t>
            </a:r>
          </a:p>
          <a:p>
            <a:pPr lvl="1"/>
            <a:r>
              <a:rPr lang="en-US" sz="1400" dirty="0"/>
              <a:t>Eliot Goldman, PhD, Psychologist and City Research Scientist, Mental Health Innovation, NYC Department of Health + Mental Hygiene</a:t>
            </a:r>
          </a:p>
          <a:p>
            <a:pPr lvl="1"/>
            <a:r>
              <a:rPr lang="en-US" sz="1400" dirty="0"/>
              <a:t>Michael Fisher</a:t>
            </a:r>
            <a:r>
              <a:rPr lang="en-US" sz="1400"/>
              <a:t>, MSW, </a:t>
            </a:r>
            <a:r>
              <a:rPr lang="en-US" sz="1400" dirty="0"/>
              <a:t>Chief Officer, Readjustment Counseling Service, Veterans Health Administration</a:t>
            </a:r>
          </a:p>
        </p:txBody>
      </p:sp>
      <p:sp>
        <p:nvSpPr>
          <p:cNvPr id="6" name="Slide Number Placeholder 5">
            <a:extLst>
              <a:ext uri="{FF2B5EF4-FFF2-40B4-BE49-F238E27FC236}">
                <a16:creationId xmlns:a16="http://schemas.microsoft.com/office/drawing/2014/main" id="{CA9B1547-1613-3642-A76D-3DF7479E4F9F}"/>
              </a:ext>
            </a:extLst>
          </p:cNvPr>
          <p:cNvSpPr>
            <a:spLocks noGrp="1"/>
          </p:cNvSpPr>
          <p:nvPr>
            <p:ph type="sldNum" sz="quarter" idx="33"/>
          </p:nvPr>
        </p:nvSpPr>
        <p:spPr/>
        <p:txBody>
          <a:bodyPr/>
          <a:lstStyle/>
          <a:p>
            <a:fld id="{19B51A1E-902D-48AF-9020-955120F399B6}" type="slidenum">
              <a:rPr lang="en-US" noProof="0" smtClean="0"/>
              <a:pPr/>
              <a:t>40</a:t>
            </a:fld>
            <a:endParaRPr lang="en-US" noProof="0" dirty="0"/>
          </a:p>
        </p:txBody>
      </p:sp>
      <p:sp>
        <p:nvSpPr>
          <p:cNvPr id="3" name="Title 2">
            <a:extLst>
              <a:ext uri="{FF2B5EF4-FFF2-40B4-BE49-F238E27FC236}">
                <a16:creationId xmlns:a16="http://schemas.microsoft.com/office/drawing/2014/main" id="{2F3278B7-7EEE-3C45-997C-FA672736A6BD}"/>
              </a:ext>
            </a:extLst>
          </p:cNvPr>
          <p:cNvSpPr>
            <a:spLocks noGrp="1"/>
          </p:cNvSpPr>
          <p:nvPr>
            <p:ph type="title"/>
          </p:nvPr>
        </p:nvSpPr>
        <p:spPr>
          <a:xfrm>
            <a:off x="2776654" y="602715"/>
            <a:ext cx="8983346" cy="944994"/>
          </a:xfrm>
        </p:spPr>
        <p:txBody>
          <a:bodyPr/>
          <a:lstStyle/>
          <a:p>
            <a:r>
              <a:rPr lang="en-US" dirty="0">
                <a:solidFill>
                  <a:schemeClr val="accent1"/>
                </a:solidFill>
              </a:rPr>
              <a:t>Panel Discussion and Q&amp;A</a:t>
            </a:r>
          </a:p>
        </p:txBody>
      </p:sp>
    </p:spTree>
    <p:extLst>
      <p:ext uri="{BB962C8B-B14F-4D97-AF65-F5344CB8AC3E}">
        <p14:creationId xmlns:p14="http://schemas.microsoft.com/office/powerpoint/2010/main" val="1434545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AF67246-EAC6-AF4D-834C-504A975BFC4E}"/>
              </a:ext>
            </a:extLst>
          </p:cNvPr>
          <p:cNvSpPr/>
          <p:nvPr/>
        </p:nvSpPr>
        <p:spPr>
          <a:xfrm>
            <a:off x="0" y="0"/>
            <a:ext cx="12192000" cy="591047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D666EE96-D5C2-9447-A5AB-E6BD0E292126}"/>
              </a:ext>
            </a:extLst>
          </p:cNvPr>
          <p:cNvSpPr>
            <a:spLocks noGrp="1"/>
          </p:cNvSpPr>
          <p:nvPr>
            <p:ph type="sldNum" sz="quarter" idx="15"/>
          </p:nvPr>
        </p:nvSpPr>
        <p:spPr/>
        <p:txBody>
          <a:bodyPr/>
          <a:lstStyle/>
          <a:p>
            <a:fld id="{19B51A1E-902D-48AF-9020-955120F399B6}" type="slidenum">
              <a:rPr lang="en-US" noProof="0" smtClean="0"/>
              <a:pPr/>
              <a:t>5</a:t>
            </a:fld>
            <a:endParaRPr lang="en-US" noProof="0" dirty="0"/>
          </a:p>
        </p:txBody>
      </p:sp>
      <p:sp>
        <p:nvSpPr>
          <p:cNvPr id="6" name="Title 5">
            <a:extLst>
              <a:ext uri="{FF2B5EF4-FFF2-40B4-BE49-F238E27FC236}">
                <a16:creationId xmlns:a16="http://schemas.microsoft.com/office/drawing/2014/main" id="{E537AE27-2DB8-934C-A7DE-3FED1599D9AB}"/>
              </a:ext>
            </a:extLst>
          </p:cNvPr>
          <p:cNvSpPr>
            <a:spLocks noGrp="1"/>
          </p:cNvSpPr>
          <p:nvPr>
            <p:ph type="title"/>
          </p:nvPr>
        </p:nvSpPr>
        <p:spPr/>
        <p:txBody>
          <a:bodyPr/>
          <a:lstStyle/>
          <a:p>
            <a:r>
              <a:rPr lang="en-US" dirty="0"/>
              <a:t>Learning Objectives</a:t>
            </a:r>
          </a:p>
        </p:txBody>
      </p:sp>
      <p:sp>
        <p:nvSpPr>
          <p:cNvPr id="15" name="TextBox 14">
            <a:extLst>
              <a:ext uri="{FF2B5EF4-FFF2-40B4-BE49-F238E27FC236}">
                <a16:creationId xmlns:a16="http://schemas.microsoft.com/office/drawing/2014/main" id="{6D62429E-5CC1-014F-829F-FDFB910FA284}"/>
              </a:ext>
            </a:extLst>
          </p:cNvPr>
          <p:cNvSpPr txBox="1"/>
          <p:nvPr/>
        </p:nvSpPr>
        <p:spPr>
          <a:xfrm>
            <a:off x="431999" y="1245704"/>
            <a:ext cx="11327999" cy="3877985"/>
          </a:xfrm>
          <a:prstGeom prst="rect">
            <a:avLst/>
          </a:prstGeom>
          <a:noFill/>
        </p:spPr>
        <p:txBody>
          <a:bodyPr wrap="square" rtlCol="0">
            <a:spAutoFit/>
          </a:bodyPr>
          <a:lstStyle/>
          <a:p>
            <a:pPr marL="514350" indent="-514350">
              <a:spcAft>
                <a:spcPts val="1000"/>
              </a:spcAft>
              <a:buClr>
                <a:schemeClr val="accent2"/>
              </a:buClr>
              <a:buSzPct val="90000"/>
              <a:buFont typeface="+mj-lt"/>
              <a:buAutoNum type="arabicPeriod"/>
            </a:pPr>
            <a:r>
              <a:rPr lang="en-US" sz="2800" dirty="0">
                <a:solidFill>
                  <a:schemeClr val="tx1">
                    <a:lumMod val="75000"/>
                    <a:lumOff val="25000"/>
                  </a:schemeClr>
                </a:solidFill>
              </a:rPr>
              <a:t>Define trauma</a:t>
            </a:r>
          </a:p>
          <a:p>
            <a:pPr marL="514350" indent="-514350">
              <a:spcAft>
                <a:spcPts val="1000"/>
              </a:spcAft>
              <a:buClr>
                <a:schemeClr val="accent2"/>
              </a:buClr>
              <a:buSzPct val="90000"/>
              <a:buFont typeface="+mj-lt"/>
              <a:buAutoNum type="arabicPeriod"/>
            </a:pPr>
            <a:r>
              <a:rPr lang="en-US" sz="2800" dirty="0">
                <a:solidFill>
                  <a:schemeClr val="tx1">
                    <a:lumMod val="75000"/>
                    <a:lumOff val="25000"/>
                  </a:schemeClr>
                </a:solidFill>
              </a:rPr>
              <a:t>Identify typical responses to trauma</a:t>
            </a:r>
          </a:p>
          <a:p>
            <a:pPr marL="514350" indent="-514350">
              <a:spcAft>
                <a:spcPts val="1000"/>
              </a:spcAft>
              <a:buClr>
                <a:schemeClr val="accent2"/>
              </a:buClr>
              <a:buSzPct val="90000"/>
              <a:buFont typeface="+mj-lt"/>
              <a:buAutoNum type="arabicPeriod"/>
            </a:pPr>
            <a:r>
              <a:rPr lang="en-US" sz="2800" dirty="0">
                <a:solidFill>
                  <a:schemeClr val="tx1">
                    <a:lumMod val="75000"/>
                    <a:lumOff val="25000"/>
                  </a:schemeClr>
                </a:solidFill>
              </a:rPr>
              <a:t>Realize when “I need to seek help?”</a:t>
            </a:r>
          </a:p>
          <a:p>
            <a:pPr marL="514350" indent="-514350">
              <a:spcAft>
                <a:spcPts val="1000"/>
              </a:spcAft>
              <a:buClr>
                <a:schemeClr val="accent2"/>
              </a:buClr>
              <a:buSzPct val="90000"/>
              <a:buFont typeface="+mj-lt"/>
              <a:buAutoNum type="arabicPeriod"/>
            </a:pPr>
            <a:r>
              <a:rPr lang="en-US" sz="2800" dirty="0">
                <a:solidFill>
                  <a:schemeClr val="tx1">
                    <a:lumMod val="75000"/>
                    <a:lumOff val="25000"/>
                  </a:schemeClr>
                </a:solidFill>
              </a:rPr>
              <a:t>Identify obstacles to seeking help</a:t>
            </a:r>
          </a:p>
          <a:p>
            <a:pPr marL="514350" indent="-514350">
              <a:spcAft>
                <a:spcPts val="1000"/>
              </a:spcAft>
              <a:buClr>
                <a:schemeClr val="accent2"/>
              </a:buClr>
              <a:buSzPct val="90000"/>
              <a:buFont typeface="+mj-lt"/>
              <a:buAutoNum type="arabicPeriod"/>
            </a:pPr>
            <a:r>
              <a:rPr lang="en-US" sz="2800" dirty="0">
                <a:solidFill>
                  <a:schemeClr val="tx1">
                    <a:lumMod val="75000"/>
                    <a:lumOff val="25000"/>
                  </a:schemeClr>
                </a:solidFill>
              </a:rPr>
              <a:t>Consider how to self assess</a:t>
            </a:r>
          </a:p>
          <a:p>
            <a:pPr marL="514350" indent="-514350">
              <a:spcAft>
                <a:spcPts val="1000"/>
              </a:spcAft>
              <a:buClr>
                <a:schemeClr val="accent2"/>
              </a:buClr>
              <a:buSzPct val="90000"/>
              <a:buFont typeface="+mj-lt"/>
              <a:buAutoNum type="arabicPeriod"/>
            </a:pPr>
            <a:r>
              <a:rPr lang="en-US" sz="2800" dirty="0">
                <a:solidFill>
                  <a:schemeClr val="tx1">
                    <a:lumMod val="75000"/>
                    <a:lumOff val="25000"/>
                  </a:schemeClr>
                </a:solidFill>
              </a:rPr>
              <a:t>How to address obstacles</a:t>
            </a:r>
          </a:p>
          <a:p>
            <a:pPr marL="514350" indent="-514350">
              <a:spcAft>
                <a:spcPts val="1000"/>
              </a:spcAft>
              <a:buClr>
                <a:schemeClr val="accent2"/>
              </a:buClr>
              <a:buSzPct val="90000"/>
              <a:buFont typeface="+mj-lt"/>
              <a:buAutoNum type="arabicPeriod"/>
            </a:pPr>
            <a:r>
              <a:rPr lang="en-US" sz="2800" dirty="0">
                <a:solidFill>
                  <a:schemeClr val="tx1">
                    <a:lumMod val="75000"/>
                    <a:lumOff val="25000"/>
                  </a:schemeClr>
                </a:solidFill>
              </a:rPr>
              <a:t>Review resources to receive help</a:t>
            </a:r>
          </a:p>
        </p:txBody>
      </p:sp>
    </p:spTree>
    <p:extLst>
      <p:ext uri="{BB962C8B-B14F-4D97-AF65-F5344CB8AC3E}">
        <p14:creationId xmlns:p14="http://schemas.microsoft.com/office/powerpoint/2010/main" val="2980964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monitor, television, sitting, blurry&#10;&#10;Description automatically generated">
            <a:extLst>
              <a:ext uri="{FF2B5EF4-FFF2-40B4-BE49-F238E27FC236}">
                <a16:creationId xmlns:a16="http://schemas.microsoft.com/office/drawing/2014/main" id="{E2CD23EE-9E97-244B-99AF-F2ABA418C4A9}"/>
              </a:ext>
            </a:extLst>
          </p:cNvPr>
          <p:cNvPicPr>
            <a:picLocks noChangeAspect="1"/>
          </p:cNvPicPr>
          <p:nvPr/>
        </p:nvPicPr>
        <p:blipFill rotWithShape="1">
          <a:blip r:embed="rId2"/>
          <a:srcRect b="9651"/>
          <a:stretch/>
        </p:blipFill>
        <p:spPr>
          <a:xfrm>
            <a:off x="2411412" y="14991"/>
            <a:ext cx="9780588" cy="5891134"/>
          </a:xfrm>
          <a:prstGeom prst="rect">
            <a:avLst/>
          </a:prstGeom>
        </p:spPr>
      </p:pic>
      <p:sp>
        <p:nvSpPr>
          <p:cNvPr id="3" name="Title 2">
            <a:extLst>
              <a:ext uri="{FF2B5EF4-FFF2-40B4-BE49-F238E27FC236}">
                <a16:creationId xmlns:a16="http://schemas.microsoft.com/office/drawing/2014/main" id="{5B52EC23-6E47-9442-A2D7-583F0F6FF7E1}"/>
              </a:ext>
            </a:extLst>
          </p:cNvPr>
          <p:cNvSpPr>
            <a:spLocks noGrp="1"/>
          </p:cNvSpPr>
          <p:nvPr>
            <p:ph type="title"/>
          </p:nvPr>
        </p:nvSpPr>
        <p:spPr/>
        <p:txBody>
          <a:bodyPr/>
          <a:lstStyle/>
          <a:p>
            <a:r>
              <a:rPr lang="en-US" dirty="0"/>
              <a:t>Impact of COVID-19</a:t>
            </a:r>
          </a:p>
        </p:txBody>
      </p:sp>
      <p:sp>
        <p:nvSpPr>
          <p:cNvPr id="4" name="Text Placeholder 3">
            <a:extLst>
              <a:ext uri="{FF2B5EF4-FFF2-40B4-BE49-F238E27FC236}">
                <a16:creationId xmlns:a16="http://schemas.microsoft.com/office/drawing/2014/main" id="{9094D7EE-199D-E246-90E7-16F0A5F746AD}"/>
              </a:ext>
            </a:extLst>
          </p:cNvPr>
          <p:cNvSpPr>
            <a:spLocks noGrp="1"/>
          </p:cNvSpPr>
          <p:nvPr>
            <p:ph type="body" sz="quarter" idx="13"/>
          </p:nvPr>
        </p:nvSpPr>
        <p:spPr/>
        <p:txBody>
          <a:bodyPr/>
          <a:lstStyle/>
          <a:p>
            <a:r>
              <a:rPr lang="en-US" dirty="0"/>
              <a:t> </a:t>
            </a:r>
          </a:p>
        </p:txBody>
      </p:sp>
      <p:sp>
        <p:nvSpPr>
          <p:cNvPr id="5" name="Slide Number Placeholder 4">
            <a:extLst>
              <a:ext uri="{FF2B5EF4-FFF2-40B4-BE49-F238E27FC236}">
                <a16:creationId xmlns:a16="http://schemas.microsoft.com/office/drawing/2014/main" id="{70606FF6-3666-3F44-840A-368A72634354}"/>
              </a:ext>
            </a:extLst>
          </p:cNvPr>
          <p:cNvSpPr>
            <a:spLocks noGrp="1"/>
          </p:cNvSpPr>
          <p:nvPr>
            <p:ph type="sldNum" sz="quarter" idx="12"/>
          </p:nvPr>
        </p:nvSpPr>
        <p:spPr/>
        <p:txBody>
          <a:bodyPr/>
          <a:lstStyle/>
          <a:p>
            <a:fld id="{19B51A1E-902D-48AF-9020-955120F399B6}" type="slidenum">
              <a:rPr lang="en-US" noProof="0" smtClean="0"/>
              <a:pPr/>
              <a:t>6</a:t>
            </a:fld>
            <a:endParaRPr lang="en-US" noProof="0" dirty="0"/>
          </a:p>
        </p:txBody>
      </p:sp>
    </p:spTree>
    <p:extLst>
      <p:ext uri="{BB962C8B-B14F-4D97-AF65-F5344CB8AC3E}">
        <p14:creationId xmlns:p14="http://schemas.microsoft.com/office/powerpoint/2010/main" val="1576159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263DC-0E9E-B14D-819D-C3B37F8D65BF}"/>
              </a:ext>
            </a:extLst>
          </p:cNvPr>
          <p:cNvSpPr>
            <a:spLocks noGrp="1"/>
          </p:cNvSpPr>
          <p:nvPr>
            <p:ph type="title"/>
          </p:nvPr>
        </p:nvSpPr>
        <p:spPr/>
        <p:txBody>
          <a:bodyPr/>
          <a:lstStyle/>
          <a:p>
            <a:r>
              <a:rPr lang="en-US" dirty="0"/>
              <a:t>COVID-19 and Its Impact</a:t>
            </a:r>
          </a:p>
        </p:txBody>
      </p:sp>
      <p:sp>
        <p:nvSpPr>
          <p:cNvPr id="4" name="Slide Number Placeholder 3">
            <a:extLst>
              <a:ext uri="{FF2B5EF4-FFF2-40B4-BE49-F238E27FC236}">
                <a16:creationId xmlns:a16="http://schemas.microsoft.com/office/drawing/2014/main" id="{2DCE4CBB-C1F9-CA46-891E-759E965F5B0F}"/>
              </a:ext>
            </a:extLst>
          </p:cNvPr>
          <p:cNvSpPr>
            <a:spLocks noGrp="1"/>
          </p:cNvSpPr>
          <p:nvPr>
            <p:ph type="sldNum" sz="quarter" idx="33"/>
          </p:nvPr>
        </p:nvSpPr>
        <p:spPr/>
        <p:txBody>
          <a:bodyPr/>
          <a:lstStyle/>
          <a:p>
            <a:fld id="{19B51A1E-902D-48AF-9020-955120F399B6}" type="slidenum">
              <a:rPr lang="en-US" noProof="0" smtClean="0"/>
              <a:pPr/>
              <a:t>7</a:t>
            </a:fld>
            <a:endParaRPr lang="en-US" noProof="0" dirty="0"/>
          </a:p>
        </p:txBody>
      </p:sp>
      <p:grpSp>
        <p:nvGrpSpPr>
          <p:cNvPr id="12" name="Group 11">
            <a:extLst>
              <a:ext uri="{FF2B5EF4-FFF2-40B4-BE49-F238E27FC236}">
                <a16:creationId xmlns:a16="http://schemas.microsoft.com/office/drawing/2014/main" id="{FD8C13AB-1C7C-C14E-AB53-7156290803A5}"/>
              </a:ext>
            </a:extLst>
          </p:cNvPr>
          <p:cNvGrpSpPr/>
          <p:nvPr/>
        </p:nvGrpSpPr>
        <p:grpSpPr>
          <a:xfrm>
            <a:off x="4254494" y="1229610"/>
            <a:ext cx="7174989" cy="4416604"/>
            <a:chOff x="432000" y="1229610"/>
            <a:chExt cx="7174989" cy="4416604"/>
          </a:xfrm>
        </p:grpSpPr>
        <p:sp>
          <p:nvSpPr>
            <p:cNvPr id="6" name="Oval 10">
              <a:extLst>
                <a:ext uri="{FF2B5EF4-FFF2-40B4-BE49-F238E27FC236}">
                  <a16:creationId xmlns:a16="http://schemas.microsoft.com/office/drawing/2014/main" id="{573864AC-B4B4-5945-B124-6C8643150A8D}"/>
                </a:ext>
              </a:extLst>
            </p:cNvPr>
            <p:cNvSpPr>
              <a:spLocks noChangeArrowheads="1"/>
            </p:cNvSpPr>
            <p:nvPr/>
          </p:nvSpPr>
          <p:spPr bwMode="auto">
            <a:xfrm>
              <a:off x="432000" y="1229610"/>
              <a:ext cx="7174989" cy="4416604"/>
            </a:xfrm>
            <a:prstGeom prst="ellipse">
              <a:avLst/>
            </a:prstGeom>
            <a:solidFill>
              <a:schemeClr val="accent3">
                <a:lumMod val="20000"/>
                <a:lumOff val="80000"/>
                <a:alpha val="50000"/>
              </a:schemeClr>
            </a:solidFill>
            <a:ln w="44450">
              <a:solidFill>
                <a:schemeClr val="accent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dirty="0"/>
            </a:p>
          </p:txBody>
        </p:sp>
        <p:sp>
          <p:nvSpPr>
            <p:cNvPr id="7" name="Oval 9">
              <a:extLst>
                <a:ext uri="{FF2B5EF4-FFF2-40B4-BE49-F238E27FC236}">
                  <a16:creationId xmlns:a16="http://schemas.microsoft.com/office/drawing/2014/main" id="{EB56699C-2CEA-EA4B-A8C1-29802E0E8B6B}"/>
                </a:ext>
              </a:extLst>
            </p:cNvPr>
            <p:cNvSpPr>
              <a:spLocks noChangeArrowheads="1"/>
            </p:cNvSpPr>
            <p:nvPr/>
          </p:nvSpPr>
          <p:spPr bwMode="auto">
            <a:xfrm>
              <a:off x="997050" y="2283710"/>
              <a:ext cx="6258955" cy="3350970"/>
            </a:xfrm>
            <a:prstGeom prst="ellipse">
              <a:avLst/>
            </a:prstGeom>
            <a:solidFill>
              <a:schemeClr val="accent1">
                <a:lumMod val="20000"/>
                <a:lumOff val="80000"/>
                <a:alpha val="50000"/>
              </a:schemeClr>
            </a:solidFill>
            <a:ln w="44450">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dirty="0"/>
            </a:p>
          </p:txBody>
        </p:sp>
        <p:sp>
          <p:nvSpPr>
            <p:cNvPr id="8" name="Text Box 5">
              <a:extLst>
                <a:ext uri="{FF2B5EF4-FFF2-40B4-BE49-F238E27FC236}">
                  <a16:creationId xmlns:a16="http://schemas.microsoft.com/office/drawing/2014/main" id="{B3A403F0-13FD-EE4F-975B-6AA88485B5CD}"/>
                </a:ext>
              </a:extLst>
            </p:cNvPr>
            <p:cNvSpPr txBox="1">
              <a:spLocks noChangeArrowheads="1"/>
            </p:cNvSpPr>
            <p:nvPr/>
          </p:nvSpPr>
          <p:spPr bwMode="auto">
            <a:xfrm>
              <a:off x="1270354" y="1635746"/>
              <a:ext cx="5498279" cy="523220"/>
            </a:xfrm>
            <a:prstGeom prst="rect">
              <a:avLst/>
            </a:prstGeom>
            <a:noFill/>
            <a:ln w="9525">
              <a:noFill/>
              <a:miter lim="800000"/>
              <a:headEnd/>
              <a:tailEnd/>
            </a:ln>
            <a:effectLst/>
          </p:spPr>
          <p:txBody>
            <a:bodyPr wrap="square">
              <a:spAutoFit/>
            </a:bodyPr>
            <a:lstStyle/>
            <a:p>
              <a:pPr algn="ctr">
                <a:defRPr/>
              </a:pPr>
              <a:r>
                <a:rPr lang="en-US" sz="2800" dirty="0">
                  <a:ln w="0"/>
                  <a:solidFill>
                    <a:schemeClr val="accent3">
                      <a:lumMod val="75000"/>
                    </a:schemeClr>
                  </a:solidFill>
                  <a:ea typeface="ＭＳ Ｐゴシック" charset="0"/>
                  <a:cs typeface="ＭＳ Ｐゴシック" charset="0"/>
                </a:rPr>
                <a:t>People &amp; Communities</a:t>
              </a:r>
            </a:p>
          </p:txBody>
        </p:sp>
        <p:sp>
          <p:nvSpPr>
            <p:cNvPr id="9" name="Text Box 6">
              <a:extLst>
                <a:ext uri="{FF2B5EF4-FFF2-40B4-BE49-F238E27FC236}">
                  <a16:creationId xmlns:a16="http://schemas.microsoft.com/office/drawing/2014/main" id="{270805B8-B003-1F46-B447-24B4A47C09DF}"/>
                </a:ext>
              </a:extLst>
            </p:cNvPr>
            <p:cNvSpPr txBox="1">
              <a:spLocks noChangeArrowheads="1"/>
            </p:cNvSpPr>
            <p:nvPr/>
          </p:nvSpPr>
          <p:spPr bwMode="auto">
            <a:xfrm>
              <a:off x="2108547" y="2689846"/>
              <a:ext cx="4035960" cy="523220"/>
            </a:xfrm>
            <a:prstGeom prst="rect">
              <a:avLst/>
            </a:prstGeom>
            <a:noFill/>
            <a:ln w="9525">
              <a:noFill/>
              <a:miter lim="800000"/>
              <a:headEnd/>
              <a:tailEnd/>
            </a:ln>
            <a:effectLst/>
          </p:spPr>
          <p:txBody>
            <a:bodyPr wrap="square">
              <a:spAutoFit/>
            </a:bodyPr>
            <a:lstStyle>
              <a:lvl1pPr>
                <a:defRPr sz="3200" b="1">
                  <a:solidFill>
                    <a:srgbClr val="FFFF00"/>
                  </a:solidFill>
                  <a:latin typeface="Arial" pitchFamily="34" charset="0"/>
                  <a:ea typeface="ＭＳ Ｐゴシック" pitchFamily="34" charset="-128"/>
                </a:defRPr>
              </a:lvl1pPr>
              <a:lvl2pPr marL="742950" indent="-285750">
                <a:defRPr sz="3200" b="1">
                  <a:solidFill>
                    <a:srgbClr val="FFFF00"/>
                  </a:solidFill>
                  <a:latin typeface="Arial" pitchFamily="34" charset="0"/>
                  <a:ea typeface="ＭＳ Ｐゴシック" pitchFamily="34" charset="-128"/>
                </a:defRPr>
              </a:lvl2pPr>
              <a:lvl3pPr marL="1143000" indent="-228600">
                <a:defRPr sz="3200" b="1">
                  <a:solidFill>
                    <a:srgbClr val="FFFF00"/>
                  </a:solidFill>
                  <a:latin typeface="Arial" pitchFamily="34" charset="0"/>
                  <a:ea typeface="ＭＳ Ｐゴシック" pitchFamily="34" charset="-128"/>
                </a:defRPr>
              </a:lvl3pPr>
              <a:lvl4pPr marL="1600200" indent="-228600">
                <a:defRPr sz="3200" b="1">
                  <a:solidFill>
                    <a:srgbClr val="FFFF00"/>
                  </a:solidFill>
                  <a:latin typeface="Arial" pitchFamily="34" charset="0"/>
                  <a:ea typeface="ＭＳ Ｐゴシック" pitchFamily="34" charset="-128"/>
                </a:defRPr>
              </a:lvl4pPr>
              <a:lvl5pPr marL="2057400" indent="-228600">
                <a:defRPr sz="3200" b="1">
                  <a:solidFill>
                    <a:srgbClr val="FFFF00"/>
                  </a:solidFill>
                  <a:latin typeface="Arial" pitchFamily="34" charset="0"/>
                  <a:ea typeface="ＭＳ Ｐゴシック" pitchFamily="34" charset="-128"/>
                </a:defRPr>
              </a:lvl5pPr>
              <a:lvl6pPr marL="25146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6pPr>
              <a:lvl7pPr marL="29718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7pPr>
              <a:lvl8pPr marL="34290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8pPr>
              <a:lvl9pPr marL="38862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9pPr>
            </a:lstStyle>
            <a:p>
              <a:pPr algn="ctr">
                <a:spcBef>
                  <a:spcPct val="50000"/>
                </a:spcBef>
              </a:pPr>
              <a:r>
                <a:rPr lang="en-US" sz="2800" b="0" dirty="0">
                  <a:ln w="0"/>
                  <a:solidFill>
                    <a:schemeClr val="accent1"/>
                  </a:solidFill>
                </a:rPr>
                <a:t>Family/Social Networks</a:t>
              </a:r>
            </a:p>
          </p:txBody>
        </p:sp>
        <p:sp>
          <p:nvSpPr>
            <p:cNvPr id="10" name="Oval 9">
              <a:extLst>
                <a:ext uri="{FF2B5EF4-FFF2-40B4-BE49-F238E27FC236}">
                  <a16:creationId xmlns:a16="http://schemas.microsoft.com/office/drawing/2014/main" id="{B0A775C7-7507-0544-AFC6-897A3186EDAF}"/>
                </a:ext>
              </a:extLst>
            </p:cNvPr>
            <p:cNvSpPr>
              <a:spLocks noChangeArrowheads="1"/>
            </p:cNvSpPr>
            <p:nvPr/>
          </p:nvSpPr>
          <p:spPr bwMode="auto">
            <a:xfrm>
              <a:off x="1568807" y="3332307"/>
              <a:ext cx="5115440" cy="2308140"/>
            </a:xfrm>
            <a:prstGeom prst="ellipse">
              <a:avLst/>
            </a:prstGeom>
            <a:solidFill>
              <a:schemeClr val="accent2">
                <a:lumMod val="20000"/>
                <a:lumOff val="80000"/>
                <a:alpha val="50000"/>
              </a:schemeClr>
            </a:solidFill>
            <a:ln w="44450">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dirty="0"/>
            </a:p>
          </p:txBody>
        </p:sp>
        <p:sp>
          <p:nvSpPr>
            <p:cNvPr id="11" name="Text Box 6">
              <a:extLst>
                <a:ext uri="{FF2B5EF4-FFF2-40B4-BE49-F238E27FC236}">
                  <a16:creationId xmlns:a16="http://schemas.microsoft.com/office/drawing/2014/main" id="{590DAF9B-C9DE-3F4D-9CE9-25C3981D259D}"/>
                </a:ext>
              </a:extLst>
            </p:cNvPr>
            <p:cNvSpPr txBox="1">
              <a:spLocks noChangeArrowheads="1"/>
            </p:cNvSpPr>
            <p:nvPr/>
          </p:nvSpPr>
          <p:spPr bwMode="auto">
            <a:xfrm>
              <a:off x="2071855" y="3959195"/>
              <a:ext cx="4035960" cy="954107"/>
            </a:xfrm>
            <a:prstGeom prst="rect">
              <a:avLst/>
            </a:prstGeom>
            <a:noFill/>
            <a:ln w="9525">
              <a:noFill/>
              <a:miter lim="800000"/>
              <a:headEnd/>
              <a:tailEnd/>
            </a:ln>
            <a:effectLst/>
          </p:spPr>
          <p:txBody>
            <a:bodyPr wrap="square">
              <a:spAutoFit/>
            </a:bodyPr>
            <a:lstStyle>
              <a:lvl1pPr>
                <a:defRPr sz="3200" b="1">
                  <a:solidFill>
                    <a:srgbClr val="FFFF00"/>
                  </a:solidFill>
                  <a:latin typeface="Arial" pitchFamily="34" charset="0"/>
                  <a:ea typeface="ＭＳ Ｐゴシック" pitchFamily="34" charset="-128"/>
                </a:defRPr>
              </a:lvl1pPr>
              <a:lvl2pPr marL="742950" indent="-285750">
                <a:defRPr sz="3200" b="1">
                  <a:solidFill>
                    <a:srgbClr val="FFFF00"/>
                  </a:solidFill>
                  <a:latin typeface="Arial" pitchFamily="34" charset="0"/>
                  <a:ea typeface="ＭＳ Ｐゴシック" pitchFamily="34" charset="-128"/>
                </a:defRPr>
              </a:lvl2pPr>
              <a:lvl3pPr marL="1143000" indent="-228600">
                <a:defRPr sz="3200" b="1">
                  <a:solidFill>
                    <a:srgbClr val="FFFF00"/>
                  </a:solidFill>
                  <a:latin typeface="Arial" pitchFamily="34" charset="0"/>
                  <a:ea typeface="ＭＳ Ｐゴシック" pitchFamily="34" charset="-128"/>
                </a:defRPr>
              </a:lvl3pPr>
              <a:lvl4pPr marL="1600200" indent="-228600">
                <a:defRPr sz="3200" b="1">
                  <a:solidFill>
                    <a:srgbClr val="FFFF00"/>
                  </a:solidFill>
                  <a:latin typeface="Arial" pitchFamily="34" charset="0"/>
                  <a:ea typeface="ＭＳ Ｐゴシック" pitchFamily="34" charset="-128"/>
                </a:defRPr>
              </a:lvl4pPr>
              <a:lvl5pPr marL="2057400" indent="-228600">
                <a:defRPr sz="3200" b="1">
                  <a:solidFill>
                    <a:srgbClr val="FFFF00"/>
                  </a:solidFill>
                  <a:latin typeface="Arial" pitchFamily="34" charset="0"/>
                  <a:ea typeface="ＭＳ Ｐゴシック" pitchFamily="34" charset="-128"/>
                </a:defRPr>
              </a:lvl5pPr>
              <a:lvl6pPr marL="25146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6pPr>
              <a:lvl7pPr marL="29718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7pPr>
              <a:lvl8pPr marL="34290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8pPr>
              <a:lvl9pPr marL="38862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9pPr>
            </a:lstStyle>
            <a:p>
              <a:pPr algn="ctr">
                <a:spcBef>
                  <a:spcPct val="50000"/>
                </a:spcBef>
              </a:pPr>
              <a:r>
                <a:rPr lang="en-US" sz="2800" b="0" dirty="0">
                  <a:ln w="0"/>
                  <a:solidFill>
                    <a:schemeClr val="accent2"/>
                  </a:solidFill>
                </a:rPr>
                <a:t>Individual: </a:t>
              </a:r>
              <a:br>
                <a:rPr lang="en-US" sz="2800" b="0" dirty="0">
                  <a:ln w="0"/>
                  <a:solidFill>
                    <a:schemeClr val="accent2"/>
                  </a:solidFill>
                </a:rPr>
              </a:br>
              <a:r>
                <a:rPr lang="en-US" sz="2800" b="0" dirty="0">
                  <a:ln w="0"/>
                  <a:solidFill>
                    <a:schemeClr val="accent2"/>
                  </a:solidFill>
                </a:rPr>
                <a:t>Frontline Workers</a:t>
              </a:r>
            </a:p>
          </p:txBody>
        </p:sp>
      </p:grpSp>
      <p:pic>
        <p:nvPicPr>
          <p:cNvPr id="19" name="Picture 18">
            <a:extLst>
              <a:ext uri="{FF2B5EF4-FFF2-40B4-BE49-F238E27FC236}">
                <a16:creationId xmlns:a16="http://schemas.microsoft.com/office/drawing/2014/main" id="{4A49D14C-1042-A544-8F4C-77C27C7968A3}"/>
              </a:ext>
            </a:extLst>
          </p:cNvPr>
          <p:cNvPicPr>
            <a:picLocks noChangeAspect="1"/>
          </p:cNvPicPr>
          <p:nvPr/>
        </p:nvPicPr>
        <p:blipFill>
          <a:blip r:embed="rId3"/>
          <a:stretch>
            <a:fillRect/>
          </a:stretch>
        </p:blipFill>
        <p:spPr>
          <a:xfrm rot="19393886" flipV="1">
            <a:off x="644766" y="2091900"/>
            <a:ext cx="4300797" cy="1176763"/>
          </a:xfrm>
          <a:prstGeom prst="rect">
            <a:avLst/>
          </a:prstGeom>
        </p:spPr>
      </p:pic>
      <p:pic>
        <p:nvPicPr>
          <p:cNvPr id="21" name="Picture 20">
            <a:extLst>
              <a:ext uri="{FF2B5EF4-FFF2-40B4-BE49-F238E27FC236}">
                <a16:creationId xmlns:a16="http://schemas.microsoft.com/office/drawing/2014/main" id="{E676BA9F-4F04-C540-A540-E20C97397EF9}"/>
              </a:ext>
            </a:extLst>
          </p:cNvPr>
          <p:cNvPicPr>
            <a:picLocks noChangeAspect="1"/>
          </p:cNvPicPr>
          <p:nvPr/>
        </p:nvPicPr>
        <p:blipFill>
          <a:blip r:embed="rId4"/>
          <a:stretch>
            <a:fillRect/>
          </a:stretch>
        </p:blipFill>
        <p:spPr>
          <a:xfrm rot="19709832" flipV="1">
            <a:off x="942539" y="2691051"/>
            <a:ext cx="3141323" cy="863393"/>
          </a:xfrm>
          <a:prstGeom prst="rect">
            <a:avLst/>
          </a:prstGeom>
        </p:spPr>
      </p:pic>
      <p:pic>
        <p:nvPicPr>
          <p:cNvPr id="14" name="Picture 13" descr="A picture containing flower, elephant&#10;&#10;Description automatically generated">
            <a:extLst>
              <a:ext uri="{FF2B5EF4-FFF2-40B4-BE49-F238E27FC236}">
                <a16:creationId xmlns:a16="http://schemas.microsoft.com/office/drawing/2014/main" id="{D863BAD3-CB9B-844A-81F0-2C8BEAA2495C}"/>
              </a:ext>
            </a:extLst>
          </p:cNvPr>
          <p:cNvPicPr>
            <a:picLocks noChangeAspect="1"/>
          </p:cNvPicPr>
          <p:nvPr/>
        </p:nvPicPr>
        <p:blipFill>
          <a:blip r:embed="rId5"/>
          <a:stretch>
            <a:fillRect/>
          </a:stretch>
        </p:blipFill>
        <p:spPr>
          <a:xfrm>
            <a:off x="551920" y="4088859"/>
            <a:ext cx="1609968" cy="1557355"/>
          </a:xfrm>
          <a:prstGeom prst="rect">
            <a:avLst/>
          </a:prstGeom>
        </p:spPr>
      </p:pic>
      <p:sp>
        <p:nvSpPr>
          <p:cNvPr id="22" name="TextBox 21">
            <a:extLst>
              <a:ext uri="{FF2B5EF4-FFF2-40B4-BE49-F238E27FC236}">
                <a16:creationId xmlns:a16="http://schemas.microsoft.com/office/drawing/2014/main" id="{1D1BC935-C6D4-764A-A2AE-D74AB4894041}"/>
              </a:ext>
            </a:extLst>
          </p:cNvPr>
          <p:cNvSpPr txBox="1"/>
          <p:nvPr/>
        </p:nvSpPr>
        <p:spPr>
          <a:xfrm>
            <a:off x="3934766" y="1622024"/>
            <a:ext cx="712054" cy="400110"/>
          </a:xfrm>
          <a:prstGeom prst="rect">
            <a:avLst/>
          </a:prstGeom>
          <a:noFill/>
        </p:spPr>
        <p:txBody>
          <a:bodyPr wrap="none" rtlCol="0">
            <a:spAutoFit/>
          </a:bodyPr>
          <a:lstStyle/>
          <a:p>
            <a:r>
              <a:rPr lang="en-US" sz="2000" b="1" dirty="0">
                <a:solidFill>
                  <a:schemeClr val="bg1"/>
                </a:solidFill>
              </a:rPr>
              <a:t>Late</a:t>
            </a:r>
          </a:p>
        </p:txBody>
      </p:sp>
      <p:sp>
        <p:nvSpPr>
          <p:cNvPr id="23" name="TextBox 22">
            <a:extLst>
              <a:ext uri="{FF2B5EF4-FFF2-40B4-BE49-F238E27FC236}">
                <a16:creationId xmlns:a16="http://schemas.microsoft.com/office/drawing/2014/main" id="{5365B050-41E1-2141-8FDE-105E004FE806}"/>
              </a:ext>
            </a:extLst>
          </p:cNvPr>
          <p:cNvSpPr txBox="1"/>
          <p:nvPr/>
        </p:nvSpPr>
        <p:spPr>
          <a:xfrm>
            <a:off x="3080087" y="2373283"/>
            <a:ext cx="811441" cy="400110"/>
          </a:xfrm>
          <a:prstGeom prst="rect">
            <a:avLst/>
          </a:prstGeom>
          <a:noFill/>
        </p:spPr>
        <p:txBody>
          <a:bodyPr wrap="none" rtlCol="0">
            <a:spAutoFit/>
          </a:bodyPr>
          <a:lstStyle/>
          <a:p>
            <a:r>
              <a:rPr lang="en-US" sz="2000" b="1" dirty="0">
                <a:solidFill>
                  <a:schemeClr val="bg1"/>
                </a:solidFill>
              </a:rPr>
              <a:t>Early</a:t>
            </a:r>
          </a:p>
        </p:txBody>
      </p:sp>
    </p:spTree>
    <p:extLst>
      <p:ext uri="{BB962C8B-B14F-4D97-AF65-F5344CB8AC3E}">
        <p14:creationId xmlns:p14="http://schemas.microsoft.com/office/powerpoint/2010/main" val="3122820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D7144-0E5E-C443-B49E-BEC37961AFCC}"/>
              </a:ext>
            </a:extLst>
          </p:cNvPr>
          <p:cNvSpPr>
            <a:spLocks noGrp="1"/>
          </p:cNvSpPr>
          <p:nvPr>
            <p:ph type="title"/>
          </p:nvPr>
        </p:nvSpPr>
        <p:spPr/>
        <p:txBody>
          <a:bodyPr/>
          <a:lstStyle/>
          <a:p>
            <a:r>
              <a:rPr lang="en-US" dirty="0"/>
              <a:t>The Early and Late Impacts of Trauma</a:t>
            </a:r>
          </a:p>
        </p:txBody>
      </p:sp>
      <p:sp>
        <p:nvSpPr>
          <p:cNvPr id="3" name="Slide Number Placeholder 2">
            <a:extLst>
              <a:ext uri="{FF2B5EF4-FFF2-40B4-BE49-F238E27FC236}">
                <a16:creationId xmlns:a16="http://schemas.microsoft.com/office/drawing/2014/main" id="{17404AAE-34BF-F24E-A579-F085FE4D833B}"/>
              </a:ext>
            </a:extLst>
          </p:cNvPr>
          <p:cNvSpPr>
            <a:spLocks noGrp="1"/>
          </p:cNvSpPr>
          <p:nvPr>
            <p:ph type="sldNum" sz="quarter" idx="33"/>
          </p:nvPr>
        </p:nvSpPr>
        <p:spPr/>
        <p:txBody>
          <a:bodyPr/>
          <a:lstStyle/>
          <a:p>
            <a:fld id="{19B51A1E-902D-48AF-9020-955120F399B6}" type="slidenum">
              <a:rPr lang="en-US" noProof="0" smtClean="0"/>
              <a:pPr/>
              <a:t>8</a:t>
            </a:fld>
            <a:endParaRPr lang="en-US" noProof="0" dirty="0"/>
          </a:p>
        </p:txBody>
      </p:sp>
      <p:sp>
        <p:nvSpPr>
          <p:cNvPr id="8" name="Rectangle 7">
            <a:extLst>
              <a:ext uri="{FF2B5EF4-FFF2-40B4-BE49-F238E27FC236}">
                <a16:creationId xmlns:a16="http://schemas.microsoft.com/office/drawing/2014/main" id="{536EA13A-0069-D34E-AFF8-38BEC2EEDD87}"/>
              </a:ext>
            </a:extLst>
          </p:cNvPr>
          <p:cNvSpPr/>
          <p:nvPr/>
        </p:nvSpPr>
        <p:spPr>
          <a:xfrm>
            <a:off x="431800" y="6267141"/>
            <a:ext cx="6096000" cy="276999"/>
          </a:xfrm>
          <a:prstGeom prst="rect">
            <a:avLst/>
          </a:prstGeom>
        </p:spPr>
        <p:txBody>
          <a:bodyPr>
            <a:spAutoFit/>
          </a:bodyPr>
          <a:lstStyle/>
          <a:p>
            <a:r>
              <a:rPr lang="en-US" sz="1200" dirty="0"/>
              <a:t>Source: NYC Department of Health &amp; Mental Hygiene</a:t>
            </a:r>
          </a:p>
        </p:txBody>
      </p:sp>
      <p:sp>
        <p:nvSpPr>
          <p:cNvPr id="10" name="Content Placeholder 9">
            <a:extLst>
              <a:ext uri="{FF2B5EF4-FFF2-40B4-BE49-F238E27FC236}">
                <a16:creationId xmlns:a16="http://schemas.microsoft.com/office/drawing/2014/main" id="{D81C8F05-49E5-844E-A2DD-3E645169AD98}"/>
              </a:ext>
            </a:extLst>
          </p:cNvPr>
          <p:cNvSpPr>
            <a:spLocks noGrp="1"/>
          </p:cNvSpPr>
          <p:nvPr>
            <p:ph sz="half" idx="1"/>
          </p:nvPr>
        </p:nvSpPr>
        <p:spPr>
          <a:xfrm>
            <a:off x="431999" y="2203555"/>
            <a:ext cx="5448115" cy="3406414"/>
          </a:xfrm>
        </p:spPr>
        <p:txBody>
          <a:bodyPr/>
          <a:lstStyle/>
          <a:p>
            <a:pPr marL="0" indent="0">
              <a:buNone/>
            </a:pPr>
            <a:r>
              <a:rPr lang="en-US" sz="2800" dirty="0"/>
              <a:t>Some people may experience more </a:t>
            </a:r>
            <a:r>
              <a:rPr lang="en-US" sz="2800" b="1" dirty="0"/>
              <a:t>severe stress reactions </a:t>
            </a:r>
            <a:r>
              <a:rPr lang="en-US" sz="2800" dirty="0"/>
              <a:t>after an exposure to trauma and may need help coping (family and friends)</a:t>
            </a:r>
          </a:p>
        </p:txBody>
      </p:sp>
      <p:sp>
        <p:nvSpPr>
          <p:cNvPr id="12" name="Content Placeholder 11">
            <a:extLst>
              <a:ext uri="{FF2B5EF4-FFF2-40B4-BE49-F238E27FC236}">
                <a16:creationId xmlns:a16="http://schemas.microsoft.com/office/drawing/2014/main" id="{1B17461D-AD27-B94B-AE8A-B6FDC35508A7}"/>
              </a:ext>
            </a:extLst>
          </p:cNvPr>
          <p:cNvSpPr>
            <a:spLocks noGrp="1"/>
          </p:cNvSpPr>
          <p:nvPr>
            <p:ph sz="half" idx="2"/>
          </p:nvPr>
        </p:nvSpPr>
        <p:spPr>
          <a:xfrm>
            <a:off x="6311886" y="2203555"/>
            <a:ext cx="5460114" cy="3406414"/>
          </a:xfrm>
        </p:spPr>
        <p:txBody>
          <a:bodyPr/>
          <a:lstStyle/>
          <a:p>
            <a:pPr marL="0" indent="0">
              <a:buNone/>
            </a:pPr>
            <a:r>
              <a:rPr lang="en-US" sz="2800" dirty="0"/>
              <a:t>Some people are at a higher risk for developing exposure related to health and mental health disorders and are likely to need professional help to recover</a:t>
            </a:r>
          </a:p>
        </p:txBody>
      </p:sp>
      <p:sp>
        <p:nvSpPr>
          <p:cNvPr id="15" name="Title 1">
            <a:extLst>
              <a:ext uri="{FF2B5EF4-FFF2-40B4-BE49-F238E27FC236}">
                <a16:creationId xmlns:a16="http://schemas.microsoft.com/office/drawing/2014/main" id="{1287B174-0FB8-EB40-8E16-6C4B511DA046}"/>
              </a:ext>
            </a:extLst>
          </p:cNvPr>
          <p:cNvSpPr txBox="1">
            <a:spLocks/>
          </p:cNvSpPr>
          <p:nvPr/>
        </p:nvSpPr>
        <p:spPr>
          <a:xfrm>
            <a:off x="431999" y="1219198"/>
            <a:ext cx="5460114" cy="734861"/>
          </a:xfrm>
          <a:prstGeom prst="rect">
            <a:avLst/>
          </a:prstGeom>
          <a:solidFill>
            <a:schemeClr val="accent1"/>
          </a:solidFill>
        </p:spPr>
        <p:txBody>
          <a:bodyPr vert="horz" lIns="0" tIns="0" rIns="0" bIns="0" rtlCol="0" anchor="ctr">
            <a:noAutofit/>
          </a:bodyPr>
          <a:lstStyle>
            <a:lvl1pPr algn="l" defTabSz="914400" rtl="0" eaLnBrk="1" latinLnBrk="0" hangingPunct="1">
              <a:lnSpc>
                <a:spcPct val="90000"/>
              </a:lnSpc>
              <a:spcBef>
                <a:spcPct val="0"/>
              </a:spcBef>
              <a:buNone/>
              <a:defRPr sz="3600" b="1" kern="1200" spc="0">
                <a:solidFill>
                  <a:schemeClr val="accent1"/>
                </a:solidFill>
                <a:latin typeface="+mj-lt"/>
                <a:ea typeface="+mj-ea"/>
                <a:cs typeface="+mj-cs"/>
              </a:defRPr>
            </a:lvl1pPr>
          </a:lstStyle>
          <a:p>
            <a:pPr algn="ctr"/>
            <a:r>
              <a:rPr lang="en-US" sz="2800" dirty="0">
                <a:solidFill>
                  <a:schemeClr val="bg1"/>
                </a:solidFill>
              </a:rPr>
              <a:t>Early Impact</a:t>
            </a:r>
          </a:p>
        </p:txBody>
      </p:sp>
      <p:sp>
        <p:nvSpPr>
          <p:cNvPr id="16" name="Title 1">
            <a:extLst>
              <a:ext uri="{FF2B5EF4-FFF2-40B4-BE49-F238E27FC236}">
                <a16:creationId xmlns:a16="http://schemas.microsoft.com/office/drawing/2014/main" id="{3D1755A3-A731-0F4A-862A-04C51530C25D}"/>
              </a:ext>
            </a:extLst>
          </p:cNvPr>
          <p:cNvSpPr txBox="1">
            <a:spLocks/>
          </p:cNvSpPr>
          <p:nvPr/>
        </p:nvSpPr>
        <p:spPr>
          <a:xfrm>
            <a:off x="6299886" y="1219199"/>
            <a:ext cx="5460114" cy="734860"/>
          </a:xfrm>
          <a:prstGeom prst="rect">
            <a:avLst/>
          </a:prstGeom>
          <a:solidFill>
            <a:schemeClr val="accent1"/>
          </a:solidFill>
        </p:spPr>
        <p:txBody>
          <a:bodyPr vert="horz" lIns="0" tIns="0" rIns="0" bIns="0" rtlCol="0" anchor="ctr">
            <a:noAutofit/>
          </a:bodyPr>
          <a:lstStyle>
            <a:lvl1pPr algn="l" defTabSz="914400" rtl="0" eaLnBrk="1" latinLnBrk="0" hangingPunct="1">
              <a:lnSpc>
                <a:spcPct val="90000"/>
              </a:lnSpc>
              <a:spcBef>
                <a:spcPct val="0"/>
              </a:spcBef>
              <a:buNone/>
              <a:defRPr sz="3600" b="1" kern="1200" spc="0">
                <a:solidFill>
                  <a:schemeClr val="accent1"/>
                </a:solidFill>
                <a:latin typeface="+mj-lt"/>
                <a:ea typeface="+mj-ea"/>
                <a:cs typeface="+mj-cs"/>
              </a:defRPr>
            </a:lvl1pPr>
          </a:lstStyle>
          <a:p>
            <a:pPr algn="ctr"/>
            <a:r>
              <a:rPr lang="en-US" sz="2800" dirty="0">
                <a:solidFill>
                  <a:schemeClr val="bg1"/>
                </a:solidFill>
              </a:rPr>
              <a:t>Late Impact</a:t>
            </a:r>
          </a:p>
        </p:txBody>
      </p:sp>
    </p:spTree>
    <p:extLst>
      <p:ext uri="{BB962C8B-B14F-4D97-AF65-F5344CB8AC3E}">
        <p14:creationId xmlns:p14="http://schemas.microsoft.com/office/powerpoint/2010/main" val="4266512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A4290E-FFB7-A341-B1AA-026C1C9A2284}"/>
              </a:ext>
            </a:extLst>
          </p:cNvPr>
          <p:cNvSpPr>
            <a:spLocks noGrp="1"/>
          </p:cNvSpPr>
          <p:nvPr>
            <p:ph type="title"/>
          </p:nvPr>
        </p:nvSpPr>
        <p:spPr/>
        <p:txBody>
          <a:bodyPr/>
          <a:lstStyle/>
          <a:p>
            <a:r>
              <a:rPr lang="en-US" dirty="0"/>
              <a:t>The Mental Health Impact</a:t>
            </a:r>
          </a:p>
        </p:txBody>
      </p:sp>
      <p:sp>
        <p:nvSpPr>
          <p:cNvPr id="7" name="Content Placeholder 6">
            <a:extLst>
              <a:ext uri="{FF2B5EF4-FFF2-40B4-BE49-F238E27FC236}">
                <a16:creationId xmlns:a16="http://schemas.microsoft.com/office/drawing/2014/main" id="{9E541585-14A1-954E-8F54-A9018EA76EB3}"/>
              </a:ext>
            </a:extLst>
          </p:cNvPr>
          <p:cNvSpPr>
            <a:spLocks noGrp="1"/>
          </p:cNvSpPr>
          <p:nvPr>
            <p:ph idx="1"/>
          </p:nvPr>
        </p:nvSpPr>
        <p:spPr/>
        <p:txBody>
          <a:bodyPr/>
          <a:lstStyle/>
          <a:p>
            <a:r>
              <a:rPr lang="en-US" dirty="0"/>
              <a:t>The COVID-19 health crisis resulted in many frontline workers facing conditions that put them at risk. </a:t>
            </a:r>
          </a:p>
          <a:p>
            <a:endParaRPr lang="en-US" sz="800" dirty="0"/>
          </a:p>
          <a:p>
            <a:r>
              <a:rPr lang="en-US" dirty="0"/>
              <a:t>Frontline workers continued to work with NYC residents impacted by COVID-19, directly and indirectly, even though they were personally impacted</a:t>
            </a:r>
          </a:p>
          <a:p>
            <a:endParaRPr lang="en-US" sz="800" dirty="0"/>
          </a:p>
          <a:p>
            <a:r>
              <a:rPr lang="en-US" dirty="0"/>
              <a:t>They often had limited time to take care of their own physical, emotional, spiritual, and mental well-being and are not seeking HELP.</a:t>
            </a:r>
          </a:p>
        </p:txBody>
      </p:sp>
      <p:sp>
        <p:nvSpPr>
          <p:cNvPr id="3" name="Slide Number Placeholder 2">
            <a:extLst>
              <a:ext uri="{FF2B5EF4-FFF2-40B4-BE49-F238E27FC236}">
                <a16:creationId xmlns:a16="http://schemas.microsoft.com/office/drawing/2014/main" id="{8D2FCC92-472C-A04F-97B4-23262575EFC9}"/>
              </a:ext>
            </a:extLst>
          </p:cNvPr>
          <p:cNvSpPr>
            <a:spLocks noGrp="1"/>
          </p:cNvSpPr>
          <p:nvPr>
            <p:ph type="sldNum" sz="quarter" idx="33"/>
          </p:nvPr>
        </p:nvSpPr>
        <p:spPr/>
        <p:txBody>
          <a:bodyPr/>
          <a:lstStyle/>
          <a:p>
            <a:fld id="{19B51A1E-902D-48AF-9020-955120F399B6}" type="slidenum">
              <a:rPr lang="en-US" noProof="0" smtClean="0"/>
              <a:pPr/>
              <a:t>9</a:t>
            </a:fld>
            <a:endParaRPr lang="en-US" noProof="0" dirty="0"/>
          </a:p>
        </p:txBody>
      </p:sp>
    </p:spTree>
    <p:extLst>
      <p:ext uri="{BB962C8B-B14F-4D97-AF65-F5344CB8AC3E}">
        <p14:creationId xmlns:p14="http://schemas.microsoft.com/office/powerpoint/2010/main" val="233810749"/>
      </p:ext>
    </p:extLst>
  </p:cSld>
  <p:clrMapOvr>
    <a:masterClrMapping/>
  </p:clrMapOvr>
</p:sld>
</file>

<file path=ppt/theme/theme1.xml><?xml version="1.0" encoding="utf-8"?>
<a:theme xmlns:a="http://schemas.openxmlformats.org/drawingml/2006/main" name="Office Theme">
  <a:themeElements>
    <a:clrScheme name="HERO-NY">
      <a:dk1>
        <a:srgbClr val="000000"/>
      </a:dk1>
      <a:lt1>
        <a:srgbClr val="FFFFFF"/>
      </a:lt1>
      <a:dk2>
        <a:srgbClr val="3F3F3F"/>
      </a:dk2>
      <a:lt2>
        <a:srgbClr val="F2F2F2"/>
      </a:lt2>
      <a:accent1>
        <a:srgbClr val="3081A2"/>
      </a:accent1>
      <a:accent2>
        <a:srgbClr val="D71D24"/>
      </a:accent2>
      <a:accent3>
        <a:srgbClr val="95CD8B"/>
      </a:accent3>
      <a:accent4>
        <a:srgbClr val="002C47"/>
      </a:accent4>
      <a:accent5>
        <a:srgbClr val="A61318"/>
      </a:accent5>
      <a:accent6>
        <a:srgbClr val="A58268"/>
      </a:accent6>
      <a:hlink>
        <a:srgbClr val="3081A2"/>
      </a:hlink>
      <a:folHlink>
        <a:srgbClr val="3081A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 id="{DBA773DB-32D1-A74C-886C-7F9748AEE302}" vid="{3B56BE25-4EAD-2B44-9CEE-885AF0DE82A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EDB5DD7-8DCC-4069-9EB3-5D09818665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F90D0D0-7C1D-47FF-A2F0-9937AA567A3D}">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B8E15EA0-2F38-456B-B156-038699A5D1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3185</Words>
  <Application>Microsoft Macintosh PowerPoint</Application>
  <PresentationFormat>Widescreen</PresentationFormat>
  <Paragraphs>376</Paragraphs>
  <Slides>40</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Times New Roman</vt:lpstr>
      <vt:lpstr>Wingdings</vt:lpstr>
      <vt:lpstr>Office Theme</vt:lpstr>
      <vt:lpstr>Seeking Help for Ourselves  and Others</vt:lpstr>
      <vt:lpstr>Grounding Exercise</vt:lpstr>
      <vt:lpstr>Agenda</vt:lpstr>
      <vt:lpstr>Call to Action</vt:lpstr>
      <vt:lpstr>Learning Objectives</vt:lpstr>
      <vt:lpstr>Impact of COVID-19</vt:lpstr>
      <vt:lpstr>COVID-19 and Its Impact</vt:lpstr>
      <vt:lpstr>The Early and Late Impacts of Trauma</vt:lpstr>
      <vt:lpstr>The Mental Health Impact</vt:lpstr>
      <vt:lpstr>What Is Trauma?</vt:lpstr>
      <vt:lpstr>Trauma Has Been Defined in Many Ways. It is…</vt:lpstr>
      <vt:lpstr>Typical Reactions to Trauma</vt:lpstr>
      <vt:lpstr>Cognitive Reactions</vt:lpstr>
      <vt:lpstr>Emotional Reactions</vt:lpstr>
      <vt:lpstr>Behavioral Reactions</vt:lpstr>
      <vt:lpstr>Physical Reactions</vt:lpstr>
      <vt:lpstr>Spiritual Reactions</vt:lpstr>
      <vt:lpstr>Typical Reactions to Trauma</vt:lpstr>
      <vt:lpstr>Typical Reactions to Trauma</vt:lpstr>
      <vt:lpstr>Reactions to Trauma</vt:lpstr>
      <vt:lpstr>When Is It Time to Seek Help?</vt:lpstr>
      <vt:lpstr>When Is It Time to Seek Help?</vt:lpstr>
      <vt:lpstr>Pulse Checks</vt:lpstr>
      <vt:lpstr>Different Types of Check-ins</vt:lpstr>
      <vt:lpstr>Different Types of Check-ins</vt:lpstr>
      <vt:lpstr>Obstacles to  Getting Help</vt:lpstr>
      <vt:lpstr>What Influences Seeking Help?</vt:lpstr>
      <vt:lpstr>What Does Help Look Like?</vt:lpstr>
      <vt:lpstr>What Does Help Look Like?</vt:lpstr>
      <vt:lpstr>Tools &amp; Resources</vt:lpstr>
      <vt:lpstr>PowerPoint Presentation</vt:lpstr>
      <vt:lpstr>Steps to Getting Help</vt:lpstr>
      <vt:lpstr>Personal Goal Setting</vt:lpstr>
      <vt:lpstr>Resilience</vt:lpstr>
      <vt:lpstr>Resources Available</vt:lpstr>
      <vt:lpstr>Resources Available</vt:lpstr>
      <vt:lpstr>Call to Action</vt:lpstr>
      <vt:lpstr>Looking Ahead</vt:lpstr>
      <vt:lpstr>Thank You</vt:lpstr>
      <vt:lpstr>Panel Discussion and Q&amp;A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Bastinelli, Kate</dc:creator>
  <cp:lastModifiedBy/>
  <cp:revision>1</cp:revision>
  <dcterms:created xsi:type="dcterms:W3CDTF">2020-05-30T00:40:36Z</dcterms:created>
  <dcterms:modified xsi:type="dcterms:W3CDTF">2020-06-19T19:04:21Z</dcterms:modified>
</cp:coreProperties>
</file>