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5"/>
  </p:notesMasterIdLst>
  <p:handoutMasterIdLst>
    <p:handoutMasterId r:id="rId46"/>
  </p:handoutMasterIdLst>
  <p:sldIdLst>
    <p:sldId id="256" r:id="rId5"/>
    <p:sldId id="257" r:id="rId6"/>
    <p:sldId id="258" r:id="rId7"/>
    <p:sldId id="260" r:id="rId8"/>
    <p:sldId id="293" r:id="rId9"/>
    <p:sldId id="294" r:id="rId10"/>
    <p:sldId id="295" r:id="rId11"/>
    <p:sldId id="296" r:id="rId12"/>
    <p:sldId id="298" r:id="rId13"/>
    <p:sldId id="297"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1" r:id="rId36"/>
    <p:sldId id="322" r:id="rId37"/>
    <p:sldId id="323" r:id="rId38"/>
    <p:sldId id="324" r:id="rId39"/>
    <p:sldId id="325" r:id="rId40"/>
    <p:sldId id="326" r:id="rId41"/>
    <p:sldId id="291" r:id="rId42"/>
    <p:sldId id="290" r:id="rId43"/>
    <p:sldId id="29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78"/>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3" autoAdjust="0"/>
    <p:restoredTop sz="87279" autoAdjust="0"/>
  </p:normalViewPr>
  <p:slideViewPr>
    <p:cSldViewPr snapToGrid="0">
      <p:cViewPr varScale="1">
        <p:scale>
          <a:sx n="100" d="100"/>
          <a:sy n="100" d="100"/>
        </p:scale>
        <p:origin x="160" y="400"/>
      </p:cViewPr>
      <p:guideLst>
        <p:guide orient="horz" pos="2160"/>
        <p:guide pos="3840"/>
      </p:guideLst>
    </p:cSldViewPr>
  </p:slideViewPr>
  <p:outlineViewPr>
    <p:cViewPr>
      <p:scale>
        <a:sx n="33" d="100"/>
        <a:sy n="33" d="100"/>
      </p:scale>
      <p:origin x="0" y="-5784"/>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86" d="100"/>
          <a:sy n="86" d="100"/>
        </p:scale>
        <p:origin x="140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6/13/20</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6/13/20</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a:t>
            </a:fld>
            <a:endParaRPr lang="en-US" noProof="0"/>
          </a:p>
        </p:txBody>
      </p:sp>
    </p:spTree>
    <p:extLst>
      <p:ext uri="{BB962C8B-B14F-4D97-AF65-F5344CB8AC3E}">
        <p14:creationId xmlns:p14="http://schemas.microsoft.com/office/powerpoint/2010/main" val="3270461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p>
          <a:p>
            <a:endParaRPr lang="en-US" dirty="0"/>
          </a:p>
          <a:p>
            <a:r>
              <a:rPr lang="en-US" dirty="0">
                <a:solidFill>
                  <a:srgbClr val="FF0000"/>
                </a:solidFill>
              </a:rPr>
              <a:t>Highlight a few and provide a workplace example during the actual training  / case example would be helpful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14</a:t>
            </a:fld>
            <a:endParaRPr lang="en-US" noProof="0"/>
          </a:p>
        </p:txBody>
      </p:sp>
    </p:spTree>
    <p:extLst>
      <p:ext uri="{BB962C8B-B14F-4D97-AF65-F5344CB8AC3E}">
        <p14:creationId xmlns:p14="http://schemas.microsoft.com/office/powerpoint/2010/main" val="3837408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Burnout:</a:t>
            </a:r>
            <a:r>
              <a:rPr lang="en-US" baseline="0" dirty="0"/>
              <a:t> </a:t>
            </a:r>
          </a:p>
          <a:p>
            <a:pPr marL="171450" indent="-171450">
              <a:buFont typeface="Arial" panose="020B0604020202020204" pitchFamily="34" charset="0"/>
              <a:buChar char="•"/>
            </a:pPr>
            <a:r>
              <a:rPr lang="en-US" baseline="0" dirty="0"/>
              <a:t>It is a psychological and physical reaction to being overworked and overstressed</a:t>
            </a:r>
          </a:p>
          <a:p>
            <a:pPr marL="171450" indent="-171450">
              <a:buFont typeface="Arial" panose="020B0604020202020204" pitchFamily="34" charset="0"/>
              <a:buChar char="•"/>
            </a:pPr>
            <a:r>
              <a:rPr lang="en-US" baseline="0" dirty="0"/>
              <a:t>Burnout causes exhaustion and makes us feel indifferent about our work</a:t>
            </a:r>
          </a:p>
          <a:p>
            <a:pPr marL="171450" indent="-171450">
              <a:buFont typeface="Arial" panose="020B0604020202020204" pitchFamily="34" charset="0"/>
              <a:buChar char="•"/>
            </a:pPr>
            <a:r>
              <a:rPr lang="en-US" baseline="0" dirty="0"/>
              <a:t>It is a process that happens over time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15</a:t>
            </a:fld>
            <a:endParaRPr lang="en-US" noProof="0"/>
          </a:p>
        </p:txBody>
      </p:sp>
    </p:spTree>
    <p:extLst>
      <p:ext uri="{BB962C8B-B14F-4D97-AF65-F5344CB8AC3E}">
        <p14:creationId xmlns:p14="http://schemas.microsoft.com/office/powerpoint/2010/main" val="3422525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In traumatic or unusually stressful circumstances, people may perpetrate, fail to prevent, or witness events that contradict deeply held moral beliefs and expectations </a:t>
            </a:r>
          </a:p>
          <a:p>
            <a:pPr marL="171450" indent="-171450" fontAlgn="base">
              <a:buFont typeface="Arial" panose="020B0604020202020204" pitchFamily="34" charset="0"/>
              <a:buChar char="•"/>
            </a:pPr>
            <a:r>
              <a:rPr lang="en-US" dirty="0"/>
              <a:t>Moral injury is the distressing psychological, behavioral, social, and sometimes spiritual aftermath of exposure to such events </a:t>
            </a:r>
          </a:p>
          <a:p>
            <a:pPr marL="171450" indent="-171450" fontAlgn="base">
              <a:buFont typeface="Arial" panose="020B0604020202020204" pitchFamily="34" charset="0"/>
              <a:buChar char="•"/>
            </a:pPr>
            <a:r>
              <a:rPr lang="en-US" dirty="0"/>
              <a:t>A moral injury can occur when someone is put in a situation where they behave in a way or witness behaviors that go against their values and moral beliefs</a:t>
            </a:r>
          </a:p>
          <a:p>
            <a:pPr marL="0" indent="0" fontAlgn="base">
              <a:buFont typeface="Arial" panose="020B0604020202020204" pitchFamily="34" charset="0"/>
              <a:buNone/>
            </a:pPr>
            <a:endParaRPr lang="en-US" dirty="0"/>
          </a:p>
          <a:p>
            <a:pPr marL="0" indent="0" fontAlgn="base">
              <a:buFont typeface="Arial" panose="020B0604020202020204" pitchFamily="34" charset="0"/>
              <a:buNone/>
            </a:pPr>
            <a:r>
              <a:rPr lang="en-US" dirty="0"/>
              <a:t>Examples:</a:t>
            </a:r>
          </a:p>
          <a:p>
            <a:pPr marL="0" indent="0">
              <a:buFontTx/>
              <a:buNone/>
            </a:pPr>
            <a:endParaRPr lang="en-US" dirty="0"/>
          </a:p>
          <a:p>
            <a:pPr marL="171450" indent="-171450">
              <a:buFont typeface="Arial" panose="020B0604020202020204" pitchFamily="34" charset="0"/>
              <a:buChar char="•"/>
            </a:pPr>
            <a:r>
              <a:rPr lang="en-US" dirty="0"/>
              <a:t>Guilt involves feeling distress and remorse regarding the morally injurious event (e.g., "I did something bad.").</a:t>
            </a:r>
          </a:p>
          <a:p>
            <a:pPr marL="171450" indent="-171450">
              <a:buFont typeface="Arial" panose="020B0604020202020204" pitchFamily="34" charset="0"/>
              <a:buChar char="•"/>
            </a:pPr>
            <a:r>
              <a:rPr lang="en-US" dirty="0"/>
              <a:t>Shame is when the belief about the event generalizes to the whole self (e.g., "I am bad because of what I did.")</a:t>
            </a:r>
          </a:p>
          <a:p>
            <a:pPr marL="171450" indent="-171450">
              <a:buFont typeface="Arial" panose="020B0604020202020204" pitchFamily="34" charset="0"/>
              <a:buChar char="•"/>
            </a:pPr>
            <a:r>
              <a:rPr lang="en-US" dirty="0"/>
              <a:t>Betrayal can occur when someone observes trusted peers or leaders act against values and can lead to anger and a reduced sense of confidence and trust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17</a:t>
            </a:fld>
            <a:endParaRPr lang="en-US" noProof="0"/>
          </a:p>
        </p:txBody>
      </p:sp>
    </p:spTree>
    <p:extLst>
      <p:ext uri="{BB962C8B-B14F-4D97-AF65-F5344CB8AC3E}">
        <p14:creationId xmlns:p14="http://schemas.microsoft.com/office/powerpoint/2010/main" val="3926745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never know how much you really believe anything until its truth of falsehood becomes a matter of life and death to you.  It is easy to say you believe a rope to be strong and sound as long as you are merely using it to cord a box.  But suppose you had to hang by that rope over a precipice.  Wouldn’t you then first discover how much you really trusted it?”</a:t>
            </a:r>
          </a:p>
          <a:p>
            <a:endParaRPr lang="en-US" dirty="0"/>
          </a:p>
          <a:p>
            <a:r>
              <a:rPr lang="en-US" dirty="0"/>
              <a:t>-C.S. Lewis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18</a:t>
            </a:fld>
            <a:endParaRPr lang="en-US" noProof="0"/>
          </a:p>
        </p:txBody>
      </p:sp>
    </p:spTree>
    <p:extLst>
      <p:ext uri="{BB962C8B-B14F-4D97-AF65-F5344CB8AC3E}">
        <p14:creationId xmlns:p14="http://schemas.microsoft.com/office/powerpoint/2010/main" val="2594942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people “asking for help” is not as easy as</a:t>
            </a:r>
            <a:r>
              <a:rPr lang="en-US" baseline="0" dirty="0"/>
              <a:t> it sounds.  Yet, not asking for help, or asking too late, can turn a manageable situation into something more serious.  </a:t>
            </a:r>
          </a:p>
          <a:p>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20</a:t>
            </a:fld>
            <a:endParaRPr lang="en-US" noProof="0"/>
          </a:p>
        </p:txBody>
      </p:sp>
    </p:spTree>
    <p:extLst>
      <p:ext uri="{BB962C8B-B14F-4D97-AF65-F5344CB8AC3E}">
        <p14:creationId xmlns:p14="http://schemas.microsoft.com/office/powerpoint/2010/main" val="2827780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Unfortunately, negative attitudes and beliefs toward people who have a mental health condition are common.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Stigma can lead to discrimination. Discrimination may be obvious and direct, such as someone making a negative remark about your mental illness or your treatment. Or it may be unintentional or subtle, such as someone avoiding you because the person assumes you could be unstable, violent or dangerous due to your mental illness. You may even judge yourself.</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21</a:t>
            </a:fld>
            <a:endParaRPr lang="en-US" noProof="0"/>
          </a:p>
        </p:txBody>
      </p:sp>
    </p:spTree>
    <p:extLst>
      <p:ext uri="{BB962C8B-B14F-4D97-AF65-F5344CB8AC3E}">
        <p14:creationId xmlns:p14="http://schemas.microsoft.com/office/powerpoint/2010/main" val="4183478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need to normalize this!</a:t>
            </a:r>
          </a:p>
          <a:p>
            <a:endParaRPr lang="en-US" dirty="0"/>
          </a:p>
          <a:p>
            <a:pPr marL="171450" indent="-171450">
              <a:buFont typeface="Arial" panose="020B0604020202020204" pitchFamily="34" charset="0"/>
              <a:buChar char="•"/>
            </a:pPr>
            <a:r>
              <a:rPr lang="en-US" dirty="0"/>
              <a:t>According to the U.S. Department of Health and Human Services, 1 in 5 American adults has experienced a mental health issue</a:t>
            </a:r>
          </a:p>
          <a:p>
            <a:pPr marL="171450" indent="-171450">
              <a:buFont typeface="Arial" panose="020B0604020202020204" pitchFamily="34" charset="0"/>
              <a:buChar char="•"/>
            </a:pPr>
            <a:r>
              <a:rPr lang="en-US" dirty="0"/>
              <a:t>1 in 25 Americans live with a serious mental illness, such as schizophrenia, bipolar disorder, or major depression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22</a:t>
            </a:fld>
            <a:endParaRPr lang="en-US" noProof="0"/>
          </a:p>
        </p:txBody>
      </p:sp>
    </p:spTree>
    <p:extLst>
      <p:ext uri="{BB962C8B-B14F-4D97-AF65-F5344CB8AC3E}">
        <p14:creationId xmlns:p14="http://schemas.microsoft.com/office/powerpoint/2010/main" val="2334303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Coping refers to efforts to manage stress,</a:t>
            </a:r>
            <a:r>
              <a:rPr lang="en-US" baseline="0" dirty="0"/>
              <a:t> </a:t>
            </a:r>
            <a:r>
              <a:rPr lang="en-US" dirty="0"/>
              <a:t>by minimizing, tolerating, or mastering stressors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Behaviors, thoughts, and emotions used to return to a state of safety and normalcy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Coping mechanism/skills </a:t>
            </a:r>
            <a:r>
              <a:rPr lang="en-US" dirty="0"/>
              <a:t>- </a:t>
            </a:r>
            <a:r>
              <a:rPr lang="en-US" b="1" dirty="0"/>
              <a:t>tools</a:t>
            </a:r>
            <a:r>
              <a:rPr lang="en-US" dirty="0"/>
              <a:t> we can use </a:t>
            </a:r>
            <a:r>
              <a:rPr lang="en-US" b="1" dirty="0"/>
              <a:t>to carry ourselves through </a:t>
            </a:r>
            <a:r>
              <a:rPr lang="en-US" dirty="0"/>
              <a:t>(can be positive or negative)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23</a:t>
            </a:fld>
            <a:endParaRPr lang="en-US" noProof="0"/>
          </a:p>
        </p:txBody>
      </p:sp>
    </p:spTree>
    <p:extLst>
      <p:ext uri="{BB962C8B-B14F-4D97-AF65-F5344CB8AC3E}">
        <p14:creationId xmlns:p14="http://schemas.microsoft.com/office/powerpoint/2010/main" val="1942650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Healthy coping strategies generally involve confronting problems directly, making reasonably realistic appraisals of problems, recognizing and changing unhealthy emotional reactions, and trying to prevent adverse effects on the body. </a:t>
            </a:r>
          </a:p>
          <a:p>
            <a:pPr rtl="0"/>
            <a:endParaRPr lang="en-US" dirty="0"/>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Constructive coping skills give a productive/heathy outlet for stressors</a:t>
            </a:r>
            <a:endParaRPr lang="en-US"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All constructive coping skills still require you to go back and address the stressful situation</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a:solidFill>
                  <a:schemeClr val="tx1"/>
                </a:solidFill>
                <a:effectLst/>
                <a:latin typeface="+mn-lt"/>
                <a:ea typeface="+mn-ea"/>
                <a:cs typeface="+mn-cs"/>
              </a:rPr>
              <a:t>List</a:t>
            </a:r>
            <a:r>
              <a:rPr lang="en-US" sz="1200" b="0" i="0" u="none" strike="noStrike" kern="1200" baseline="0">
                <a:solidFill>
                  <a:schemeClr val="tx1"/>
                </a:solidFill>
                <a:effectLst/>
                <a:latin typeface="+mn-lt"/>
                <a:ea typeface="+mn-ea"/>
                <a:cs typeface="+mn-cs"/>
              </a:rPr>
              <a:t> some: What are some that you don</a:t>
            </a:r>
            <a:r>
              <a:rPr lang="fr-FR" sz="1200" b="0" i="0" u="none" strike="noStrike" kern="1200" baseline="0">
                <a:solidFill>
                  <a:schemeClr val="tx1"/>
                </a:solidFill>
                <a:effectLst/>
                <a:latin typeface="+mn-lt"/>
                <a:ea typeface="+mn-ea"/>
                <a:cs typeface="+mn-cs"/>
              </a:rPr>
              <a:t>’</a:t>
            </a:r>
            <a:r>
              <a:rPr lang="en-US" sz="1200" b="0" i="0" u="none" strike="noStrike" kern="1200" baseline="0">
                <a:solidFill>
                  <a:schemeClr val="tx1"/>
                </a:solidFill>
                <a:effectLst/>
                <a:latin typeface="+mn-lt"/>
                <a:ea typeface="+mn-ea"/>
                <a:cs typeface="+mn-cs"/>
              </a:rPr>
              <a:t>t see up here?</a:t>
            </a:r>
            <a:endParaRPr lang="en-US" dirty="0">
              <a:effectLst/>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24</a:t>
            </a:fld>
            <a:endParaRPr lang="en-US" noProof="0"/>
          </a:p>
        </p:txBody>
      </p:sp>
    </p:spTree>
    <p:extLst>
      <p:ext uri="{BB962C8B-B14F-4D97-AF65-F5344CB8AC3E}">
        <p14:creationId xmlns:p14="http://schemas.microsoft.com/office/powerpoint/2010/main" val="1303547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An unhealthy coping behavior is anything that we utilize to soothe uncomfortable emotional states. We also have adaptive coping behaviors that serve the same purpose, but the maladaptive behaviors are overwhelmingly compelling for some of 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engage in these behaviors on a transient basis.  At times these behaviors can be normative responses and temporary behavior.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very common for a person to develop more than one </a:t>
            </a:r>
            <a:r>
              <a:rPr lang="en-US" dirty="0" err="1"/>
              <a:t>unhelathy</a:t>
            </a:r>
            <a:r>
              <a:rPr lang="en-US" dirty="0"/>
              <a:t> (maladaptive coping) behavior or mechanism. Another thing that often happens is we will overcome one maladaptive coping behavior only to replace it with a different one. For example, someone who had an eating disorder may develop a substance abuse problem.</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25</a:t>
            </a:fld>
            <a:endParaRPr lang="en-US" noProof="0"/>
          </a:p>
        </p:txBody>
      </p:sp>
    </p:spTree>
    <p:extLst>
      <p:ext uri="{BB962C8B-B14F-4D97-AF65-F5344CB8AC3E}">
        <p14:creationId xmlns:p14="http://schemas.microsoft.com/office/powerpoint/2010/main" val="2786409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the content, we are going to take a moment to ground</a:t>
            </a:r>
            <a:r>
              <a:rPr lang="en-US" baseline="0" dirty="0"/>
              <a:t> ourselves in the present moment.</a:t>
            </a:r>
          </a:p>
          <a:p>
            <a:r>
              <a:rPr lang="en-US" baseline="0" dirty="0"/>
              <a:t>If you participated in module 1 or 2, this will be familiar to you.</a:t>
            </a:r>
          </a:p>
          <a:p>
            <a:endParaRPr lang="en-US" baseline="0" dirty="0"/>
          </a:p>
          <a:p>
            <a:r>
              <a:rPr lang="en-US" sz="1200" kern="1200" dirty="0">
                <a:solidFill>
                  <a:schemeClr val="tx1"/>
                </a:solidFill>
                <a:latin typeface="+mn-lt"/>
                <a:ea typeface="+mn-ea"/>
                <a:cs typeface="+mn-cs"/>
              </a:rPr>
              <a:t>Grounding techniques can have a </a:t>
            </a:r>
            <a:r>
              <a:rPr lang="en-US" sz="1200" b="0" kern="1200" dirty="0">
                <a:solidFill>
                  <a:schemeClr val="tx1"/>
                </a:solidFill>
                <a:latin typeface="+mn-lt"/>
                <a:ea typeface="+mn-ea"/>
                <a:cs typeface="+mn-cs"/>
              </a:rPr>
              <a:t>calming effect. Most of our stress and anxiety results from a disconnection from our bodies. The more rooted we</a:t>
            </a:r>
            <a:r>
              <a:rPr lang="en-US" sz="1200" b="0" kern="1200" baseline="0" dirty="0">
                <a:solidFill>
                  <a:schemeClr val="tx1"/>
                </a:solidFill>
                <a:latin typeface="+mn-lt"/>
                <a:ea typeface="+mn-ea"/>
                <a:cs typeface="+mn-cs"/>
              </a:rPr>
              <a:t> are </a:t>
            </a:r>
            <a:r>
              <a:rPr lang="en-US" sz="1200" b="0" kern="1200" dirty="0">
                <a:solidFill>
                  <a:schemeClr val="tx1"/>
                </a:solidFill>
                <a:latin typeface="+mn-lt"/>
                <a:ea typeface="+mn-ea"/>
                <a:cs typeface="+mn-cs"/>
              </a:rPr>
              <a:t> in your body, the less stress and anxiety we</a:t>
            </a:r>
            <a:r>
              <a:rPr lang="en-US" sz="1200" b="0" kern="1200" baseline="0" dirty="0">
                <a:solidFill>
                  <a:schemeClr val="tx1"/>
                </a:solidFill>
                <a:latin typeface="+mn-lt"/>
                <a:ea typeface="+mn-ea"/>
                <a:cs typeface="+mn-cs"/>
              </a:rPr>
              <a:t> can </a:t>
            </a:r>
            <a:r>
              <a:rPr lang="en-US" sz="1200" b="0" kern="1200" dirty="0">
                <a:solidFill>
                  <a:schemeClr val="tx1"/>
                </a:solidFill>
                <a:latin typeface="+mn-lt"/>
                <a:ea typeface="+mn-ea"/>
                <a:cs typeface="+mn-cs"/>
              </a:rPr>
              <a:t>experience.</a:t>
            </a:r>
          </a:p>
          <a:p>
            <a:endParaRPr lang="en-US" sz="1200" b="0" kern="1200" baseline="0" dirty="0">
              <a:solidFill>
                <a:schemeClr val="tx1"/>
              </a:solidFill>
              <a:latin typeface="+mn-lt"/>
              <a:ea typeface="+mn-ea"/>
              <a:cs typeface="+mn-cs"/>
            </a:endParaRPr>
          </a:p>
          <a:p>
            <a:r>
              <a:rPr lang="en-US" sz="1200" b="0" kern="1200" baseline="0" dirty="0">
                <a:solidFill>
                  <a:schemeClr val="tx1"/>
                </a:solidFill>
                <a:latin typeface="+mn-lt"/>
                <a:ea typeface="+mn-ea"/>
                <a:cs typeface="+mn-cs"/>
              </a:rPr>
              <a:t>So I am going to walk you through it once and we will do it together once…..</a:t>
            </a:r>
          </a:p>
          <a:p>
            <a:r>
              <a:rPr lang="en-US" sz="1200" b="0" kern="1200" baseline="0" dirty="0">
                <a:solidFill>
                  <a:schemeClr val="tx1"/>
                </a:solidFill>
                <a:latin typeface="+mn-lt"/>
                <a:ea typeface="+mn-ea"/>
                <a:cs typeface="+mn-cs"/>
              </a:rPr>
              <a:t>(EXERCISE)</a:t>
            </a:r>
            <a:endParaRPr lang="en-US" baseline="0" dirty="0"/>
          </a:p>
          <a:p>
            <a:endParaRPr lang="en-US" baseline="0" dirty="0"/>
          </a:p>
          <a:p>
            <a:r>
              <a:rPr lang="en-US" baseline="0" dirty="0"/>
              <a:t>This should be repeated four times. It is important to note, that you can do this in various repetitions. </a:t>
            </a:r>
          </a:p>
          <a:p>
            <a:r>
              <a:rPr lang="en-US" baseline="0" dirty="0"/>
              <a:t>This exercise can also be done anywhere. At your desk, on the subway, etc. </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a:t>
            </a:fld>
            <a:endParaRPr lang="en-US" noProof="0"/>
          </a:p>
        </p:txBody>
      </p:sp>
    </p:spTree>
    <p:extLst>
      <p:ext uri="{BB962C8B-B14F-4D97-AF65-F5344CB8AC3E}">
        <p14:creationId xmlns:p14="http://schemas.microsoft.com/office/powerpoint/2010/main" val="13227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Pace work. Take breaks.</a:t>
            </a:r>
            <a:r>
              <a:rPr lang="en-US" baseline="0" dirty="0"/>
              <a:t>  Give yourself a rest from tending to others.  Whenever possible, m</a:t>
            </a:r>
            <a:r>
              <a:rPr lang="en-US" dirty="0"/>
              <a:t>ake time to focus on something other than work, even for just a couple of minutes, to provide a helpful distraction. </a:t>
            </a:r>
          </a:p>
          <a:p>
            <a:pPr marL="628650" lvl="1" indent="-171450">
              <a:buFont typeface="Arial" panose="020B0604020202020204" pitchFamily="34" charset="0"/>
              <a:buChar char="•"/>
            </a:pPr>
            <a:r>
              <a:rPr lang="en-US" dirty="0"/>
              <a:t>Taking</a:t>
            </a:r>
            <a:r>
              <a:rPr lang="en-US" baseline="0" dirty="0"/>
              <a:t> a walk, listening to music, reading a book, or talking to a friend.  </a:t>
            </a:r>
            <a:endParaRPr lang="en-US" dirty="0"/>
          </a:p>
          <a:p>
            <a:pPr marL="171450" indent="-171450">
              <a:buFont typeface="Arial" panose="020B0604020202020204" pitchFamily="34" charset="0"/>
              <a:buChar char="•"/>
            </a:pPr>
            <a:r>
              <a:rPr lang="en-US" dirty="0"/>
              <a:t>Do not overwork or ignore personal needs.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Be sure to eat, drink, and sleep regularly. Becoming biologically deprived puts you at risk and may also compromise your ability to care for patients. </a:t>
            </a:r>
            <a:endParaRPr lang="en-US" dirty="0"/>
          </a:p>
          <a:p>
            <a:pPr marL="171450" indent="-171450">
              <a:buFont typeface="Arial" panose="020B0604020202020204" pitchFamily="34" charset="0"/>
              <a:buChar char="•"/>
            </a:pPr>
            <a:r>
              <a:rPr lang="en-US" dirty="0"/>
              <a:t>Stay connected</a:t>
            </a:r>
          </a:p>
          <a:p>
            <a:pPr marL="628650" lvl="1" indent="-171450">
              <a:buFont typeface="Arial" panose="020B0604020202020204" pitchFamily="34" charset="0"/>
              <a:buChar char="•"/>
            </a:pPr>
            <a:r>
              <a:rPr lang="en-US" dirty="0"/>
              <a:t>Giving and receiving support from family, friends, and colleagues is essential in a crisis and helps reduce feelings of isolation.</a:t>
            </a:r>
          </a:p>
          <a:p>
            <a:pPr marL="628650" lvl="1" indent="-171450">
              <a:buFont typeface="Arial" panose="020B0604020202020204" pitchFamily="34" charset="0"/>
              <a:buChar char="•"/>
            </a:pPr>
            <a:r>
              <a:rPr lang="en-US" dirty="0"/>
              <a:t>Do self–check-ins. Monitor yourself for signs of increased stress. Talk to your battle buddy, another peer, family member, friend, or supervisor if needed.</a:t>
            </a:r>
          </a:p>
          <a:p>
            <a:pPr marL="171450" indent="-171450">
              <a:buFont typeface="Arial" panose="020B0604020202020204" pitchFamily="34" charset="0"/>
              <a:buChar char="•"/>
            </a:pPr>
            <a:r>
              <a:rPr lang="en-US" dirty="0"/>
              <a:t>Speak up. Sharing work concerns can enhance safety for everyone and encourages others to do the same. Remember that your voice matters.</a:t>
            </a:r>
          </a:p>
          <a:p>
            <a:pPr marL="171450" indent="-171450">
              <a:buFont typeface="Arial" panose="020B0604020202020204" pitchFamily="34" charset="0"/>
              <a:buChar char="•"/>
            </a:pPr>
            <a:r>
              <a:rPr lang="en-US" dirty="0"/>
              <a:t>Honor and connect to a sense of purpose and service.  service. Remind yourself (and others) of the important work you are doing. Recognize colleagues for their service whenever possible; even small acts will be helpful.</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27</a:t>
            </a:fld>
            <a:endParaRPr lang="en-US" noProof="0"/>
          </a:p>
        </p:txBody>
      </p:sp>
    </p:spTree>
    <p:extLst>
      <p:ext uri="{BB962C8B-B14F-4D97-AF65-F5344CB8AC3E}">
        <p14:creationId xmlns:p14="http://schemas.microsoft.com/office/powerpoint/2010/main" val="2063087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 19 Pandemic and Substance Use</a:t>
            </a:r>
          </a:p>
          <a:p>
            <a:endParaRPr lang="en-US" dirty="0"/>
          </a:p>
          <a:p>
            <a:r>
              <a:rPr lang="en-US" dirty="0"/>
              <a:t>Coronavirus disease 2019 (COVID-19) pandemic has shifted:</a:t>
            </a:r>
          </a:p>
          <a:p>
            <a:pPr marL="171450" indent="-171450">
              <a:buFont typeface="Arial" panose="020B0604020202020204" pitchFamily="34" charset="0"/>
              <a:buChar char="•"/>
            </a:pPr>
            <a:r>
              <a:rPr lang="en-US" dirty="0"/>
              <a:t>Substance use routines and settings</a:t>
            </a:r>
          </a:p>
          <a:p>
            <a:pPr marL="171450" indent="-171450">
              <a:buFont typeface="Arial" panose="020B0604020202020204" pitchFamily="34" charset="0"/>
              <a:buChar char="•"/>
            </a:pPr>
            <a:r>
              <a:rPr lang="en-US" dirty="0"/>
              <a:t>The way substance use-related support and resources are provided</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29</a:t>
            </a:fld>
            <a:endParaRPr lang="en-US" noProof="0"/>
          </a:p>
        </p:txBody>
      </p:sp>
    </p:spTree>
    <p:extLst>
      <p:ext uri="{BB962C8B-B14F-4D97-AF65-F5344CB8AC3E}">
        <p14:creationId xmlns:p14="http://schemas.microsoft.com/office/powerpoint/2010/main" val="176968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Substance Abuse</a:t>
            </a:r>
          </a:p>
          <a:p>
            <a:endParaRPr lang="en-US" dirty="0"/>
          </a:p>
          <a:p>
            <a:r>
              <a:rPr lang="en-US" dirty="0"/>
              <a:t>Stress may affect health by producing changes in behavior and there is evidence that under high levels of stress, health-enhancing behavior declines and health-threatening behavior such as consumption of nicotine, alcohol, and other drugs may increases so people are more likely to engage in behaviors that increase the risk of illness and injury</a:t>
            </a:r>
          </a:p>
          <a:p>
            <a:endParaRPr lang="en-US" dirty="0"/>
          </a:p>
          <a:p>
            <a:r>
              <a:rPr lang="en-US" sz="900" dirty="0"/>
              <a:t>(Milgrom &amp; Burrow, 2001).</a:t>
            </a:r>
          </a:p>
          <a:p>
            <a:endParaRPr lang="en-US" dirty="0"/>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30</a:t>
            </a:fld>
            <a:endParaRPr lang="en-US" noProof="0"/>
          </a:p>
        </p:txBody>
      </p:sp>
    </p:spTree>
    <p:extLst>
      <p:ext uri="{BB962C8B-B14F-4D97-AF65-F5344CB8AC3E}">
        <p14:creationId xmlns:p14="http://schemas.microsoft.com/office/powerpoint/2010/main" val="1314950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normal to feel anxious from time to time, especially if your life is stressful. However, excessive, ongoing anxiety and worry that are difficult to control and interfere with day-to-day activities may be a sign of generalized anxiety disorder.</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32</a:t>
            </a:fld>
            <a:endParaRPr lang="en-US" noProof="0"/>
          </a:p>
        </p:txBody>
      </p:sp>
    </p:spTree>
    <p:extLst>
      <p:ext uri="{BB962C8B-B14F-4D97-AF65-F5344CB8AC3E}">
        <p14:creationId xmlns:p14="http://schemas.microsoft.com/office/powerpoint/2010/main" val="2282185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It is natural to feel afraid during and after a traumatic situation.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It's normal to have upsetting memories, feel on edge, or have trouble sleeping after a traumatic event. </a:t>
            </a:r>
            <a:r>
              <a:rPr lang="en-US" sz="1200" dirty="0"/>
              <a:t>Nearly everyone will experience a range of reactions after trauma.  </a:t>
            </a:r>
            <a:r>
              <a:rPr lang="en-US" dirty="0"/>
              <a:t>At first, it may be hard to do normal daily activities, like go to work, go to school, or spend time with people you care about. But most people start to feel better after a few weeks or months</a:t>
            </a:r>
            <a:r>
              <a:rPr lang="en-US" baseline="0" dirty="0"/>
              <a:t> and recover from their symptoms naturally.  </a:t>
            </a:r>
            <a:endParaRPr lang="en-US" dirty="0"/>
          </a:p>
          <a:p>
            <a:endParaRPr lang="en-US" dirty="0"/>
          </a:p>
          <a:p>
            <a:r>
              <a:rPr lang="en-US" dirty="0"/>
              <a:t>If it's been longer than a few months and you're still having symptoms, you may have PTSD. For some people, PTSD symptoms may start later on, or they may come and go over time.</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People who have PTSD may feel stressed or frightened, even when they are not in danger.</a:t>
            </a:r>
            <a:endParaRPr lang="en-US" b="0" dirty="0"/>
          </a:p>
          <a:p>
            <a:endParaRPr lang="en-US" dirty="0"/>
          </a:p>
          <a:p>
            <a:r>
              <a:rPr lang="en-US" dirty="0"/>
              <a:t>When you have PTSD, the world feels unsafe. You may have upsetting memories, feel on edge, or have trouble sleeping. You may also try to avoid things that remind you of your trauma — even things you used to enjoy.</a:t>
            </a:r>
            <a:r>
              <a:rPr lang="en-US" baseline="0" dirty="0"/>
              <a:t>  </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33</a:t>
            </a:fld>
            <a:endParaRPr lang="en-US" noProof="0"/>
          </a:p>
        </p:txBody>
      </p:sp>
    </p:spTree>
    <p:extLst>
      <p:ext uri="{BB962C8B-B14F-4D97-AF65-F5344CB8AC3E}">
        <p14:creationId xmlns:p14="http://schemas.microsoft.com/office/powerpoint/2010/main" val="1121914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next few slides we will go into what puts people more at risk for suicide, and when help should</a:t>
            </a:r>
            <a:r>
              <a:rPr lang="en-US" baseline="0" dirty="0"/>
              <a:t> and could be sought.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34</a:t>
            </a:fld>
            <a:endParaRPr lang="en-US" noProof="0"/>
          </a:p>
        </p:txBody>
      </p:sp>
    </p:spTree>
    <p:extLst>
      <p:ext uri="{BB962C8B-B14F-4D97-AF65-F5344CB8AC3E}">
        <p14:creationId xmlns:p14="http://schemas.microsoft.com/office/powerpoint/2010/main" val="874935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time, given all the stressors, having thoughts of suicide is possible. If someone expresses this, we can look for some things,</a:t>
            </a:r>
          </a:p>
          <a:p>
            <a:endParaRPr lang="en-US" dirty="0"/>
          </a:p>
          <a:p>
            <a:r>
              <a:rPr lang="en-US" dirty="0"/>
              <a:t>Suicide risk is usually greater among people with more than one risk factor. For individuals who are already at risk, a “triggering” event causing shame or despair may make them more likely to attempt suicide. These events may include relationship problems or breakups, problems at work, financial hardships, legal difficulties, and worsening health. Even though most people with risk factors will not attempt suicide, they should be evaluated by a professional.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Pay attention to the way a person talks and behaves. This can help you recognize when someone may be thinking about suicide.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Warning signs can include: </a:t>
            </a:r>
          </a:p>
          <a:p>
            <a:pPr marL="171450" indent="-171450">
              <a:buFont typeface="Arial"/>
              <a:buChar char="•"/>
            </a:pPr>
            <a:r>
              <a:rPr lang="en-US" sz="1200" b="0" i="0" u="none" strike="noStrike" kern="1200" baseline="0" dirty="0">
                <a:solidFill>
                  <a:schemeClr val="tx1"/>
                </a:solidFill>
                <a:latin typeface="+mn-lt"/>
                <a:ea typeface="+mn-ea"/>
                <a:cs typeface="+mn-cs"/>
              </a:rPr>
              <a:t>Talking about death or suicide </a:t>
            </a:r>
          </a:p>
          <a:p>
            <a:pPr marL="171450" indent="-171450">
              <a:buFont typeface="Arial"/>
              <a:buChar char="•"/>
            </a:pPr>
            <a:r>
              <a:rPr lang="en-US" sz="1200" b="0" i="0" u="none" strike="noStrike" kern="1200" baseline="0" dirty="0">
                <a:solidFill>
                  <a:schemeClr val="tx1"/>
                </a:solidFill>
                <a:latin typeface="+mn-lt"/>
                <a:ea typeface="+mn-ea"/>
                <a:cs typeface="+mn-cs"/>
              </a:rPr>
              <a:t>Showing feelings of hopelessness </a:t>
            </a:r>
          </a:p>
          <a:p>
            <a:pPr marL="171450" indent="-171450">
              <a:buFont typeface="Arial"/>
              <a:buChar char="•"/>
            </a:pPr>
            <a:r>
              <a:rPr lang="en-US" sz="1200" b="0" i="0" u="none" strike="noStrike" kern="1200" baseline="0" dirty="0">
                <a:solidFill>
                  <a:schemeClr val="tx1"/>
                </a:solidFill>
                <a:latin typeface="+mn-lt"/>
                <a:ea typeface="+mn-ea"/>
                <a:cs typeface="+mn-cs"/>
              </a:rPr>
              <a:t>Saying they are a burden </a:t>
            </a:r>
          </a:p>
          <a:p>
            <a:pPr marL="171450" indent="-171450">
              <a:buFont typeface="Arial"/>
              <a:buChar char="•"/>
            </a:pPr>
            <a:r>
              <a:rPr lang="en-US" sz="1200" b="0" i="0" u="none" strike="noStrike" kern="1200" baseline="0" dirty="0">
                <a:solidFill>
                  <a:schemeClr val="tx1"/>
                </a:solidFill>
                <a:latin typeface="+mn-lt"/>
                <a:ea typeface="+mn-ea"/>
                <a:cs typeface="+mn-cs"/>
              </a:rPr>
              <a:t>Avoiding friends and family </a:t>
            </a:r>
          </a:p>
          <a:p>
            <a:pPr marL="171450" indent="-171450">
              <a:buFont typeface="Arial"/>
              <a:buChar char="•"/>
            </a:pPr>
            <a:r>
              <a:rPr lang="en-US" sz="1200" b="0" i="0" u="none" strike="noStrike" kern="1200" baseline="0" dirty="0">
                <a:solidFill>
                  <a:schemeClr val="tx1"/>
                </a:solidFill>
                <a:latin typeface="+mn-lt"/>
                <a:ea typeface="+mn-ea"/>
                <a:cs typeface="+mn-cs"/>
              </a:rPr>
              <a:t>Losing interest in activities </a:t>
            </a:r>
          </a:p>
          <a:p>
            <a:pPr marL="171450" indent="-171450">
              <a:buFont typeface="Arial"/>
              <a:buChar char="•"/>
            </a:pPr>
            <a:r>
              <a:rPr lang="en-US" sz="1200" b="0" i="0" u="none" strike="noStrike" kern="1200" baseline="0" dirty="0">
                <a:solidFill>
                  <a:schemeClr val="tx1"/>
                </a:solidFill>
                <a:latin typeface="+mn-lt"/>
                <a:ea typeface="+mn-ea"/>
                <a:cs typeface="+mn-cs"/>
              </a:rPr>
              <a:t>Displaying extreme mood swings </a:t>
            </a:r>
          </a:p>
          <a:p>
            <a:pPr marL="171450" indent="-171450">
              <a:buFont typeface="Arial"/>
              <a:buChar char="•"/>
            </a:pPr>
            <a:r>
              <a:rPr lang="en-US" sz="1200" b="0" i="0" u="none" strike="noStrike" kern="1200" baseline="0" dirty="0">
                <a:solidFill>
                  <a:schemeClr val="tx1"/>
                </a:solidFill>
                <a:latin typeface="+mn-lt"/>
                <a:ea typeface="+mn-ea"/>
                <a:cs typeface="+mn-cs"/>
              </a:rPr>
              <a:t>Giving away possessions </a:t>
            </a:r>
          </a:p>
          <a:p>
            <a:pPr marL="171450" indent="-171450">
              <a:buFont typeface="Arial"/>
              <a:buChar char="•"/>
            </a:pPr>
            <a:r>
              <a:rPr lang="en-US" sz="1200" b="0" i="0" u="none" strike="noStrike" kern="1200" baseline="0" dirty="0">
                <a:solidFill>
                  <a:schemeClr val="tx1"/>
                </a:solidFill>
                <a:latin typeface="+mn-lt"/>
                <a:ea typeface="+mn-ea"/>
                <a:cs typeface="+mn-cs"/>
              </a:rPr>
              <a:t>Saying goodbye to family and friends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35</a:t>
            </a:fld>
            <a:endParaRPr lang="en-US" noProof="0"/>
          </a:p>
        </p:txBody>
      </p:sp>
    </p:spTree>
    <p:extLst>
      <p:ext uri="{BB962C8B-B14F-4D97-AF65-F5344CB8AC3E}">
        <p14:creationId xmlns:p14="http://schemas.microsoft.com/office/powerpoint/2010/main" val="1030419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Take action if you encounter someone who is at immediate risk. </a:t>
            </a:r>
          </a:p>
          <a:p>
            <a:endParaRPr lang="en-US" dirty="0"/>
          </a:p>
          <a:p>
            <a:r>
              <a:rPr lang="en-US" dirty="0"/>
              <a:t>If a co-worker is: </a:t>
            </a:r>
          </a:p>
          <a:p>
            <a:pPr marL="171450" indent="-171450">
              <a:buFont typeface="Arial" panose="020B0604020202020204" pitchFamily="34" charset="0"/>
              <a:buChar char="•"/>
            </a:pPr>
            <a:r>
              <a:rPr lang="en-US" dirty="0"/>
              <a:t>Talking about wanting to die or to kill oneself </a:t>
            </a:r>
          </a:p>
          <a:p>
            <a:pPr marL="171450" indent="-171450">
              <a:buFont typeface="Arial" panose="020B0604020202020204" pitchFamily="34" charset="0"/>
              <a:buChar char="•"/>
            </a:pPr>
            <a:r>
              <a:rPr lang="en-US" dirty="0"/>
              <a:t>Looking for a way to kill oneself, such as searching online or obtaining a gun </a:t>
            </a:r>
          </a:p>
          <a:p>
            <a:pPr marL="171450" indent="-171450">
              <a:buFont typeface="Arial" panose="020B0604020202020204" pitchFamily="34" charset="0"/>
              <a:buChar char="•"/>
            </a:pPr>
            <a:r>
              <a:rPr lang="en-US" dirty="0"/>
              <a:t>Talking about feeling hopeless or having no reason to live </a:t>
            </a:r>
          </a:p>
          <a:p>
            <a:endParaRPr lang="en-US" dirty="0"/>
          </a:p>
          <a:p>
            <a:r>
              <a:rPr lang="en-US" dirty="0"/>
              <a:t>Take the following steps right away: </a:t>
            </a:r>
          </a:p>
          <a:p>
            <a:pPr marL="171450" indent="-171450">
              <a:buFont typeface="Arial" panose="020B0604020202020204" pitchFamily="34" charset="0"/>
              <a:buChar char="•"/>
            </a:pPr>
            <a:r>
              <a:rPr lang="en-US" dirty="0"/>
              <a:t>If the danger for self-harm seems imminent, call 911. </a:t>
            </a:r>
          </a:p>
          <a:p>
            <a:pPr marL="171450" indent="-171450">
              <a:buFont typeface="Arial" panose="020B0604020202020204" pitchFamily="34" charset="0"/>
              <a:buChar char="•"/>
            </a:pPr>
            <a:r>
              <a:rPr lang="en-US" dirty="0"/>
              <a:t>Stay with the person (or make sure the person is in a private, secure place with another caring person) until you can get further help. </a:t>
            </a:r>
          </a:p>
          <a:p>
            <a:pPr marL="171450" indent="-171450">
              <a:buFont typeface="Arial" panose="020B0604020202020204" pitchFamily="34" charset="0"/>
              <a:buChar char="•"/>
            </a:pPr>
            <a:r>
              <a:rPr lang="en-US" dirty="0"/>
              <a:t>Contact the EAP or HR Department and they will help you decide what to do. Provide any background information that may be helpful. </a:t>
            </a:r>
          </a:p>
          <a:p>
            <a:pPr marL="171450" indent="-171450">
              <a:buFont typeface="Arial" panose="020B0604020202020204" pitchFamily="34" charset="0"/>
              <a:buChar char="•"/>
            </a:pPr>
            <a:r>
              <a:rPr lang="en-US" dirty="0"/>
              <a:t>If you do not have an EAP or HR Department, contact the National Suicide Prevention Lifeline and follow their guidance. </a:t>
            </a:r>
          </a:p>
          <a:p>
            <a:pPr marL="171450" indent="-171450">
              <a:buFont typeface="Arial" panose="020B0604020202020204" pitchFamily="34" charset="0"/>
              <a:buChar char="•"/>
            </a:pPr>
            <a:r>
              <a:rPr lang="en-US" dirty="0"/>
              <a:t>Continue to stay in contact with the person and pay attention to how he or she is doing.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36</a:t>
            </a:fld>
            <a:endParaRPr lang="en-US" noProof="0"/>
          </a:p>
        </p:txBody>
      </p:sp>
    </p:spTree>
    <p:extLst>
      <p:ext uri="{BB962C8B-B14F-4D97-AF65-F5344CB8AC3E}">
        <p14:creationId xmlns:p14="http://schemas.microsoft.com/office/powerpoint/2010/main" val="1938001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spoke about how to help someone when</a:t>
            </a:r>
            <a:r>
              <a:rPr lang="en-US" baseline="0" dirty="0"/>
              <a:t> they are at risk for suicide.  We spoke a lot today about what can happen when stress and trauma from a Pandemic like COVID -19 lingers and begins to impact ones life more long term.  So when should you seek help?</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37</a:t>
            </a:fld>
            <a:endParaRPr lang="en-US" noProof="0"/>
          </a:p>
        </p:txBody>
      </p:sp>
    </p:spTree>
    <p:extLst>
      <p:ext uri="{BB962C8B-B14F-4D97-AF65-F5344CB8AC3E}">
        <p14:creationId xmlns:p14="http://schemas.microsoft.com/office/powerpoint/2010/main" val="4142731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a:t>
            </a:r>
            <a:r>
              <a:rPr lang="en-US" baseline="0" dirty="0"/>
              <a:t> audience about content of future sessions (deep dive)</a:t>
            </a:r>
            <a:endParaRPr lang="en-US" dirty="0"/>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38</a:t>
            </a:fld>
            <a:endParaRPr lang="en-US" noProof="0"/>
          </a:p>
        </p:txBody>
      </p:sp>
    </p:spTree>
    <p:extLst>
      <p:ext uri="{BB962C8B-B14F-4D97-AF65-F5344CB8AC3E}">
        <p14:creationId xmlns:p14="http://schemas.microsoft.com/office/powerpoint/2010/main" val="63335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5</a:t>
            </a:fld>
            <a:endParaRPr lang="en-US" noProof="0"/>
          </a:p>
        </p:txBody>
      </p:sp>
    </p:spTree>
    <p:extLst>
      <p:ext uri="{BB962C8B-B14F-4D97-AF65-F5344CB8AC3E}">
        <p14:creationId xmlns:p14="http://schemas.microsoft.com/office/powerpoint/2010/main" val="2171542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just wanted to take a moment to thank you all.  This has been such a tough time for NY and I continue to be inspired by the work that I have been seeing happen all around my from workers on the frontline. </a:t>
            </a:r>
            <a:endParaRPr lang="en-US" dirty="0"/>
          </a:p>
        </p:txBody>
      </p:sp>
      <p:sp>
        <p:nvSpPr>
          <p:cNvPr id="4" name="Slide Number Placeholder 3"/>
          <p:cNvSpPr>
            <a:spLocks noGrp="1"/>
          </p:cNvSpPr>
          <p:nvPr>
            <p:ph type="sldNum" sz="quarter" idx="10"/>
          </p:nvPr>
        </p:nvSpPr>
        <p:spPr/>
        <p:txBody>
          <a:bodyPr/>
          <a:lstStyle/>
          <a:p>
            <a:fld id="{8530193B-564F-4854-8A52-728F3FB19C85}" type="slidenum">
              <a:rPr lang="en-US" noProof="0" smtClean="0"/>
              <a:t>39</a:t>
            </a:fld>
            <a:endParaRPr lang="en-US" noProof="0"/>
          </a:p>
        </p:txBody>
      </p:sp>
    </p:spTree>
    <p:extLst>
      <p:ext uri="{BB962C8B-B14F-4D97-AF65-F5344CB8AC3E}">
        <p14:creationId xmlns:p14="http://schemas.microsoft.com/office/powerpoint/2010/main" val="733753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40</a:t>
            </a:fld>
            <a:endParaRPr lang="en-US" noProof="0"/>
          </a:p>
        </p:txBody>
      </p:sp>
    </p:spTree>
    <p:extLst>
      <p:ext uri="{BB962C8B-B14F-4D97-AF65-F5344CB8AC3E}">
        <p14:creationId xmlns:p14="http://schemas.microsoft.com/office/powerpoint/2010/main" val="170935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Stress can affect your health. It is important to pay attention to how you deal with minor and major stress events (Such as COVID-19)  so that you know when to seek help. So here are 5 things you should know about Stress.</a:t>
            </a:r>
          </a:p>
          <a:p>
            <a:endParaRPr lang="en-US" sz="1200" b="0" i="0" u="none" strike="noStrike" kern="1200" baseline="0" dirty="0">
              <a:solidFill>
                <a:schemeClr val="tx1"/>
              </a:solidFill>
              <a:latin typeface="+mn-lt"/>
              <a:ea typeface="+mn-ea"/>
              <a:cs typeface="+mn-cs"/>
            </a:endParaRPr>
          </a:p>
          <a:p>
            <a:pPr marL="228600" indent="-228600">
              <a:buAutoNum type="arabicPeriod"/>
            </a:pPr>
            <a:r>
              <a:rPr lang="en-US" sz="1200" b="0" i="0" u="none" strike="noStrike" kern="1200" baseline="0" dirty="0">
                <a:solidFill>
                  <a:schemeClr val="tx1"/>
                </a:solidFill>
                <a:latin typeface="+mn-lt"/>
                <a:ea typeface="+mn-ea"/>
                <a:cs typeface="+mn-cs"/>
              </a:rPr>
              <a:t>Stress affects everyone – It doesn’t discriminate.  </a:t>
            </a:r>
          </a:p>
          <a:p>
            <a:r>
              <a:rPr lang="en-US" sz="1200" b="0" i="0" u="none" strike="noStrike" kern="1200" baseline="0" dirty="0">
                <a:solidFill>
                  <a:schemeClr val="tx1"/>
                </a:solidFill>
                <a:latin typeface="+mn-lt"/>
                <a:ea typeface="+mn-ea"/>
                <a:cs typeface="+mn-cs"/>
              </a:rPr>
              <a:t>Some people may cope with stress more effectively or recover from stressful events more quickly than others. There are different types of stress—all of which carry physical and mental health risks. A stressor may be a one time or short term occurrence, or it can be an occurrence that keeps happening over a long period of time.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COVID -19 is Traumatic Stress People who experience traumatic stress often experience temporary symptoms of mental illness, but most recover naturally soon after. </a:t>
            </a:r>
          </a:p>
          <a:p>
            <a:pPr marL="228600" indent="-228600">
              <a:buAutoNum type="arabicPeriod"/>
            </a:pPr>
            <a:endParaRPr lang="en-US" sz="1200" b="0" i="0" u="none" strike="noStrike" kern="1200" baseline="0" dirty="0">
              <a:solidFill>
                <a:schemeClr val="tx1"/>
              </a:solidFill>
              <a:latin typeface="+mn-lt"/>
              <a:ea typeface="+mn-ea"/>
              <a:cs typeface="+mn-cs"/>
            </a:endParaRPr>
          </a:p>
          <a:p>
            <a:pPr marL="228600" indent="-228600">
              <a:buAutoNum type="arabicPeriod" startAt="2"/>
            </a:pPr>
            <a:r>
              <a:rPr lang="en-US" sz="1200" b="0" i="0" u="none" strike="noStrike" kern="1200" baseline="0" dirty="0">
                <a:solidFill>
                  <a:schemeClr val="tx1"/>
                </a:solidFill>
                <a:latin typeface="+mn-lt"/>
                <a:ea typeface="+mn-ea"/>
                <a:cs typeface="+mn-cs"/>
              </a:rPr>
              <a:t>Not all stress is bad   - Stress can motivate people to prepare or perform. </a:t>
            </a:r>
            <a:r>
              <a:rPr lang="en-US" sz="1200" dirty="0"/>
              <a:t>It can trigger many split-second changes in the body to help defend against danger or to avoid it. This “fight-or-flight” response is a </a:t>
            </a:r>
            <a:r>
              <a:rPr lang="en-US" sz="1200" b="1" dirty="0"/>
              <a:t>typical reaction meant to protect a person from harm</a:t>
            </a:r>
            <a:r>
              <a:rPr lang="en-US" sz="1200" dirty="0"/>
              <a:t>.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228600" indent="-228600">
              <a:buAutoNum type="arabicPeriod" startAt="3"/>
            </a:pPr>
            <a:r>
              <a:rPr lang="en-US" sz="1200" b="0" i="0" u="none" strike="noStrike" kern="1200" baseline="0" dirty="0">
                <a:solidFill>
                  <a:schemeClr val="tx1"/>
                </a:solidFill>
                <a:latin typeface="+mn-lt"/>
                <a:ea typeface="+mn-ea"/>
                <a:cs typeface="+mn-cs"/>
              </a:rPr>
              <a:t>Long-term stress can harm your health</a:t>
            </a:r>
          </a:p>
          <a:p>
            <a:pPr marL="228600" indent="-228600">
              <a:buAutoNum type="arabicPeriod" startAt="3"/>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Health problems can occur if the stress response goes on for too long or becomes chronic, such as when the source of stress is constant, or if the response continues after the danger has subsided. With chronic stress, those same life-saving responses in your body can suppress immune, digestive, sleep, and reproductive systems, which may cause them to stop working normally.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Different people may feel stress in different ways. For example, some people experience mainly digestive symptoms, while others may have headaches, sleeplessness, sadness, anger or irritability. People under chronic stress are prone to more frequent and severe viral infections, such as the flu or common cold.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Routine stress may be the hardest type of stress to notice at first. Because the source of stress tends to be more constant than in cases of acute or traumatic stress, the body gets no clear signal to return to normal functioning. Over time, continued strain on your body from routine stress may contribute to serious health problems, such as heart disease, high blood pressure, diabetes, and other illnesses, as well as mental disorders like depression or anxiety. </a:t>
            </a:r>
          </a:p>
          <a:p>
            <a:pPr marL="0" indent="0">
              <a:buNone/>
            </a:pPr>
            <a:endParaRPr lang="en-US" sz="1200" b="0" i="0" u="none" strike="noStrike" kern="1200" baseline="0" dirty="0">
              <a:solidFill>
                <a:schemeClr val="tx1"/>
              </a:solidFill>
              <a:latin typeface="+mn-lt"/>
              <a:ea typeface="+mn-ea"/>
              <a:cs typeface="+mn-cs"/>
            </a:endParaRPr>
          </a:p>
          <a:p>
            <a:pPr marL="228600" indent="-228600">
              <a:buAutoNum type="arabicPeriod" startAt="4"/>
            </a:pPr>
            <a:r>
              <a:rPr lang="en-US" sz="1200" b="0" i="0" u="none" strike="noStrike" kern="1200" baseline="0" dirty="0">
                <a:solidFill>
                  <a:schemeClr val="tx1"/>
                </a:solidFill>
                <a:latin typeface="+mn-lt"/>
                <a:ea typeface="+mn-ea"/>
                <a:cs typeface="+mn-cs"/>
              </a:rPr>
              <a:t>There are ways to manage stress</a:t>
            </a:r>
          </a:p>
          <a:p>
            <a:pPr marL="228600" indent="-228600">
              <a:buAutoNum type="arabicPeriod" startAt="4"/>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0" i="0" u="sng" strike="noStrike" kern="1200" baseline="0" dirty="0">
                <a:solidFill>
                  <a:schemeClr val="tx1"/>
                </a:solidFill>
                <a:latin typeface="+mn-lt"/>
                <a:ea typeface="+mn-ea"/>
                <a:cs typeface="+mn-cs"/>
              </a:rPr>
              <a:t>Recognize the Signs </a:t>
            </a:r>
            <a:r>
              <a:rPr lang="en-US" sz="1200" b="0" i="0" u="none" strike="noStrike" kern="1200" baseline="0" dirty="0">
                <a:solidFill>
                  <a:schemeClr val="tx1"/>
                </a:solidFill>
                <a:latin typeface="+mn-lt"/>
                <a:ea typeface="+mn-ea"/>
                <a:cs typeface="+mn-cs"/>
              </a:rPr>
              <a:t>of your body’s response to stress, such as difficulty sleeping, increased alcohol and other substance use, being easily angered, feeling depressed, and having low energy.</a:t>
            </a:r>
          </a:p>
          <a:p>
            <a:r>
              <a:rPr lang="en-US" sz="1200" b="1" i="0" u="none" strike="noStrike" kern="1200" baseline="0" dirty="0">
                <a:solidFill>
                  <a:schemeClr val="tx1"/>
                </a:solidFill>
                <a:latin typeface="+mn-lt"/>
                <a:ea typeface="+mn-ea"/>
                <a:cs typeface="+mn-cs"/>
              </a:rPr>
              <a:t>- </a:t>
            </a:r>
            <a:r>
              <a:rPr lang="en-US" sz="1200" b="0" i="0" u="sng" strike="noStrike" kern="1200" baseline="0" dirty="0">
                <a:solidFill>
                  <a:schemeClr val="tx1"/>
                </a:solidFill>
                <a:latin typeface="+mn-lt"/>
                <a:ea typeface="+mn-ea"/>
                <a:cs typeface="+mn-cs"/>
              </a:rPr>
              <a:t>Talk to Your Doctor or Health Care Provider.  </a:t>
            </a:r>
            <a:r>
              <a:rPr lang="en-US" sz="1200" b="0" i="0" u="none" strike="noStrike" kern="1200" baseline="0" dirty="0">
                <a:solidFill>
                  <a:schemeClr val="tx1"/>
                </a:solidFill>
                <a:latin typeface="+mn-lt"/>
                <a:ea typeface="+mn-ea"/>
                <a:cs typeface="+mn-cs"/>
              </a:rPr>
              <a:t>Get proper health care for existing or new health problems.</a:t>
            </a:r>
          </a:p>
          <a:p>
            <a:r>
              <a:rPr lang="en-US" sz="1200" b="0" i="0" u="none" strike="noStrike" kern="1200" baseline="0" dirty="0">
                <a:solidFill>
                  <a:schemeClr val="tx1"/>
                </a:solidFill>
                <a:latin typeface="+mn-lt"/>
                <a:ea typeface="+mn-ea"/>
                <a:cs typeface="+mn-cs"/>
              </a:rPr>
              <a:t>- </a:t>
            </a:r>
            <a:r>
              <a:rPr lang="en-US" sz="1200" b="0" i="0" u="sng" strike="noStrike" kern="1200" baseline="0" dirty="0">
                <a:solidFill>
                  <a:schemeClr val="tx1"/>
                </a:solidFill>
                <a:latin typeface="+mn-lt"/>
                <a:ea typeface="+mn-ea"/>
                <a:cs typeface="+mn-cs"/>
              </a:rPr>
              <a:t>Get Regular Exercise</a:t>
            </a:r>
            <a:r>
              <a:rPr lang="en-US" sz="1200" b="1" i="0" u="sng"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Just 30 minutes per day of walking can help boost your mood and reduce stress.</a:t>
            </a:r>
          </a:p>
          <a:p>
            <a:r>
              <a:rPr lang="en-US" sz="1200" b="1" i="0" u="none" strike="noStrike" kern="1200" baseline="0" dirty="0">
                <a:solidFill>
                  <a:schemeClr val="tx1"/>
                </a:solidFill>
                <a:latin typeface="+mn-lt"/>
                <a:ea typeface="+mn-ea"/>
                <a:cs typeface="+mn-cs"/>
              </a:rPr>
              <a:t>- </a:t>
            </a:r>
            <a:r>
              <a:rPr lang="en-US" sz="1200" b="0" i="0" u="sng" strike="noStrike" kern="1200" baseline="0" dirty="0">
                <a:solidFill>
                  <a:schemeClr val="tx1"/>
                </a:solidFill>
                <a:latin typeface="+mn-lt"/>
                <a:ea typeface="+mn-ea"/>
                <a:cs typeface="+mn-cs"/>
              </a:rPr>
              <a:t>Try a Relaxing Activity</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Explore stress coping programs, which may incorporate meditation, yoga, tai chi, or other gentle exercises. For some stress-related conditions, these approaches aroused in addition to other forms of treatment. Schedule regular times for these and other healthy and relaxing activities. </a:t>
            </a:r>
          </a:p>
          <a:p>
            <a:r>
              <a:rPr lang="en-US" sz="1200" b="1" i="0" u="none" strike="noStrike" kern="1200" baseline="0" dirty="0">
                <a:solidFill>
                  <a:schemeClr val="tx1"/>
                </a:solidFill>
                <a:latin typeface="+mn-lt"/>
                <a:ea typeface="+mn-ea"/>
                <a:cs typeface="+mn-cs"/>
              </a:rPr>
              <a:t>-  </a:t>
            </a:r>
            <a:r>
              <a:rPr lang="en-US" sz="1200" b="0" i="0" u="sng" strike="noStrike" kern="1200" baseline="0" dirty="0">
                <a:solidFill>
                  <a:schemeClr val="tx1"/>
                </a:solidFill>
                <a:latin typeface="+mn-lt"/>
                <a:ea typeface="+mn-ea"/>
                <a:cs typeface="+mn-cs"/>
              </a:rPr>
              <a:t>Set Goals and Priorities</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Decide what must get done and what can wait, and learn to say no </a:t>
            </a:r>
            <a:r>
              <a:rPr lang="en-US" sz="1200" b="0" i="0" u="none" strike="noStrike" kern="1200" baseline="0" dirty="0" err="1">
                <a:solidFill>
                  <a:schemeClr val="tx1"/>
                </a:solidFill>
                <a:latin typeface="+mn-lt"/>
                <a:ea typeface="+mn-ea"/>
                <a:cs typeface="+mn-cs"/>
              </a:rPr>
              <a:t>tonew</a:t>
            </a:r>
            <a:r>
              <a:rPr lang="en-US" sz="1200" b="0" i="0" u="none" strike="noStrike" kern="1200" baseline="0" dirty="0">
                <a:solidFill>
                  <a:schemeClr val="tx1"/>
                </a:solidFill>
                <a:latin typeface="+mn-lt"/>
                <a:ea typeface="+mn-ea"/>
                <a:cs typeface="+mn-cs"/>
              </a:rPr>
              <a:t> tasks if they are putting you into overload. Note what you have accomplished at the end of the day, not what you have been unable to do.</a:t>
            </a:r>
          </a:p>
          <a:p>
            <a:pPr marL="171450" indent="-171450">
              <a:buFontTx/>
              <a:buChar char="-"/>
            </a:pPr>
            <a:r>
              <a:rPr lang="en-US" sz="1200" b="0" i="0" u="sng" strike="noStrike" kern="1200" baseline="0" dirty="0">
                <a:solidFill>
                  <a:schemeClr val="tx1"/>
                </a:solidFill>
                <a:latin typeface="+mn-lt"/>
                <a:ea typeface="+mn-ea"/>
                <a:cs typeface="+mn-cs"/>
              </a:rPr>
              <a:t>Stay Connected </a:t>
            </a:r>
            <a:r>
              <a:rPr lang="en-US" sz="1200" b="0" i="0" u="none" strike="noStrike" kern="1200" baseline="0" dirty="0">
                <a:solidFill>
                  <a:schemeClr val="tx1"/>
                </a:solidFill>
                <a:latin typeface="+mn-lt"/>
                <a:ea typeface="+mn-ea"/>
                <a:cs typeface="+mn-cs"/>
              </a:rPr>
              <a:t>with people who can provide emotional and other support. To reduce stress, ask for help from friends, family, and community or religious organizations.</a:t>
            </a:r>
          </a:p>
          <a:p>
            <a:pPr marL="228600" indent="-228600">
              <a:buFontTx/>
              <a:buChar char="-"/>
            </a:pPr>
            <a:endParaRPr lang="en-US" sz="1200" b="0" i="0" u="none" strike="noStrike" kern="1200" baseline="0" dirty="0">
              <a:solidFill>
                <a:schemeClr val="tx1"/>
              </a:solidFill>
              <a:latin typeface="+mn-lt"/>
              <a:ea typeface="+mn-ea"/>
              <a:cs typeface="+mn-cs"/>
            </a:endParaRPr>
          </a:p>
          <a:p>
            <a:pPr marL="228600" indent="-228600">
              <a:buAutoNum type="arabicPeriod" startAt="5"/>
            </a:pPr>
            <a:r>
              <a:rPr lang="en-US" sz="1200" b="0" i="0" u="none" strike="noStrike" kern="1200" baseline="0" dirty="0">
                <a:solidFill>
                  <a:schemeClr val="tx1"/>
                </a:solidFill>
                <a:latin typeface="+mn-lt"/>
                <a:ea typeface="+mn-ea"/>
                <a:cs typeface="+mn-cs"/>
              </a:rPr>
              <a:t>If you are overwhelmed, you can ask for help</a:t>
            </a:r>
          </a:p>
          <a:p>
            <a:pPr marL="0" inden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530193B-564F-4854-8A52-728F3FB19C85}" type="slidenum">
              <a:rPr lang="en-US" noProof="0" smtClean="0"/>
              <a:t>6</a:t>
            </a:fld>
            <a:endParaRPr lang="en-US" noProof="0"/>
          </a:p>
        </p:txBody>
      </p:sp>
    </p:spTree>
    <p:extLst>
      <p:ext uri="{BB962C8B-B14F-4D97-AF65-F5344CB8AC3E}">
        <p14:creationId xmlns:p14="http://schemas.microsoft.com/office/powerpoint/2010/main" val="3792091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Evolving information</a:t>
            </a:r>
            <a:r>
              <a:rPr lang="en-US" dirty="0"/>
              <a:t>: This is a new virus that had not been previously found in humans. Health care workers must adapt to changing updates to clinical guidance. </a:t>
            </a:r>
          </a:p>
          <a:p>
            <a:r>
              <a:rPr lang="en-US" b="1" dirty="0"/>
              <a:t>Supply shortages: </a:t>
            </a:r>
            <a:r>
              <a:rPr lang="en-US" dirty="0"/>
              <a:t>Increases in critically ill patients have led to shortages of essential medical supplies including personal protective equipment (PPE). </a:t>
            </a:r>
          </a:p>
          <a:p>
            <a:r>
              <a:rPr lang="en-US" b="1" dirty="0"/>
              <a:t>Staff shortages: </a:t>
            </a:r>
            <a:r>
              <a:rPr lang="en-US" dirty="0"/>
              <a:t>As health care workers get sick or take time off to care for sick family members, staffing is further strained.</a:t>
            </a:r>
          </a:p>
          <a:p>
            <a:endParaRPr lang="en-US" dirty="0"/>
          </a:p>
          <a:p>
            <a:r>
              <a:rPr lang="en-US" b="1" dirty="0"/>
              <a:t>Risk of infection</a:t>
            </a:r>
            <a:r>
              <a:rPr lang="en-US" dirty="0"/>
              <a:t>: Health care workers are at an increased risk of infection. Workers may have to weigh health risks, including keeping their families safe, with potential of loss of income. </a:t>
            </a:r>
          </a:p>
          <a:p>
            <a:r>
              <a:rPr lang="en-US" b="1" dirty="0"/>
              <a:t>Workload: </a:t>
            </a:r>
            <a:r>
              <a:rPr lang="en-US" dirty="0"/>
              <a:t>Many are working extra or longer shifts, performing duties outside of their usual role and with a heavier workload. </a:t>
            </a:r>
          </a:p>
          <a:p>
            <a:r>
              <a:rPr lang="en-US" b="1" dirty="0"/>
              <a:t>Patient volume: </a:t>
            </a:r>
            <a:r>
              <a:rPr lang="en-US" dirty="0"/>
              <a:t>Stress related to potentially having to make difficult decisions regarding time and resources can feel overwhelming. </a:t>
            </a:r>
          </a:p>
          <a:p>
            <a:r>
              <a:rPr lang="en-US" dirty="0"/>
              <a:t>P</a:t>
            </a:r>
            <a:r>
              <a:rPr lang="en-US" b="1" dirty="0"/>
              <a:t>hysical stress: </a:t>
            </a:r>
            <a:r>
              <a:rPr lang="en-US" dirty="0"/>
              <a:t>Health care workers may be experiencing physical pain associated with longer shifts, wearing protective gear and changing routines and protocols. </a:t>
            </a:r>
          </a:p>
          <a:p>
            <a:r>
              <a:rPr lang="en-US" b="1" dirty="0"/>
              <a:t>Death toll</a:t>
            </a:r>
            <a:r>
              <a:rPr lang="en-US" dirty="0"/>
              <a:t>: Caring for critically ill patients and witnessing the rising death toll is difficult. Health care works may express feelings of anger, helplessness, or a loss of control.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7</a:t>
            </a:fld>
            <a:endParaRPr lang="en-US" noProof="0"/>
          </a:p>
        </p:txBody>
      </p:sp>
    </p:spTree>
    <p:extLst>
      <p:ext uri="{BB962C8B-B14F-4D97-AF65-F5344CB8AC3E}">
        <p14:creationId xmlns:p14="http://schemas.microsoft.com/office/powerpoint/2010/main" val="1884917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Stress Continuum Model is a foundational part of the SFA model. It was developed as a way to assess the level of your own and other’s stress responses. It was first developed for by Navy/Marine Corps service members as a way to acknowledge that stress reactions occur on a continuum, and that early awareness and response could bring a person back into a less severe zone before they had the need for more formal intervention.  The crux of the stress continuum model is that stress responses lie along a spectrum of severity.  Everyone will react when faced with severe enough or extended enough stress, and many factors can affect how they respond and how they recover. A person’s reactions can range relatively rapidly from Green to Yellow to Orange to Red zone, and back again.  (Not linear)</a:t>
            </a:r>
          </a:p>
          <a:p>
            <a:endParaRPr lang="en-US" dirty="0"/>
          </a:p>
          <a:p>
            <a:r>
              <a:rPr lang="en-US" b="1" dirty="0"/>
              <a:t>Ready (GREEN) - </a:t>
            </a:r>
            <a:r>
              <a:rPr lang="en-US" b="1" baseline="0" dirty="0"/>
              <a:t>Adaptive coping, Cognitive functioning,</a:t>
            </a:r>
            <a:r>
              <a:rPr lang="en-US" b="1" dirty="0"/>
              <a:t> </a:t>
            </a:r>
            <a:r>
              <a:rPr lang="en-US" b="1" baseline="0" dirty="0"/>
              <a:t>Well-being</a:t>
            </a:r>
          </a:p>
          <a:p>
            <a:r>
              <a:rPr lang="en-US" baseline="0" dirty="0"/>
              <a:t>Features:</a:t>
            </a:r>
            <a:r>
              <a:rPr lang="en-US" dirty="0"/>
              <a:t> i</a:t>
            </a:r>
            <a:r>
              <a:rPr lang="en-US" baseline="0" dirty="0"/>
              <a:t>n control,</a:t>
            </a:r>
            <a:r>
              <a:rPr lang="en-US" dirty="0"/>
              <a:t> </a:t>
            </a:r>
            <a:r>
              <a:rPr lang="en-US" baseline="0" dirty="0"/>
              <a:t>Calm and Steady,</a:t>
            </a:r>
            <a:r>
              <a:rPr lang="en-US" dirty="0"/>
              <a:t> </a:t>
            </a:r>
            <a:r>
              <a:rPr lang="en-US" baseline="0" dirty="0"/>
              <a:t>Getting the job done,</a:t>
            </a:r>
            <a:r>
              <a:rPr lang="en-US" dirty="0"/>
              <a:t> </a:t>
            </a:r>
            <a:r>
              <a:rPr lang="en-US" baseline="0" dirty="0"/>
              <a:t>Playing,</a:t>
            </a:r>
            <a:r>
              <a:rPr lang="en-US" dirty="0"/>
              <a:t> </a:t>
            </a:r>
            <a:r>
              <a:rPr lang="en-US" baseline="0" dirty="0"/>
              <a:t>Sense of humor,</a:t>
            </a:r>
            <a:r>
              <a:rPr lang="en-US" dirty="0"/>
              <a:t> s</a:t>
            </a:r>
            <a:r>
              <a:rPr lang="en-US" baseline="0" dirty="0"/>
              <a:t>leeping enough</a:t>
            </a:r>
          </a:p>
          <a:p>
            <a:pPr marL="171450" indent="-171450">
              <a:buFontTx/>
              <a:buChar char="-"/>
            </a:pPr>
            <a:endParaRPr lang="en-US" baseline="0" dirty="0"/>
          </a:p>
          <a:p>
            <a:pPr marL="0" indent="0">
              <a:buFontTx/>
              <a:buNone/>
            </a:pPr>
            <a:r>
              <a:rPr lang="en-US" b="1" baseline="0" dirty="0"/>
              <a:t>Reacting (YELLOW)</a:t>
            </a:r>
            <a:r>
              <a:rPr lang="en-US" b="1" dirty="0"/>
              <a:t> - </a:t>
            </a:r>
            <a:r>
              <a:rPr lang="en-US" b="1" baseline="0" dirty="0"/>
              <a:t>Mild or transient distress or loss of function</a:t>
            </a:r>
          </a:p>
          <a:p>
            <a:pPr marL="0" indent="0">
              <a:buFontTx/>
              <a:buNone/>
            </a:pPr>
            <a:r>
              <a:rPr lang="en-US" baseline="0" dirty="0"/>
              <a:t>Feature:</a:t>
            </a:r>
            <a:r>
              <a:rPr lang="en-US" dirty="0"/>
              <a:t> </a:t>
            </a:r>
            <a:r>
              <a:rPr lang="en-US" baseline="0" dirty="0"/>
              <a:t>Anxious, irritable, angry, worry, Poor sleep or mental focus,</a:t>
            </a:r>
            <a:r>
              <a:rPr lang="en-US" dirty="0"/>
              <a:t> </a:t>
            </a:r>
            <a:r>
              <a:rPr lang="en-US" baseline="0" dirty="0"/>
              <a:t>Social isolation</a:t>
            </a:r>
          </a:p>
          <a:p>
            <a:pPr marL="0" indent="0">
              <a:buFontTx/>
              <a:buNone/>
            </a:pPr>
            <a:endParaRPr lang="en-US" baseline="0" dirty="0"/>
          </a:p>
          <a:p>
            <a:pPr marL="0" indent="0">
              <a:buFontTx/>
              <a:buNone/>
            </a:pPr>
            <a:r>
              <a:rPr lang="en-US" b="1" baseline="0" dirty="0"/>
              <a:t>Injured (ORANGE) - More severe and persistent distress or loss of function</a:t>
            </a:r>
          </a:p>
          <a:p>
            <a:pPr marL="0" indent="0">
              <a:buFontTx/>
              <a:buNone/>
            </a:pPr>
            <a:r>
              <a:rPr lang="en-US" baseline="0" dirty="0"/>
              <a:t>Types:</a:t>
            </a:r>
            <a:r>
              <a:rPr lang="en-US" dirty="0"/>
              <a:t> </a:t>
            </a:r>
            <a:r>
              <a:rPr lang="en-US" baseline="0" dirty="0"/>
              <a:t>Trauma</a:t>
            </a:r>
            <a:r>
              <a:rPr lang="en-US" dirty="0"/>
              <a:t>, </a:t>
            </a:r>
            <a:r>
              <a:rPr lang="en-US" baseline="0" dirty="0"/>
              <a:t>Fatigue</a:t>
            </a:r>
            <a:r>
              <a:rPr lang="en-US" dirty="0"/>
              <a:t>, g</a:t>
            </a:r>
            <a:r>
              <a:rPr lang="en-US" baseline="0" dirty="0"/>
              <a:t>rief</a:t>
            </a:r>
            <a:r>
              <a:rPr lang="en-US" dirty="0"/>
              <a:t>, </a:t>
            </a:r>
            <a:r>
              <a:rPr lang="en-US" baseline="0" dirty="0"/>
              <a:t>moral injury</a:t>
            </a:r>
          </a:p>
          <a:p>
            <a:pPr marL="0" indent="0">
              <a:buFontTx/>
              <a:buNone/>
            </a:pPr>
            <a:r>
              <a:rPr lang="en-US" baseline="0" dirty="0"/>
              <a:t>Features:</a:t>
            </a:r>
            <a:r>
              <a:rPr lang="en-US" dirty="0"/>
              <a:t> </a:t>
            </a:r>
            <a:r>
              <a:rPr lang="en-US" baseline="0" dirty="0"/>
              <a:t>Loss of control,</a:t>
            </a:r>
            <a:r>
              <a:rPr lang="en-US" dirty="0"/>
              <a:t> </a:t>
            </a:r>
            <a:r>
              <a:rPr lang="en-US" baseline="0" dirty="0"/>
              <a:t>Can’t sleep,</a:t>
            </a:r>
            <a:r>
              <a:rPr lang="en-US" dirty="0"/>
              <a:t> </a:t>
            </a:r>
            <a:r>
              <a:rPr lang="en-US" baseline="0" dirty="0"/>
              <a:t>Panic or rage,</a:t>
            </a:r>
            <a:r>
              <a:rPr lang="en-US" dirty="0"/>
              <a:t> </a:t>
            </a:r>
            <a:r>
              <a:rPr lang="en-US" baseline="0" dirty="0"/>
              <a:t>Apathy</a:t>
            </a:r>
            <a:r>
              <a:rPr lang="en-US" dirty="0"/>
              <a:t>, </a:t>
            </a:r>
            <a:r>
              <a:rPr lang="en-US" baseline="0" dirty="0"/>
              <a:t>Shame or guilt</a:t>
            </a:r>
          </a:p>
          <a:p>
            <a:pPr marL="0" indent="0">
              <a:buFontTx/>
              <a:buNone/>
            </a:pPr>
            <a:endParaRPr lang="en-US" baseline="0" dirty="0"/>
          </a:p>
          <a:p>
            <a:pPr marL="0" indent="0">
              <a:buFontTx/>
              <a:buNone/>
            </a:pPr>
            <a:r>
              <a:rPr lang="en-US" b="1" baseline="0" dirty="0"/>
              <a:t>IILL (RED)</a:t>
            </a:r>
            <a:r>
              <a:rPr lang="en-US" b="1" dirty="0"/>
              <a:t> - </a:t>
            </a:r>
            <a:r>
              <a:rPr lang="en-US" b="1" baseline="0" dirty="0"/>
              <a:t>Unhealed stress injury</a:t>
            </a:r>
          </a:p>
          <a:p>
            <a:pPr marL="0" indent="0">
              <a:buFontTx/>
              <a:buNone/>
            </a:pPr>
            <a:r>
              <a:rPr lang="en-US" baseline="0" dirty="0"/>
              <a:t>Types: PTSD, Depression, Anxiety, Substance Abuse</a:t>
            </a:r>
          </a:p>
          <a:p>
            <a:pPr marL="0" indent="0">
              <a:buFontTx/>
              <a:buNone/>
            </a:pPr>
            <a:r>
              <a:rPr lang="en-US" baseline="0" dirty="0"/>
              <a:t>Features: Symptoms Persist greater than 60 days after return from deployment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a:p>
        </p:txBody>
      </p:sp>
    </p:spTree>
    <p:extLst>
      <p:ext uri="{BB962C8B-B14F-4D97-AF65-F5344CB8AC3E}">
        <p14:creationId xmlns:p14="http://schemas.microsoft.com/office/powerpoint/2010/main" val="3662032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Secondary Traumatic Stress is stress resulting from one’s indirect exposure to a trauma or traumas and the related behaviors and feelings </a:t>
            </a:r>
          </a:p>
          <a:p>
            <a:r>
              <a:rPr lang="en-US" dirty="0"/>
              <a:t>(</a:t>
            </a:r>
            <a:r>
              <a:rPr lang="en-US" sz="1000" dirty="0"/>
              <a:t>Figley 1995)</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a:t>
            </a:fld>
            <a:endParaRPr lang="en-US" noProof="0"/>
          </a:p>
        </p:txBody>
      </p:sp>
    </p:spTree>
    <p:extLst>
      <p:ext uri="{BB962C8B-B14F-4D97-AF65-F5344CB8AC3E}">
        <p14:creationId xmlns:p14="http://schemas.microsoft.com/office/powerpoint/2010/main" val="1172469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Vicarious Trauma (VT) is similar to STS, but VT develops slowly and often results after contact with multiple clients (McCann &amp; Pearlman, 1990; </a:t>
            </a:r>
            <a:r>
              <a:rPr lang="en-US" dirty="0" err="1"/>
              <a:t>Stamm</a:t>
            </a:r>
            <a:r>
              <a:rPr lang="en-US" dirty="0"/>
              <a:t>, 2010). Another differing factor between STS and VT is that STS is symptomatically based and does not necessarily involve a change in cognition.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12</a:t>
            </a:fld>
            <a:endParaRPr lang="en-US" noProof="0"/>
          </a:p>
        </p:txBody>
      </p:sp>
    </p:spTree>
    <p:extLst>
      <p:ext uri="{BB962C8B-B14F-4D97-AF65-F5344CB8AC3E}">
        <p14:creationId xmlns:p14="http://schemas.microsoft.com/office/powerpoint/2010/main" val="3253278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dirty="0"/>
              <a:t>Compassion Fatigue is a result of STS over time (Figley, 2007).</a:t>
            </a:r>
          </a:p>
          <a:p>
            <a:pPr marL="228600" indent="-228600">
              <a:buFont typeface="Arial" panose="020B0604020202020204" pitchFamily="34" charset="0"/>
              <a:buChar char="•"/>
            </a:pPr>
            <a:r>
              <a:rPr lang="en-US" dirty="0"/>
              <a:t>It is a set of symptoms, not a disease.</a:t>
            </a:r>
          </a:p>
          <a:p>
            <a:pPr marL="228600" indent="-228600">
              <a:buFont typeface="Arial" panose="020B0604020202020204" pitchFamily="34" charset="0"/>
              <a:buChar char="•"/>
            </a:pPr>
            <a:r>
              <a:rPr lang="en-US" dirty="0"/>
              <a:t>Very much like STS and VT, CF relates more specifically to one’s ability to be empathetic (</a:t>
            </a:r>
            <a:r>
              <a:rPr lang="en-US" dirty="0" err="1"/>
              <a:t>Meadors</a:t>
            </a:r>
            <a:r>
              <a:rPr lang="en-US" dirty="0"/>
              <a:t>, </a:t>
            </a:r>
            <a:r>
              <a:rPr lang="en-US" dirty="0" err="1"/>
              <a:t>Lamson</a:t>
            </a:r>
            <a:r>
              <a:rPr lang="en-US" dirty="0"/>
              <a:t>, Swanson, White, &amp; Sira, 2009)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13</a:t>
            </a:fld>
            <a:endParaRPr lang="en-US" noProof="0"/>
          </a:p>
        </p:txBody>
      </p:sp>
    </p:spTree>
    <p:extLst>
      <p:ext uri="{BB962C8B-B14F-4D97-AF65-F5344CB8AC3E}">
        <p14:creationId xmlns:p14="http://schemas.microsoft.com/office/powerpoint/2010/main" val="3494440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10" descr="A close up of a white wall&#10;&#10;Description automatically generated">
            <a:extLst>
              <a:ext uri="{FF2B5EF4-FFF2-40B4-BE49-F238E27FC236}">
                <a16:creationId xmlns:a16="http://schemas.microsoft.com/office/drawing/2014/main" id="{2CBE4455-0B36-0347-9BA5-AB9C37E6C56F}"/>
              </a:ext>
            </a:extLst>
          </p:cNvPr>
          <p:cNvPicPr>
            <a:picLocks noChangeAspect="1"/>
          </p:cNvPicPr>
          <p:nvPr userDrawn="1"/>
        </p:nvPicPr>
        <p:blipFill rotWithShape="1">
          <a:blip r:embed="rId2">
            <a:alphaModFix amt="50000"/>
          </a:blip>
          <a:srcRect r="4579"/>
          <a:stretch/>
        </p:blipFill>
        <p:spPr>
          <a:xfrm>
            <a:off x="0" y="-14625"/>
            <a:ext cx="9776708" cy="6830568"/>
          </a:xfrm>
          <a:prstGeom prst="rect">
            <a:avLst/>
          </a:prstGeom>
        </p:spPr>
      </p:pic>
      <p:sp>
        <p:nvSpPr>
          <p:cNvPr id="18" name="Rectangle 17">
            <a:extLst>
              <a:ext uri="{FF2B5EF4-FFF2-40B4-BE49-F238E27FC236}">
                <a16:creationId xmlns:a16="http://schemas.microsoft.com/office/drawing/2014/main" id="{137BC0B1-E1E4-7042-BE18-4EF6F6A227CF}"/>
              </a:ext>
            </a:extLst>
          </p:cNvPr>
          <p:cNvSpPr/>
          <p:nvPr userDrawn="1"/>
        </p:nvSpPr>
        <p:spPr>
          <a:xfrm flipH="1">
            <a:off x="9780102" y="0"/>
            <a:ext cx="2411412" cy="68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097157" y="3655880"/>
            <a:ext cx="10094843" cy="1261295"/>
          </a:xfrm>
          <a:solidFill>
            <a:schemeClr val="bg1"/>
          </a:solidFill>
        </p:spPr>
        <p:txBody>
          <a:bodyPr vert="horz" lIns="180000" tIns="180000" rIns="252000" bIns="180000" rtlCol="0" anchor="ctr" anchorCtr="0">
            <a:noAutofit/>
          </a:bodyPr>
          <a:lstStyle>
            <a:lvl1pPr algn="l">
              <a:defRPr lang="en-ZA" sz="4800" b="1" spc="0" dirty="0"/>
            </a:lvl1pPr>
          </a:lstStyle>
          <a:p>
            <a:pPr lvl="0" algn="r"/>
            <a:r>
              <a:rPr lang="en-US" noProof="0" dirty="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097156" y="4905866"/>
            <a:ext cx="10094843" cy="715802"/>
          </a:xfrm>
          <a:solidFill>
            <a:schemeClr val="tx1">
              <a:alpha val="80000"/>
            </a:schemeClr>
          </a:solidFill>
        </p:spPr>
        <p:txBody>
          <a:bodyPr vert="horz" lIns="180000" tIns="180000" rIns="180000" bIns="180000" rtlCol="0">
            <a:noAutofit/>
          </a:bodyPr>
          <a:lstStyle>
            <a:lvl1pPr marL="0" indent="0" algn="l">
              <a:buNone/>
              <a:defRPr lang="en-ZA" dirty="0">
                <a:solidFill>
                  <a:schemeClr val="bg1"/>
                </a:solidFill>
              </a:defRPr>
            </a:lvl1pPr>
          </a:lstStyle>
          <a:p>
            <a:pPr marL="266700" lvl="0" indent="-266700" algn="ctr"/>
            <a:r>
              <a:rPr lang="en-US" noProof="0"/>
              <a:t>Click to edit Master subtitle style</a:t>
            </a: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354449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Picture 11" descr="A picture containing drawing&#10;&#10;Description automatically generated">
            <a:extLst>
              <a:ext uri="{FF2B5EF4-FFF2-40B4-BE49-F238E27FC236}">
                <a16:creationId xmlns:a16="http://schemas.microsoft.com/office/drawing/2014/main" id="{6FB57F0E-C37F-CC44-B603-63DAF67C2A0D}"/>
              </a:ext>
            </a:extLst>
          </p:cNvPr>
          <p:cNvPicPr>
            <a:picLocks noChangeAspect="1"/>
          </p:cNvPicPr>
          <p:nvPr userDrawn="1"/>
        </p:nvPicPr>
        <p:blipFill>
          <a:blip r:embed="rId3"/>
          <a:stretch>
            <a:fillRect/>
          </a:stretch>
        </p:blipFill>
        <p:spPr>
          <a:xfrm>
            <a:off x="2097157" y="1649896"/>
            <a:ext cx="7390867" cy="1815969"/>
          </a:xfrm>
          <a:prstGeom prst="rect">
            <a:avLst/>
          </a:prstGeom>
        </p:spPr>
      </p:pic>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709530"/>
            <a:ext cx="5472000" cy="396222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708780"/>
            <a:ext cx="5472113" cy="396222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710053"/>
            <a:ext cx="3600000" cy="388808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709530"/>
            <a:ext cx="3600450" cy="388808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709528"/>
            <a:ext cx="3600450" cy="388808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accent1"/>
                </a:solidFill>
              </a:defRPr>
            </a:lvl1pPr>
          </a:lstStyle>
          <a:p>
            <a:r>
              <a:rPr lang="en-US" noProof="0" dirty="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219199"/>
            <a:ext cx="11328000" cy="4415481"/>
          </a:xfrm>
        </p:spPr>
        <p:txBody>
          <a:bodyPr/>
          <a:lstStyle>
            <a:lvl1pPr>
              <a:buClr>
                <a:schemeClr val="accent1"/>
              </a:buClr>
              <a:defRPr>
                <a:solidFill>
                  <a:schemeClr val="tx1">
                    <a:lumMod val="75000"/>
                    <a:lumOff val="25000"/>
                  </a:schemeClr>
                </a:solidFill>
              </a:defRPr>
            </a:lvl1pPr>
            <a:lvl2pPr>
              <a:buClr>
                <a:schemeClr val="accent2"/>
              </a:buClr>
              <a:defRPr>
                <a:solidFill>
                  <a:schemeClr val="tx1">
                    <a:lumMod val="75000"/>
                    <a:lumOff val="25000"/>
                  </a:schemeClr>
                </a:solidFill>
              </a:defRPr>
            </a:lvl2pPr>
            <a:lvl3pPr>
              <a:buClr>
                <a:schemeClr val="accent3"/>
              </a:buClr>
              <a:defRPr>
                <a:solidFill>
                  <a:schemeClr val="tx1">
                    <a:lumMod val="75000"/>
                    <a:lumOff val="25000"/>
                  </a:schemeClr>
                </a:solidFill>
              </a:defRPr>
            </a:lvl3pPr>
            <a:lvl4pPr>
              <a:buClr>
                <a:schemeClr val="accent4"/>
              </a:buClr>
              <a:defRPr>
                <a:solidFill>
                  <a:schemeClr val="tx1">
                    <a:lumMod val="75000"/>
                    <a:lumOff val="25000"/>
                  </a:schemeClr>
                </a:solidFill>
              </a:defRPr>
            </a:lvl4pPr>
            <a:lvl5pPr>
              <a:buClr>
                <a:schemeClr val="accent5"/>
              </a:buCl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219199"/>
            <a:ext cx="5460114" cy="43907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219199"/>
            <a:ext cx="5448115" cy="43907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615553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367980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369084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t" anchorCtr="0"/>
          <a:lstStyle>
            <a:lvl1pPr>
              <a:defRPr>
                <a:solidFill>
                  <a:schemeClr val="tx1">
                    <a:lumMod val="75000"/>
                    <a:lumOff val="25000"/>
                  </a:schemeClr>
                </a:solidFill>
              </a:defRPr>
            </a:lvl1pPr>
          </a:lstStyle>
          <a:p>
            <a:r>
              <a:rPr lang="en-US" noProof="0" dirty="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26446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6390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238539"/>
            <a:ext cx="9780588" cy="5953283"/>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ctr" anchorCtr="0">
            <a:noAutofit/>
          </a:bodyPr>
          <a:lstStyle>
            <a:lvl1pPr algn="r">
              <a:defRPr lang="en-ZA" sz="4400" b="1" spc="0" dirty="0"/>
            </a:lvl1pPr>
          </a:lstStyle>
          <a:p>
            <a:pPr lvl="0" algn="r"/>
            <a:r>
              <a:rPr lang="en-US" noProof="0"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5348929"/>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4" name="Rectangle 3">
            <a:extLst>
              <a:ext uri="{FF2B5EF4-FFF2-40B4-BE49-F238E27FC236}">
                <a16:creationId xmlns:a16="http://schemas.microsoft.com/office/drawing/2014/main" id="{BEFB5D35-A5B5-2847-9538-6B0074B42957}"/>
              </a:ext>
            </a:extLst>
          </p:cNvPr>
          <p:cNvSpPr/>
          <p:nvPr userDrawn="1"/>
        </p:nvSpPr>
        <p:spPr>
          <a:xfrm>
            <a:off x="-1" y="5358909"/>
            <a:ext cx="10036099" cy="1434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464300" y="1926706"/>
            <a:ext cx="5295700" cy="313091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a:xfrm>
            <a:off x="11760000" y="5348928"/>
            <a:ext cx="432000" cy="1454423"/>
          </a:xfrm>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4605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a:extLst>
              <a:ext uri="{FF2B5EF4-FFF2-40B4-BE49-F238E27FC236}">
                <a16:creationId xmlns:a16="http://schemas.microsoft.com/office/drawing/2014/main" id="{5B70645B-A7B2-CA46-979A-C49B44772A4A}"/>
              </a:ext>
            </a:extLst>
          </p:cNvPr>
          <p:cNvSpPr/>
          <p:nvPr userDrawn="1"/>
        </p:nvSpPr>
        <p:spPr>
          <a:xfrm>
            <a:off x="6096000" y="1513290"/>
            <a:ext cx="5663999" cy="1158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568296"/>
            <a:ext cx="6641900" cy="944994"/>
          </a:xfrm>
          <a:solidFill>
            <a:schemeClr val="bg1">
              <a:lumMod val="95000"/>
            </a:schemeClr>
          </a:solidFill>
        </p:spPr>
        <p:txBody>
          <a:bodyPr lIns="180000" tIns="180000" rIns="180000" bIns="180000"/>
          <a:lstStyle>
            <a:lvl1pPr algn="l">
              <a:defRPr sz="3600" b="1" spc="0">
                <a:solidFill>
                  <a:schemeClr val="tx1">
                    <a:lumMod val="75000"/>
                    <a:lumOff val="25000"/>
                  </a:schemeClr>
                </a:solidFill>
              </a:defRPr>
            </a:lvl1pPr>
          </a:lstStyle>
          <a:p>
            <a:r>
              <a:rPr lang="en-US" noProof="0" dirty="0"/>
              <a:t>Click to edit page title</a:t>
            </a:r>
          </a:p>
        </p:txBody>
      </p:sp>
      <p:pic>
        <p:nvPicPr>
          <p:cNvPr id="12" name="Picture 11">
            <a:extLst>
              <a:ext uri="{FF2B5EF4-FFF2-40B4-BE49-F238E27FC236}">
                <a16:creationId xmlns:a16="http://schemas.microsoft.com/office/drawing/2014/main" id="{AD3F355E-0FBB-8242-AEE8-AD56DFBD41A0}"/>
              </a:ext>
            </a:extLst>
          </p:cNvPr>
          <p:cNvPicPr>
            <a:picLocks noChangeAspect="1"/>
          </p:cNvPicPr>
          <p:nvPr userDrawn="1"/>
        </p:nvPicPr>
        <p:blipFill>
          <a:blip r:embed="rId2"/>
          <a:stretch>
            <a:fillRect/>
          </a:stretch>
        </p:blipFill>
        <p:spPr>
          <a:xfrm>
            <a:off x="432000" y="5696367"/>
            <a:ext cx="1129171" cy="795713"/>
          </a:xfrm>
          <a:prstGeom prst="rect">
            <a:avLst/>
          </a:prstGeom>
        </p:spPr>
      </p:pic>
      <p:pic>
        <p:nvPicPr>
          <p:cNvPr id="13" name="Picture 12">
            <a:extLst>
              <a:ext uri="{FF2B5EF4-FFF2-40B4-BE49-F238E27FC236}">
                <a16:creationId xmlns:a16="http://schemas.microsoft.com/office/drawing/2014/main" id="{FDF73CE1-A7CC-D349-9554-AE889AA0CB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865"/>
          <a:stretch/>
        </p:blipFill>
        <p:spPr>
          <a:xfrm>
            <a:off x="5763216" y="5696367"/>
            <a:ext cx="1708280" cy="79571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08B2EA6-4319-BA4A-A1DE-6A8B4FC26D38}"/>
              </a:ext>
            </a:extLst>
          </p:cNvPr>
          <p:cNvPicPr>
            <a:picLocks noChangeAspect="1"/>
          </p:cNvPicPr>
          <p:nvPr userDrawn="1"/>
        </p:nvPicPr>
        <p:blipFill>
          <a:blip r:embed="rId4"/>
          <a:stretch>
            <a:fillRect/>
          </a:stretch>
        </p:blipFill>
        <p:spPr>
          <a:xfrm>
            <a:off x="7978110" y="5696365"/>
            <a:ext cx="1474411" cy="795714"/>
          </a:xfrm>
          <a:prstGeom prst="rect">
            <a:avLst/>
          </a:prstGeom>
        </p:spPr>
      </p:pic>
      <p:pic>
        <p:nvPicPr>
          <p:cNvPr id="15" name="Picture 14" descr="A close up of a sign&#10;&#10;Description automatically generated">
            <a:extLst>
              <a:ext uri="{FF2B5EF4-FFF2-40B4-BE49-F238E27FC236}">
                <a16:creationId xmlns:a16="http://schemas.microsoft.com/office/drawing/2014/main" id="{EEEEEB6D-19A6-BB43-9826-4EA88199E394}"/>
              </a:ext>
            </a:extLst>
          </p:cNvPr>
          <p:cNvPicPr>
            <a:picLocks noChangeAspect="1"/>
          </p:cNvPicPr>
          <p:nvPr userDrawn="1"/>
        </p:nvPicPr>
        <p:blipFill rotWithShape="1">
          <a:blip r:embed="rId5"/>
          <a:srcRect l="13172" t="15777" r="11828" b="15293"/>
          <a:stretch/>
        </p:blipFill>
        <p:spPr>
          <a:xfrm>
            <a:off x="2063283" y="5696367"/>
            <a:ext cx="1731577" cy="795713"/>
          </a:xfrm>
          <a:prstGeom prst="rect">
            <a:avLst/>
          </a:prstGeom>
        </p:spPr>
      </p:pic>
      <p:pic>
        <p:nvPicPr>
          <p:cNvPr id="17" name="Picture 16" descr="A close up of a sign&#10;&#10;Description automatically generated">
            <a:extLst>
              <a:ext uri="{FF2B5EF4-FFF2-40B4-BE49-F238E27FC236}">
                <a16:creationId xmlns:a16="http://schemas.microsoft.com/office/drawing/2014/main" id="{48D43C7D-C3AE-AA47-B2CA-AF03E1B6C3EF}"/>
              </a:ext>
            </a:extLst>
          </p:cNvPr>
          <p:cNvPicPr>
            <a:picLocks noChangeAspect="1"/>
          </p:cNvPicPr>
          <p:nvPr userDrawn="1"/>
        </p:nvPicPr>
        <p:blipFill>
          <a:blip r:embed="rId6"/>
          <a:stretch>
            <a:fillRect/>
          </a:stretch>
        </p:blipFill>
        <p:spPr>
          <a:xfrm>
            <a:off x="4296972" y="5514338"/>
            <a:ext cx="959630" cy="1131789"/>
          </a:xfrm>
          <a:prstGeom prst="rect">
            <a:avLst/>
          </a:prstGeom>
        </p:spPr>
      </p:pic>
      <p:sp>
        <p:nvSpPr>
          <p:cNvPr id="18" name="Rectangle 17">
            <a:extLst>
              <a:ext uri="{FF2B5EF4-FFF2-40B4-BE49-F238E27FC236}">
                <a16:creationId xmlns:a16="http://schemas.microsoft.com/office/drawing/2014/main" id="{A263CCAF-A201-9142-9BB2-92944F1B903B}"/>
              </a:ext>
            </a:extLst>
          </p:cNvPr>
          <p:cNvSpPr/>
          <p:nvPr userDrawn="1"/>
        </p:nvSpPr>
        <p:spPr>
          <a:xfrm>
            <a:off x="10034228" y="5347652"/>
            <a:ext cx="1723901" cy="1454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window&#10;&#10;Description automatically generated">
            <a:extLst>
              <a:ext uri="{FF2B5EF4-FFF2-40B4-BE49-F238E27FC236}">
                <a16:creationId xmlns:a16="http://schemas.microsoft.com/office/drawing/2014/main" id="{B5212FF5-85D4-E14F-A85A-FD44FE1611EB}"/>
              </a:ext>
            </a:extLst>
          </p:cNvPr>
          <p:cNvPicPr>
            <a:picLocks noChangeAspect="1"/>
          </p:cNvPicPr>
          <p:nvPr userDrawn="1"/>
        </p:nvPicPr>
        <p:blipFill>
          <a:blip r:embed="rId7"/>
          <a:stretch>
            <a:fillRect/>
          </a:stretch>
        </p:blipFill>
        <p:spPr>
          <a:xfrm>
            <a:off x="10340439" y="5668300"/>
            <a:ext cx="1071155" cy="795715"/>
          </a:xfrm>
          <a:prstGeom prst="rect">
            <a:avLst/>
          </a:prstGeom>
        </p:spPr>
      </p:pic>
      <p:sp>
        <p:nvSpPr>
          <p:cNvPr id="21" name="Rectangle 20">
            <a:extLst>
              <a:ext uri="{FF2B5EF4-FFF2-40B4-BE49-F238E27FC236}">
                <a16:creationId xmlns:a16="http://schemas.microsoft.com/office/drawing/2014/main" id="{A4FBBF8E-2AF3-234D-B2D9-F47C0F42A0AB}"/>
              </a:ext>
            </a:extLst>
          </p:cNvPr>
          <p:cNvSpPr/>
          <p:nvPr userDrawn="1"/>
        </p:nvSpPr>
        <p:spPr>
          <a:xfrm>
            <a:off x="10034228" y="6802074"/>
            <a:ext cx="1723901" cy="686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086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46A426-7023-2F47-8642-997CAD534E57}"/>
              </a:ext>
            </a:extLst>
          </p:cNvPr>
          <p:cNvSpPr/>
          <p:nvPr userDrawn="1"/>
        </p:nvSpPr>
        <p:spPr>
          <a:xfrm>
            <a:off x="0" y="16772"/>
            <a:ext cx="2411412" cy="58848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1"/>
            <a:ext cx="9780588" cy="5884812"/>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1921446"/>
            <a:ext cx="5958000" cy="1958400"/>
          </a:xfrm>
          <a:solidFill>
            <a:schemeClr val="bg1"/>
          </a:solidFill>
        </p:spPr>
        <p:txBody>
          <a:bodyPr lIns="252000" tIns="180000" rIns="180000" bIns="180000"/>
          <a:lstStyle>
            <a:lvl1pPr>
              <a:defRPr sz="4400" b="1" spc="0">
                <a:solidFill>
                  <a:schemeClr val="tx1">
                    <a:lumMod val="75000"/>
                    <a:lumOff val="25000"/>
                  </a:schemeClr>
                </a:solidFill>
                <a:latin typeface="+mj-lt"/>
              </a:defRPr>
            </a:lvl1pPr>
          </a:lstStyle>
          <a:p>
            <a:r>
              <a:rPr lang="en-US" noProof="0"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387598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497490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5668113"/>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518692"/>
            <a:ext cx="4648200" cy="985000"/>
          </a:xfrm>
          <a:solidFill>
            <a:schemeClr val="bg1"/>
          </a:solidFill>
        </p:spPr>
        <p:txBody>
          <a:bodyPr lIns="180000" tIns="180000" rIns="180000" bIns="180000"/>
          <a:lstStyle>
            <a:lvl1pPr algn="r">
              <a:defRPr sz="3600" b="1" spc="0">
                <a:solidFill>
                  <a:schemeClr val="tx1">
                    <a:lumMod val="75000"/>
                    <a:lumOff val="25000"/>
                  </a:schemeClr>
                </a:solidFill>
              </a:defRPr>
            </a:lvl1pPr>
          </a:lstStyle>
          <a:p>
            <a:r>
              <a:rPr lang="en-US" noProof="0" dirty="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503693"/>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506627"/>
            <a:ext cx="5472000" cy="5161485"/>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416568"/>
            <a:ext cx="2411412"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5348929"/>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4" name="Rectangle 3">
            <a:extLst>
              <a:ext uri="{FF2B5EF4-FFF2-40B4-BE49-F238E27FC236}">
                <a16:creationId xmlns:a16="http://schemas.microsoft.com/office/drawing/2014/main" id="{BEFB5D35-A5B5-2847-9538-6B0074B42957}"/>
              </a:ext>
            </a:extLst>
          </p:cNvPr>
          <p:cNvSpPr/>
          <p:nvPr userDrawn="1"/>
        </p:nvSpPr>
        <p:spPr>
          <a:xfrm>
            <a:off x="-1" y="5358909"/>
            <a:ext cx="10036099" cy="1434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464300" y="2238939"/>
            <a:ext cx="5295700" cy="277065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a:xfrm>
            <a:off x="11760000" y="5348928"/>
            <a:ext cx="432000" cy="1454423"/>
          </a:xfrm>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772802"/>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a:extLst>
              <a:ext uri="{FF2B5EF4-FFF2-40B4-BE49-F238E27FC236}">
                <a16:creationId xmlns:a16="http://schemas.microsoft.com/office/drawing/2014/main" id="{5B70645B-A7B2-CA46-979A-C49B44772A4A}"/>
              </a:ext>
            </a:extLst>
          </p:cNvPr>
          <p:cNvSpPr/>
          <p:nvPr userDrawn="1"/>
        </p:nvSpPr>
        <p:spPr>
          <a:xfrm>
            <a:off x="6096000" y="1825523"/>
            <a:ext cx="5663999" cy="1158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880529"/>
            <a:ext cx="6641900" cy="944994"/>
          </a:xfrm>
          <a:solidFill>
            <a:schemeClr val="bg1">
              <a:lumMod val="95000"/>
            </a:schemeClr>
          </a:solidFill>
        </p:spPr>
        <p:txBody>
          <a:bodyPr lIns="180000" tIns="180000" rIns="180000" bIns="180000"/>
          <a:lstStyle>
            <a:lvl1pPr algn="l">
              <a:defRPr sz="3600" b="1" spc="0">
                <a:solidFill>
                  <a:schemeClr val="tx1">
                    <a:lumMod val="75000"/>
                    <a:lumOff val="25000"/>
                  </a:schemeClr>
                </a:solidFill>
              </a:defRPr>
            </a:lvl1pPr>
          </a:lstStyle>
          <a:p>
            <a:r>
              <a:rPr lang="en-US" noProof="0" dirty="0"/>
              <a:t>Click to edit page title</a:t>
            </a:r>
          </a:p>
        </p:txBody>
      </p:sp>
      <p:pic>
        <p:nvPicPr>
          <p:cNvPr id="12" name="Picture 11">
            <a:extLst>
              <a:ext uri="{FF2B5EF4-FFF2-40B4-BE49-F238E27FC236}">
                <a16:creationId xmlns:a16="http://schemas.microsoft.com/office/drawing/2014/main" id="{AD3F355E-0FBB-8242-AEE8-AD56DFBD41A0}"/>
              </a:ext>
            </a:extLst>
          </p:cNvPr>
          <p:cNvPicPr>
            <a:picLocks noChangeAspect="1"/>
          </p:cNvPicPr>
          <p:nvPr userDrawn="1"/>
        </p:nvPicPr>
        <p:blipFill>
          <a:blip r:embed="rId2"/>
          <a:stretch>
            <a:fillRect/>
          </a:stretch>
        </p:blipFill>
        <p:spPr>
          <a:xfrm>
            <a:off x="432000" y="5696367"/>
            <a:ext cx="1129171" cy="795713"/>
          </a:xfrm>
          <a:prstGeom prst="rect">
            <a:avLst/>
          </a:prstGeom>
        </p:spPr>
      </p:pic>
      <p:pic>
        <p:nvPicPr>
          <p:cNvPr id="13" name="Picture 12">
            <a:extLst>
              <a:ext uri="{FF2B5EF4-FFF2-40B4-BE49-F238E27FC236}">
                <a16:creationId xmlns:a16="http://schemas.microsoft.com/office/drawing/2014/main" id="{FDF73CE1-A7CC-D349-9554-AE889AA0CB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865"/>
          <a:stretch/>
        </p:blipFill>
        <p:spPr>
          <a:xfrm>
            <a:off x="5763216" y="5696367"/>
            <a:ext cx="1708280" cy="79571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08B2EA6-4319-BA4A-A1DE-6A8B4FC26D38}"/>
              </a:ext>
            </a:extLst>
          </p:cNvPr>
          <p:cNvPicPr>
            <a:picLocks noChangeAspect="1"/>
          </p:cNvPicPr>
          <p:nvPr userDrawn="1"/>
        </p:nvPicPr>
        <p:blipFill>
          <a:blip r:embed="rId4"/>
          <a:stretch>
            <a:fillRect/>
          </a:stretch>
        </p:blipFill>
        <p:spPr>
          <a:xfrm>
            <a:off x="7978110" y="5696365"/>
            <a:ext cx="1474411" cy="795714"/>
          </a:xfrm>
          <a:prstGeom prst="rect">
            <a:avLst/>
          </a:prstGeom>
        </p:spPr>
      </p:pic>
      <p:pic>
        <p:nvPicPr>
          <p:cNvPr id="15" name="Picture 14" descr="A close up of a sign&#10;&#10;Description automatically generated">
            <a:extLst>
              <a:ext uri="{FF2B5EF4-FFF2-40B4-BE49-F238E27FC236}">
                <a16:creationId xmlns:a16="http://schemas.microsoft.com/office/drawing/2014/main" id="{EEEEEB6D-19A6-BB43-9826-4EA88199E394}"/>
              </a:ext>
            </a:extLst>
          </p:cNvPr>
          <p:cNvPicPr>
            <a:picLocks noChangeAspect="1"/>
          </p:cNvPicPr>
          <p:nvPr userDrawn="1"/>
        </p:nvPicPr>
        <p:blipFill rotWithShape="1">
          <a:blip r:embed="rId5"/>
          <a:srcRect l="13172" t="15777" r="11828" b="15293"/>
          <a:stretch/>
        </p:blipFill>
        <p:spPr>
          <a:xfrm>
            <a:off x="2063283" y="5696367"/>
            <a:ext cx="1731577" cy="795713"/>
          </a:xfrm>
          <a:prstGeom prst="rect">
            <a:avLst/>
          </a:prstGeom>
        </p:spPr>
      </p:pic>
      <p:pic>
        <p:nvPicPr>
          <p:cNvPr id="17" name="Picture 16" descr="A close up of a sign&#10;&#10;Description automatically generated">
            <a:extLst>
              <a:ext uri="{FF2B5EF4-FFF2-40B4-BE49-F238E27FC236}">
                <a16:creationId xmlns:a16="http://schemas.microsoft.com/office/drawing/2014/main" id="{48D43C7D-C3AE-AA47-B2CA-AF03E1B6C3EF}"/>
              </a:ext>
            </a:extLst>
          </p:cNvPr>
          <p:cNvPicPr>
            <a:picLocks noChangeAspect="1"/>
          </p:cNvPicPr>
          <p:nvPr userDrawn="1"/>
        </p:nvPicPr>
        <p:blipFill>
          <a:blip r:embed="rId6"/>
          <a:stretch>
            <a:fillRect/>
          </a:stretch>
        </p:blipFill>
        <p:spPr>
          <a:xfrm>
            <a:off x="4296972" y="5514338"/>
            <a:ext cx="959630" cy="1131789"/>
          </a:xfrm>
          <a:prstGeom prst="rect">
            <a:avLst/>
          </a:prstGeom>
        </p:spPr>
      </p:pic>
      <p:sp>
        <p:nvSpPr>
          <p:cNvPr id="18" name="Rectangle 17">
            <a:extLst>
              <a:ext uri="{FF2B5EF4-FFF2-40B4-BE49-F238E27FC236}">
                <a16:creationId xmlns:a16="http://schemas.microsoft.com/office/drawing/2014/main" id="{A263CCAF-A201-9142-9BB2-92944F1B903B}"/>
              </a:ext>
            </a:extLst>
          </p:cNvPr>
          <p:cNvSpPr/>
          <p:nvPr userDrawn="1"/>
        </p:nvSpPr>
        <p:spPr>
          <a:xfrm>
            <a:off x="10034228" y="5347652"/>
            <a:ext cx="1723901" cy="1454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window&#10;&#10;Description automatically generated">
            <a:extLst>
              <a:ext uri="{FF2B5EF4-FFF2-40B4-BE49-F238E27FC236}">
                <a16:creationId xmlns:a16="http://schemas.microsoft.com/office/drawing/2014/main" id="{B5212FF5-85D4-E14F-A85A-FD44FE1611EB}"/>
              </a:ext>
            </a:extLst>
          </p:cNvPr>
          <p:cNvPicPr>
            <a:picLocks noChangeAspect="1"/>
          </p:cNvPicPr>
          <p:nvPr userDrawn="1"/>
        </p:nvPicPr>
        <p:blipFill>
          <a:blip r:embed="rId7"/>
          <a:stretch>
            <a:fillRect/>
          </a:stretch>
        </p:blipFill>
        <p:spPr>
          <a:xfrm>
            <a:off x="10340439" y="5668300"/>
            <a:ext cx="1071155" cy="795715"/>
          </a:xfrm>
          <a:prstGeom prst="rect">
            <a:avLst/>
          </a:prstGeom>
        </p:spPr>
      </p:pic>
      <p:sp>
        <p:nvSpPr>
          <p:cNvPr id="21" name="Rectangle 20">
            <a:extLst>
              <a:ext uri="{FF2B5EF4-FFF2-40B4-BE49-F238E27FC236}">
                <a16:creationId xmlns:a16="http://schemas.microsoft.com/office/drawing/2014/main" id="{A4FBBF8E-2AF3-234D-B2D9-F47C0F42A0AB}"/>
              </a:ext>
            </a:extLst>
          </p:cNvPr>
          <p:cNvSpPr/>
          <p:nvPr userDrawn="1"/>
        </p:nvSpPr>
        <p:spPr>
          <a:xfrm>
            <a:off x="10034228" y="6802074"/>
            <a:ext cx="1723901" cy="686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936986"/>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444334"/>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937511"/>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441511"/>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1729614"/>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1729614"/>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577"/>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548734"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548734" y="1930263"/>
            <a:ext cx="2643266" cy="1638735"/>
          </a:xfrm>
          <a:solidFill>
            <a:schemeClr val="bg1"/>
          </a:solidFill>
        </p:spPr>
        <p:txBody>
          <a:bodyPr vert="horz" lIns="180000" tIns="180000" rIns="252000" bIns="180000" rtlCol="0" anchor="t">
            <a:noAutofit/>
          </a:bodyPr>
          <a:lstStyle>
            <a:lvl1pPr algn="r">
              <a:defRPr lang="en-ZA" sz="4800" b="1" spc="0" dirty="0"/>
            </a:lvl1pPr>
          </a:lstStyle>
          <a:p>
            <a:pPr lvl="0" algn="r"/>
            <a:r>
              <a:rPr lang="en-US" noProof="0" dirty="0"/>
              <a:t>Thank You</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548734" y="1817822"/>
            <a:ext cx="2643266" cy="1124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97654703-6C90-E147-9D79-149DCAA02C12}"/>
              </a:ext>
            </a:extLst>
          </p:cNvPr>
          <p:cNvSpPr/>
          <p:nvPr userDrawn="1"/>
        </p:nvSpPr>
        <p:spPr>
          <a:xfrm>
            <a:off x="10011868" y="5096656"/>
            <a:ext cx="2031436" cy="1661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B3E516F5-33EB-8C45-894F-936D7706EEA1}"/>
              </a:ext>
            </a:extLst>
          </p:cNvPr>
          <p:cNvPicPr>
            <a:picLocks noChangeAspect="1"/>
          </p:cNvPicPr>
          <p:nvPr userDrawn="1"/>
        </p:nvPicPr>
        <p:blipFill>
          <a:blip r:embed="rId2"/>
          <a:stretch>
            <a:fillRect/>
          </a:stretch>
        </p:blipFill>
        <p:spPr>
          <a:xfrm>
            <a:off x="9763975" y="3816349"/>
            <a:ext cx="2301764" cy="2732687"/>
          </a:xfrm>
          <a:prstGeom prst="rect">
            <a:avLst/>
          </a:prstGeom>
        </p:spPr>
      </p:pic>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accent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696278"/>
            <a:ext cx="11328000" cy="394812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825DB53-D610-4A40-AFDC-EBC47DB613CE}"/>
              </a:ext>
            </a:extLst>
          </p:cNvPr>
          <p:cNvSpPr/>
          <p:nvPr userDrawn="1"/>
        </p:nvSpPr>
        <p:spPr>
          <a:xfrm>
            <a:off x="10481003" y="6803350"/>
            <a:ext cx="1278997" cy="68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007932"/>
            <a:ext cx="10481004" cy="795419"/>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dirty="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296000"/>
            <a:ext cx="11328000" cy="434840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007932"/>
            <a:ext cx="432000" cy="795419"/>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a:off x="-1" y="6803350"/>
            <a:ext cx="10481004" cy="68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2" y="6007932"/>
            <a:ext cx="12191998" cy="36341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window&#10;&#10;Description automatically generated">
            <a:extLst>
              <a:ext uri="{FF2B5EF4-FFF2-40B4-BE49-F238E27FC236}">
                <a16:creationId xmlns:a16="http://schemas.microsoft.com/office/drawing/2014/main" id="{12AE8841-F131-6F49-A49E-9B2C06076307}"/>
              </a:ext>
            </a:extLst>
          </p:cNvPr>
          <p:cNvPicPr>
            <a:picLocks noChangeAspect="1"/>
          </p:cNvPicPr>
          <p:nvPr userDrawn="1"/>
        </p:nvPicPr>
        <p:blipFill>
          <a:blip r:embed="rId22"/>
          <a:stretch>
            <a:fillRect/>
          </a:stretch>
        </p:blipFill>
        <p:spPr>
          <a:xfrm>
            <a:off x="10631209" y="6007932"/>
            <a:ext cx="978586" cy="726950"/>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69" r:id="rId12"/>
    <p:sldLayoutId id="2147483670" r:id="rId13"/>
    <p:sldLayoutId id="2147483671" r:id="rId14"/>
    <p:sldLayoutId id="2147483673" r:id="rId15"/>
    <p:sldLayoutId id="2147483654" r:id="rId16"/>
    <p:sldLayoutId id="2147483655" r:id="rId17"/>
    <p:sldLayoutId id="2147483675" r:id="rId18"/>
    <p:sldLayoutId id="2147483672" r:id="rId19"/>
    <p:sldLayoutId id="2147483676" r:id="rId20"/>
  </p:sldLayoutIdLst>
  <p:hf hdr="0" dt="0"/>
  <p:txStyles>
    <p:titleStyle>
      <a:lvl1pPr algn="l" defTabSz="914400" rtl="0" eaLnBrk="1" latinLnBrk="0" hangingPunct="1">
        <a:lnSpc>
          <a:spcPct val="90000"/>
        </a:lnSpc>
        <a:spcBef>
          <a:spcPct val="0"/>
        </a:spcBef>
        <a:buNone/>
        <a:defRPr sz="3600" b="1" kern="1200" spc="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http://www.ptsd.va.gov/"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4">
            <a:extLst>
              <a:ext uri="{FF2B5EF4-FFF2-40B4-BE49-F238E27FC236}">
                <a16:creationId xmlns:a16="http://schemas.microsoft.com/office/drawing/2014/main" id="{238655A0-C81E-1D4B-9557-9D50FB6CA07C}"/>
              </a:ext>
            </a:extLst>
          </p:cNvPr>
          <p:cNvSpPr txBox="1">
            <a:spLocks/>
          </p:cNvSpPr>
          <p:nvPr/>
        </p:nvSpPr>
        <p:spPr>
          <a:xfrm>
            <a:off x="2097156" y="5375427"/>
            <a:ext cx="10094843" cy="161434"/>
          </a:xfrm>
          <a:prstGeom prst="rect">
            <a:avLst/>
          </a:prstGeom>
          <a:solidFill>
            <a:schemeClr val="tx1">
              <a:alpha val="80000"/>
            </a:schemeClr>
          </a:solidFill>
        </p:spPr>
        <p:txBody>
          <a:bodyPr vert="horz" lIns="180000" tIns="180000" rIns="180000" bIns="18000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ZA" sz="2400" kern="1200" dirty="0">
                <a:solidFill>
                  <a:schemeClr val="bg1"/>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itle 2">
            <a:extLst>
              <a:ext uri="{FF2B5EF4-FFF2-40B4-BE49-F238E27FC236}">
                <a16:creationId xmlns:a16="http://schemas.microsoft.com/office/drawing/2014/main" id="{77AF08B8-926B-BA4C-9881-AB2B4A89BACD}"/>
              </a:ext>
            </a:extLst>
          </p:cNvPr>
          <p:cNvSpPr txBox="1">
            <a:spLocks/>
          </p:cNvSpPr>
          <p:nvPr/>
        </p:nvSpPr>
        <p:spPr>
          <a:xfrm>
            <a:off x="2097157" y="3655879"/>
            <a:ext cx="10094843" cy="1719547"/>
          </a:xfrm>
          <a:prstGeom prst="rect">
            <a:avLst/>
          </a:prstGeom>
          <a:solidFill>
            <a:schemeClr val="bg1"/>
          </a:solidFill>
        </p:spPr>
        <p:txBody>
          <a:bodyPr vert="horz" lIns="180000" tIns="180000" rIns="252000" bIns="180000" rtlCol="0" anchor="ctr" anchorCtr="0">
            <a:noAutofit/>
          </a:bodyPr>
          <a:lstStyle>
            <a:lvl1pPr algn="l" defTabSz="914400" rtl="0" eaLnBrk="1" latinLnBrk="0" hangingPunct="1">
              <a:lnSpc>
                <a:spcPct val="90000"/>
              </a:lnSpc>
              <a:spcBef>
                <a:spcPct val="0"/>
              </a:spcBef>
              <a:buNone/>
              <a:defRPr lang="en-ZA" sz="4800" b="1" kern="1200" spc="0" dirty="0">
                <a:solidFill>
                  <a:schemeClr val="tx1">
                    <a:lumMod val="75000"/>
                    <a:lumOff val="25000"/>
                  </a:schemeClr>
                </a:solidFill>
                <a:latin typeface="+mj-lt"/>
                <a:ea typeface="+mj-ea"/>
                <a:cs typeface="+mj-cs"/>
              </a:defRPr>
            </a:lvl1pPr>
          </a:lstStyle>
          <a:p>
            <a:r>
              <a:rPr lang="en-US" sz="4700" dirty="0"/>
              <a:t>Impact, Effect &amp; Outcome on Frontline Workers</a:t>
            </a:r>
          </a:p>
        </p:txBody>
      </p:sp>
      <p:sp>
        <p:nvSpPr>
          <p:cNvPr id="5" name="Rectangle 4">
            <a:extLst>
              <a:ext uri="{FF2B5EF4-FFF2-40B4-BE49-F238E27FC236}">
                <a16:creationId xmlns:a16="http://schemas.microsoft.com/office/drawing/2014/main" id="{31329E4A-DA0D-2D4C-B556-B855F969713E}"/>
              </a:ext>
            </a:extLst>
          </p:cNvPr>
          <p:cNvSpPr/>
          <p:nvPr/>
        </p:nvSpPr>
        <p:spPr>
          <a:xfrm>
            <a:off x="2097156" y="5765518"/>
            <a:ext cx="7451578" cy="707886"/>
          </a:xfrm>
          <a:prstGeom prst="rect">
            <a:avLst/>
          </a:prstGeom>
        </p:spPr>
        <p:txBody>
          <a:bodyPr wrap="square">
            <a:spAutoFit/>
          </a:bodyPr>
          <a:lstStyle/>
          <a:p>
            <a:pPr algn="just"/>
            <a:r>
              <a:rPr lang="en-US" sz="1000" dirty="0"/>
              <a:t>NYC Health + Hospitals Continuing Professional Education is recognized by the New York State Education Department’s State Board for Social Work as an approved provider of continuing education for licensed social workers and accredited by The Medical Society of the State of New York (MSSNY) to provide continuing medical education for physicians. NYC Health + Hospitals designate this Live Webinar training for a maximum of 1 contact hour for social workers and 1 AMA PRA Category 1 Credit(s)™. </a:t>
            </a:r>
          </a:p>
        </p:txBody>
      </p:sp>
    </p:spTree>
    <p:extLst>
      <p:ext uri="{BB962C8B-B14F-4D97-AF65-F5344CB8AC3E}">
        <p14:creationId xmlns:p14="http://schemas.microsoft.com/office/powerpoint/2010/main" val="3974902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person, bed, man&#10;&#10;Description automatically generated">
            <a:extLst>
              <a:ext uri="{FF2B5EF4-FFF2-40B4-BE49-F238E27FC236}">
                <a16:creationId xmlns:a16="http://schemas.microsoft.com/office/drawing/2014/main" id="{E4E1FB6A-67AE-0948-BF8B-A6A39255C200}"/>
              </a:ext>
            </a:extLst>
          </p:cNvPr>
          <p:cNvPicPr>
            <a:picLocks noChangeAspect="1"/>
          </p:cNvPicPr>
          <p:nvPr/>
        </p:nvPicPr>
        <p:blipFill rotWithShape="1">
          <a:blip r:embed="rId2"/>
          <a:srcRect l="341" r="5816"/>
          <a:stretch/>
        </p:blipFill>
        <p:spPr>
          <a:xfrm>
            <a:off x="4789287" y="558141"/>
            <a:ext cx="6970712" cy="4952010"/>
          </a:xfrm>
          <a:prstGeom prst="rect">
            <a:avLst/>
          </a:prstGeom>
          <a:ln w="28575">
            <a:solidFill>
              <a:schemeClr val="accent1"/>
            </a:solidFill>
          </a:ln>
        </p:spPr>
      </p:pic>
      <p:sp>
        <p:nvSpPr>
          <p:cNvPr id="2" name="Title 1">
            <a:extLst>
              <a:ext uri="{FF2B5EF4-FFF2-40B4-BE49-F238E27FC236}">
                <a16:creationId xmlns:a16="http://schemas.microsoft.com/office/drawing/2014/main" id="{C2C9088D-A0A7-4C46-A3CD-414A58E26683}"/>
              </a:ext>
            </a:extLst>
          </p:cNvPr>
          <p:cNvSpPr>
            <a:spLocks noGrp="1"/>
          </p:cNvSpPr>
          <p:nvPr>
            <p:ph type="title"/>
          </p:nvPr>
        </p:nvSpPr>
        <p:spPr/>
        <p:txBody>
          <a:bodyPr/>
          <a:lstStyle/>
          <a:p>
            <a:r>
              <a:rPr lang="en-US" dirty="0">
                <a:solidFill>
                  <a:schemeClr val="accent1"/>
                </a:solidFill>
              </a:rPr>
              <a:t>Trauma Reactions</a:t>
            </a:r>
          </a:p>
        </p:txBody>
      </p:sp>
      <p:sp>
        <p:nvSpPr>
          <p:cNvPr id="4" name="Slide Number Placeholder 3">
            <a:extLst>
              <a:ext uri="{FF2B5EF4-FFF2-40B4-BE49-F238E27FC236}">
                <a16:creationId xmlns:a16="http://schemas.microsoft.com/office/drawing/2014/main" id="{2AD85F7D-4474-D445-8AFF-277FA373A58A}"/>
              </a:ext>
            </a:extLst>
          </p:cNvPr>
          <p:cNvSpPr>
            <a:spLocks noGrp="1"/>
          </p:cNvSpPr>
          <p:nvPr>
            <p:ph type="sldNum" sz="quarter" idx="33"/>
          </p:nvPr>
        </p:nvSpPr>
        <p:spPr/>
        <p:txBody>
          <a:bodyPr/>
          <a:lstStyle/>
          <a:p>
            <a:fld id="{19B51A1E-902D-48AF-9020-955120F399B6}" type="slidenum">
              <a:rPr lang="en-US" noProof="0" smtClean="0"/>
              <a:pPr/>
              <a:t>10</a:t>
            </a:fld>
            <a:endParaRPr lang="en-US" noProof="0" dirty="0"/>
          </a:p>
        </p:txBody>
      </p:sp>
      <p:sp>
        <p:nvSpPr>
          <p:cNvPr id="3" name="Content Placeholder 2">
            <a:extLst>
              <a:ext uri="{FF2B5EF4-FFF2-40B4-BE49-F238E27FC236}">
                <a16:creationId xmlns:a16="http://schemas.microsoft.com/office/drawing/2014/main" id="{E5CBB692-C27E-9C42-BC53-BBAA83259647}"/>
              </a:ext>
            </a:extLst>
          </p:cNvPr>
          <p:cNvSpPr>
            <a:spLocks noGrp="1"/>
          </p:cNvSpPr>
          <p:nvPr>
            <p:ph idx="1"/>
          </p:nvPr>
        </p:nvSpPr>
        <p:spPr>
          <a:xfrm>
            <a:off x="431800" y="1725201"/>
            <a:ext cx="3629561" cy="3784950"/>
          </a:xfrm>
        </p:spPr>
        <p:txBody>
          <a:bodyPr/>
          <a:lstStyle/>
          <a:p>
            <a:r>
              <a:rPr lang="en-US" sz="2800" dirty="0"/>
              <a:t>Secondary Traumatic Stress</a:t>
            </a:r>
          </a:p>
          <a:p>
            <a:r>
              <a:rPr lang="en-US" sz="2800" dirty="0"/>
              <a:t>Vicarious Trauma</a:t>
            </a:r>
          </a:p>
          <a:p>
            <a:r>
              <a:rPr lang="en-US" sz="2800" dirty="0"/>
              <a:t>Compassion Fatigue</a:t>
            </a:r>
          </a:p>
          <a:p>
            <a:r>
              <a:rPr lang="en-US" sz="2800" dirty="0"/>
              <a:t>Burn-out</a:t>
            </a:r>
          </a:p>
        </p:txBody>
      </p:sp>
    </p:spTree>
    <p:extLst>
      <p:ext uri="{BB962C8B-B14F-4D97-AF65-F5344CB8AC3E}">
        <p14:creationId xmlns:p14="http://schemas.microsoft.com/office/powerpoint/2010/main" val="664691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D228AA-4519-5542-ADE3-67A3A1EE5C8D}"/>
              </a:ext>
            </a:extLst>
          </p:cNvPr>
          <p:cNvSpPr>
            <a:spLocks noGrp="1"/>
          </p:cNvSpPr>
          <p:nvPr>
            <p:ph type="title"/>
          </p:nvPr>
        </p:nvSpPr>
        <p:spPr/>
        <p:txBody>
          <a:bodyPr/>
          <a:lstStyle/>
          <a:p>
            <a:r>
              <a:rPr lang="en-US" dirty="0"/>
              <a:t>Secondary Traumatic Stress Symptoms</a:t>
            </a:r>
          </a:p>
        </p:txBody>
      </p:sp>
      <p:sp>
        <p:nvSpPr>
          <p:cNvPr id="4" name="Content Placeholder 3">
            <a:extLst>
              <a:ext uri="{FF2B5EF4-FFF2-40B4-BE49-F238E27FC236}">
                <a16:creationId xmlns:a16="http://schemas.microsoft.com/office/drawing/2014/main" id="{A4F73AA1-7543-124F-9B89-782BDE7148E6}"/>
              </a:ext>
            </a:extLst>
          </p:cNvPr>
          <p:cNvSpPr>
            <a:spLocks noGrp="1"/>
          </p:cNvSpPr>
          <p:nvPr>
            <p:ph idx="1"/>
          </p:nvPr>
        </p:nvSpPr>
        <p:spPr/>
        <p:txBody>
          <a:bodyPr/>
          <a:lstStyle/>
          <a:p>
            <a:pPr>
              <a:lnSpc>
                <a:spcPct val="150000"/>
              </a:lnSpc>
            </a:pPr>
            <a:r>
              <a:rPr lang="en-US" sz="3200" dirty="0"/>
              <a:t>Changes in arousal such as sleeping trouble</a:t>
            </a:r>
          </a:p>
          <a:p>
            <a:pPr>
              <a:lnSpc>
                <a:spcPct val="150000"/>
              </a:lnSpc>
            </a:pPr>
            <a:r>
              <a:rPr lang="en-US" sz="3200" dirty="0"/>
              <a:t>Fear</a:t>
            </a:r>
          </a:p>
          <a:p>
            <a:pPr>
              <a:lnSpc>
                <a:spcPct val="150000"/>
              </a:lnSpc>
            </a:pPr>
            <a:r>
              <a:rPr lang="en-US" sz="3200" dirty="0"/>
              <a:t>Disruptive and invasive thoughts of clients and their traumas</a:t>
            </a:r>
          </a:p>
          <a:p>
            <a:pPr>
              <a:lnSpc>
                <a:spcPct val="150000"/>
              </a:lnSpc>
            </a:pPr>
            <a:r>
              <a:rPr lang="en-US" sz="3200" dirty="0"/>
              <a:t>Avoiding anything in association with the secondary trauma</a:t>
            </a:r>
          </a:p>
        </p:txBody>
      </p:sp>
      <p:sp>
        <p:nvSpPr>
          <p:cNvPr id="2" name="Slide Number Placeholder 1">
            <a:extLst>
              <a:ext uri="{FF2B5EF4-FFF2-40B4-BE49-F238E27FC236}">
                <a16:creationId xmlns:a16="http://schemas.microsoft.com/office/drawing/2014/main" id="{BF7D2DC7-0FF6-9C41-8B9A-CEAD4BC8C76D}"/>
              </a:ext>
            </a:extLst>
          </p:cNvPr>
          <p:cNvSpPr>
            <a:spLocks noGrp="1"/>
          </p:cNvSpPr>
          <p:nvPr>
            <p:ph type="sldNum" sz="quarter" idx="33"/>
          </p:nvPr>
        </p:nvSpPr>
        <p:spPr/>
        <p:txBody>
          <a:bodyPr/>
          <a:lstStyle/>
          <a:p>
            <a:fld id="{19B51A1E-902D-48AF-9020-955120F399B6}" type="slidenum">
              <a:rPr lang="en-US" noProof="0" smtClean="0"/>
              <a:pPr/>
              <a:t>11</a:t>
            </a:fld>
            <a:endParaRPr lang="en-US" noProof="0" dirty="0"/>
          </a:p>
        </p:txBody>
      </p:sp>
      <p:sp>
        <p:nvSpPr>
          <p:cNvPr id="5" name="Rectangle 4">
            <a:extLst>
              <a:ext uri="{FF2B5EF4-FFF2-40B4-BE49-F238E27FC236}">
                <a16:creationId xmlns:a16="http://schemas.microsoft.com/office/drawing/2014/main" id="{16D7BDEC-1DF7-1A47-AA79-1E7DA9110D19}"/>
              </a:ext>
            </a:extLst>
          </p:cNvPr>
          <p:cNvSpPr/>
          <p:nvPr/>
        </p:nvSpPr>
        <p:spPr>
          <a:xfrm>
            <a:off x="432000" y="6287500"/>
            <a:ext cx="1098378" cy="276999"/>
          </a:xfrm>
          <a:prstGeom prst="rect">
            <a:avLst/>
          </a:prstGeom>
        </p:spPr>
        <p:txBody>
          <a:bodyPr wrap="none">
            <a:spAutoFit/>
          </a:bodyPr>
          <a:lstStyle/>
          <a:p>
            <a:r>
              <a:rPr lang="en-US" sz="1200" dirty="0" err="1"/>
              <a:t>Stamm</a:t>
            </a:r>
            <a:r>
              <a:rPr lang="en-US" sz="1200" dirty="0"/>
              <a:t>, 2010</a:t>
            </a:r>
          </a:p>
        </p:txBody>
      </p:sp>
    </p:spTree>
    <p:extLst>
      <p:ext uri="{BB962C8B-B14F-4D97-AF65-F5344CB8AC3E}">
        <p14:creationId xmlns:p14="http://schemas.microsoft.com/office/powerpoint/2010/main" val="3411453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BEDA-90F2-C048-9727-27ECC82F5B21}"/>
              </a:ext>
            </a:extLst>
          </p:cNvPr>
          <p:cNvSpPr>
            <a:spLocks noGrp="1"/>
          </p:cNvSpPr>
          <p:nvPr>
            <p:ph type="title"/>
          </p:nvPr>
        </p:nvSpPr>
        <p:spPr/>
        <p:txBody>
          <a:bodyPr/>
          <a:lstStyle/>
          <a:p>
            <a:r>
              <a:rPr lang="en-US" dirty="0"/>
              <a:t>Vicarious Trauma</a:t>
            </a:r>
          </a:p>
        </p:txBody>
      </p:sp>
      <p:sp>
        <p:nvSpPr>
          <p:cNvPr id="3" name="Content Placeholder 2">
            <a:extLst>
              <a:ext uri="{FF2B5EF4-FFF2-40B4-BE49-F238E27FC236}">
                <a16:creationId xmlns:a16="http://schemas.microsoft.com/office/drawing/2014/main" id="{58BC2BF4-92D3-1D44-9EB9-6991C3DAD16A}"/>
              </a:ext>
            </a:extLst>
          </p:cNvPr>
          <p:cNvSpPr>
            <a:spLocks noGrp="1"/>
          </p:cNvSpPr>
          <p:nvPr>
            <p:ph idx="1"/>
          </p:nvPr>
        </p:nvSpPr>
        <p:spPr/>
        <p:txBody>
          <a:bodyPr/>
          <a:lstStyle/>
          <a:p>
            <a:pPr marL="0" indent="0">
              <a:lnSpc>
                <a:spcPct val="114000"/>
              </a:lnSpc>
              <a:buNone/>
            </a:pPr>
            <a:r>
              <a:rPr lang="en-US" sz="3600" b="1" dirty="0"/>
              <a:t>Definition: </a:t>
            </a:r>
            <a:r>
              <a:rPr lang="en-US" sz="3600" dirty="0"/>
              <a:t>vicarious trauma is defined as the emotional residue of repeated exposure to hearing trauma stories, witnessing pain, or fear, terror, and trauma, leading to psychological overwhelm.</a:t>
            </a:r>
          </a:p>
        </p:txBody>
      </p:sp>
      <p:sp>
        <p:nvSpPr>
          <p:cNvPr id="4" name="Slide Number Placeholder 3">
            <a:extLst>
              <a:ext uri="{FF2B5EF4-FFF2-40B4-BE49-F238E27FC236}">
                <a16:creationId xmlns:a16="http://schemas.microsoft.com/office/drawing/2014/main" id="{2260DA08-5F20-F44A-A108-05D548C8ACDF}"/>
              </a:ext>
            </a:extLst>
          </p:cNvPr>
          <p:cNvSpPr>
            <a:spLocks noGrp="1"/>
          </p:cNvSpPr>
          <p:nvPr>
            <p:ph type="sldNum" sz="quarter" idx="33"/>
          </p:nvPr>
        </p:nvSpPr>
        <p:spPr/>
        <p:txBody>
          <a:bodyPr/>
          <a:lstStyle/>
          <a:p>
            <a:fld id="{19B51A1E-902D-48AF-9020-955120F399B6}" type="slidenum">
              <a:rPr lang="en-US" noProof="0" smtClean="0"/>
              <a:pPr/>
              <a:t>12</a:t>
            </a:fld>
            <a:endParaRPr lang="en-US" noProof="0" dirty="0"/>
          </a:p>
        </p:txBody>
      </p:sp>
      <p:sp>
        <p:nvSpPr>
          <p:cNvPr id="5" name="Rectangle 4">
            <a:extLst>
              <a:ext uri="{FF2B5EF4-FFF2-40B4-BE49-F238E27FC236}">
                <a16:creationId xmlns:a16="http://schemas.microsoft.com/office/drawing/2014/main" id="{D8D8DD42-9C03-F343-97A7-A193A730A737}"/>
              </a:ext>
            </a:extLst>
          </p:cNvPr>
          <p:cNvSpPr/>
          <p:nvPr/>
        </p:nvSpPr>
        <p:spPr>
          <a:xfrm>
            <a:off x="432000" y="6267141"/>
            <a:ext cx="1537409" cy="276999"/>
          </a:xfrm>
          <a:prstGeom prst="rect">
            <a:avLst/>
          </a:prstGeom>
        </p:spPr>
        <p:txBody>
          <a:bodyPr wrap="none">
            <a:spAutoFit/>
          </a:bodyPr>
          <a:lstStyle/>
          <a:p>
            <a:r>
              <a:rPr lang="en-US" sz="1200" dirty="0" err="1"/>
              <a:t>GoodTherapy</a:t>
            </a:r>
            <a:r>
              <a:rPr lang="en-US" sz="1200" dirty="0"/>
              <a:t>, 2016</a:t>
            </a:r>
          </a:p>
        </p:txBody>
      </p:sp>
    </p:spTree>
    <p:extLst>
      <p:ext uri="{BB962C8B-B14F-4D97-AF65-F5344CB8AC3E}">
        <p14:creationId xmlns:p14="http://schemas.microsoft.com/office/powerpoint/2010/main" val="2740850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34EF7-2A8D-4640-9125-0839EE130400}"/>
              </a:ext>
            </a:extLst>
          </p:cNvPr>
          <p:cNvSpPr>
            <a:spLocks noGrp="1"/>
          </p:cNvSpPr>
          <p:nvPr>
            <p:ph type="title"/>
          </p:nvPr>
        </p:nvSpPr>
        <p:spPr/>
        <p:txBody>
          <a:bodyPr/>
          <a:lstStyle/>
          <a:p>
            <a:r>
              <a:rPr lang="en-US" dirty="0"/>
              <a:t>Compassion Fatigue</a:t>
            </a:r>
          </a:p>
        </p:txBody>
      </p:sp>
      <p:sp>
        <p:nvSpPr>
          <p:cNvPr id="3" name="Content Placeholder 2">
            <a:extLst>
              <a:ext uri="{FF2B5EF4-FFF2-40B4-BE49-F238E27FC236}">
                <a16:creationId xmlns:a16="http://schemas.microsoft.com/office/drawing/2014/main" id="{770736C0-F207-9241-BAA3-81528D592F44}"/>
              </a:ext>
            </a:extLst>
          </p:cNvPr>
          <p:cNvSpPr>
            <a:spLocks noGrp="1"/>
          </p:cNvSpPr>
          <p:nvPr>
            <p:ph idx="1"/>
          </p:nvPr>
        </p:nvSpPr>
        <p:spPr/>
        <p:txBody>
          <a:bodyPr/>
          <a:lstStyle/>
          <a:p>
            <a:pPr marL="0" indent="0">
              <a:buNone/>
            </a:pPr>
            <a:r>
              <a:rPr lang="en-US" sz="2800" b="1" dirty="0"/>
              <a:t>Definition: </a:t>
            </a:r>
          </a:p>
          <a:p>
            <a:r>
              <a:rPr lang="en-US" sz="2800" dirty="0"/>
              <a:t>Emotional suffering from working with the suffering.</a:t>
            </a:r>
          </a:p>
          <a:p>
            <a:r>
              <a:rPr lang="en-US" sz="2800" dirty="0"/>
              <a:t>The emotional residue or strain of exposure to working with those suffering from the consequences of traumatic events.</a:t>
            </a:r>
          </a:p>
          <a:p>
            <a:r>
              <a:rPr lang="en-US" sz="2800" dirty="0"/>
              <a:t>Compassion fatigue can occur due to exposure on one case or can be due to a “cumulative” level of trauma</a:t>
            </a:r>
            <a:endParaRPr lang="en-US" sz="2800" dirty="0">
              <a:solidFill>
                <a:srgbClr val="242629"/>
              </a:solidFill>
              <a:latin typeface="Helvetica"/>
            </a:endParaRPr>
          </a:p>
        </p:txBody>
      </p:sp>
      <p:sp>
        <p:nvSpPr>
          <p:cNvPr id="4" name="Slide Number Placeholder 3">
            <a:extLst>
              <a:ext uri="{FF2B5EF4-FFF2-40B4-BE49-F238E27FC236}">
                <a16:creationId xmlns:a16="http://schemas.microsoft.com/office/drawing/2014/main" id="{783C71A1-2FD7-D843-899F-BB0C495B8F62}"/>
              </a:ext>
            </a:extLst>
          </p:cNvPr>
          <p:cNvSpPr>
            <a:spLocks noGrp="1"/>
          </p:cNvSpPr>
          <p:nvPr>
            <p:ph type="sldNum" sz="quarter" idx="33"/>
          </p:nvPr>
        </p:nvSpPr>
        <p:spPr/>
        <p:txBody>
          <a:bodyPr/>
          <a:lstStyle/>
          <a:p>
            <a:fld id="{19B51A1E-902D-48AF-9020-955120F399B6}" type="slidenum">
              <a:rPr lang="en-US" noProof="0" smtClean="0"/>
              <a:pPr/>
              <a:t>13</a:t>
            </a:fld>
            <a:endParaRPr lang="en-US" noProof="0" dirty="0"/>
          </a:p>
        </p:txBody>
      </p:sp>
      <p:sp>
        <p:nvSpPr>
          <p:cNvPr id="5" name="TextBox 4">
            <a:extLst>
              <a:ext uri="{FF2B5EF4-FFF2-40B4-BE49-F238E27FC236}">
                <a16:creationId xmlns:a16="http://schemas.microsoft.com/office/drawing/2014/main" id="{E89BA6C2-A694-7447-A345-B9B9A0EA1060}"/>
              </a:ext>
            </a:extLst>
          </p:cNvPr>
          <p:cNvSpPr txBox="1"/>
          <p:nvPr/>
        </p:nvSpPr>
        <p:spPr>
          <a:xfrm>
            <a:off x="432000" y="6267141"/>
            <a:ext cx="4041874" cy="276999"/>
          </a:xfrm>
          <a:prstGeom prst="rect">
            <a:avLst/>
          </a:prstGeom>
          <a:noFill/>
        </p:spPr>
        <p:txBody>
          <a:bodyPr wrap="square" rtlCol="0">
            <a:spAutoFit/>
          </a:bodyPr>
          <a:lstStyle/>
          <a:p>
            <a:r>
              <a:rPr lang="en-US" sz="1200" dirty="0"/>
              <a:t>The American Institute of Stress</a:t>
            </a:r>
          </a:p>
        </p:txBody>
      </p:sp>
    </p:spTree>
    <p:extLst>
      <p:ext uri="{BB962C8B-B14F-4D97-AF65-F5344CB8AC3E}">
        <p14:creationId xmlns:p14="http://schemas.microsoft.com/office/powerpoint/2010/main" val="1139872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AD29F-7AAA-2146-A368-E60D81AA07EC}"/>
              </a:ext>
            </a:extLst>
          </p:cNvPr>
          <p:cNvSpPr>
            <a:spLocks noGrp="1"/>
          </p:cNvSpPr>
          <p:nvPr>
            <p:ph type="title"/>
          </p:nvPr>
        </p:nvSpPr>
        <p:spPr/>
        <p:txBody>
          <a:bodyPr/>
          <a:lstStyle/>
          <a:p>
            <a:r>
              <a:rPr lang="en-US" dirty="0"/>
              <a:t>Assessing Compassion Fatigue </a:t>
            </a:r>
          </a:p>
        </p:txBody>
      </p:sp>
      <p:graphicFrame>
        <p:nvGraphicFramePr>
          <p:cNvPr id="5" name="Content Placeholder 4">
            <a:extLst>
              <a:ext uri="{FF2B5EF4-FFF2-40B4-BE49-F238E27FC236}">
                <a16:creationId xmlns:a16="http://schemas.microsoft.com/office/drawing/2014/main" id="{E2DD330C-D1A1-D547-9709-B17A6CD3DD80}"/>
              </a:ext>
            </a:extLst>
          </p:cNvPr>
          <p:cNvGraphicFramePr>
            <a:graphicFrameLocks noGrp="1"/>
          </p:cNvGraphicFramePr>
          <p:nvPr>
            <p:ph idx="1"/>
            <p:extLst>
              <p:ext uri="{D42A27DB-BD31-4B8C-83A1-F6EECF244321}">
                <p14:modId xmlns:p14="http://schemas.microsoft.com/office/powerpoint/2010/main" val="3531706411"/>
              </p:ext>
            </p:extLst>
          </p:nvPr>
        </p:nvGraphicFramePr>
        <p:xfrm>
          <a:off x="431800" y="1219200"/>
          <a:ext cx="11328400" cy="4480560"/>
        </p:xfrm>
        <a:graphic>
          <a:graphicData uri="http://schemas.openxmlformats.org/drawingml/2006/table">
            <a:tbl>
              <a:tblPr bandRow="1">
                <a:tableStyleId>{F5AB1C69-6EDB-4FF4-983F-18BD219EF322}</a:tableStyleId>
              </a:tblPr>
              <a:tblGrid>
                <a:gridCol w="2489530">
                  <a:extLst>
                    <a:ext uri="{9D8B030D-6E8A-4147-A177-3AD203B41FA5}">
                      <a16:colId xmlns:a16="http://schemas.microsoft.com/office/drawing/2014/main" val="3814777025"/>
                    </a:ext>
                  </a:extLst>
                </a:gridCol>
                <a:gridCol w="8838870">
                  <a:extLst>
                    <a:ext uri="{9D8B030D-6E8A-4147-A177-3AD203B41FA5}">
                      <a16:colId xmlns:a16="http://schemas.microsoft.com/office/drawing/2014/main" val="1491953312"/>
                    </a:ext>
                  </a:extLst>
                </a:gridCol>
              </a:tblGrid>
              <a:tr h="370840">
                <a:tc>
                  <a:txBody>
                    <a:bodyPr/>
                    <a:lstStyle/>
                    <a:p>
                      <a:pPr>
                        <a:lnSpc>
                          <a:spcPct val="100000"/>
                        </a:lnSpc>
                      </a:pPr>
                      <a:r>
                        <a:rPr lang="en-US" b="1" dirty="0"/>
                        <a:t>Cognitive</a:t>
                      </a:r>
                    </a:p>
                  </a:txBody>
                  <a:tcPr/>
                </a:tc>
                <a:tc>
                  <a:txBody>
                    <a:bodyPr/>
                    <a:lstStyle/>
                    <a:p>
                      <a:pPr>
                        <a:lnSpc>
                          <a:spcPct val="100000"/>
                        </a:lnSpc>
                      </a:pPr>
                      <a:r>
                        <a:rPr lang="en-US" dirty="0"/>
                        <a:t>Intrusive</a:t>
                      </a:r>
                      <a:r>
                        <a:rPr lang="en-US" baseline="0" dirty="0"/>
                        <a:t> thoughts, disturbing dreams, lowered concentration, thoughts of self-harm </a:t>
                      </a:r>
                      <a:br>
                        <a:rPr lang="en-US" baseline="0" dirty="0"/>
                      </a:br>
                      <a:r>
                        <a:rPr lang="en-US" baseline="0" dirty="0"/>
                        <a:t>or harm to others, reduced sense of safety, and/or concentration problems</a:t>
                      </a:r>
                      <a:endParaRPr lang="en-US" dirty="0"/>
                    </a:p>
                  </a:txBody>
                  <a:tcPr/>
                </a:tc>
                <a:extLst>
                  <a:ext uri="{0D108BD9-81ED-4DB2-BD59-A6C34878D82A}">
                    <a16:rowId xmlns:a16="http://schemas.microsoft.com/office/drawing/2014/main" val="3530265454"/>
                  </a:ext>
                </a:extLst>
              </a:tr>
              <a:tr h="370840">
                <a:tc>
                  <a:txBody>
                    <a:bodyPr/>
                    <a:lstStyle/>
                    <a:p>
                      <a:pPr>
                        <a:lnSpc>
                          <a:spcPct val="100000"/>
                        </a:lnSpc>
                      </a:pPr>
                      <a:r>
                        <a:rPr lang="en-US" b="1" dirty="0"/>
                        <a:t>Emotional</a:t>
                      </a:r>
                    </a:p>
                  </a:txBody>
                  <a:tcPr/>
                </a:tc>
                <a:tc>
                  <a:txBody>
                    <a:bodyPr/>
                    <a:lstStyle/>
                    <a:p>
                      <a:pPr>
                        <a:lnSpc>
                          <a:spcPct val="100000"/>
                        </a:lnSpc>
                      </a:pPr>
                      <a:r>
                        <a:rPr lang="en-US" dirty="0"/>
                        <a:t>Powerlessness, anxiety/fear, anger, survivor guilt, numbness, sadness, emotional roller</a:t>
                      </a:r>
                      <a:r>
                        <a:rPr lang="en-US" baseline="0" dirty="0"/>
                        <a:t> coaster, and/or irritability</a:t>
                      </a:r>
                      <a:endParaRPr lang="en-US" dirty="0"/>
                    </a:p>
                  </a:txBody>
                  <a:tcPr/>
                </a:tc>
                <a:extLst>
                  <a:ext uri="{0D108BD9-81ED-4DB2-BD59-A6C34878D82A}">
                    <a16:rowId xmlns:a16="http://schemas.microsoft.com/office/drawing/2014/main" val="4029350970"/>
                  </a:ext>
                </a:extLst>
              </a:tr>
              <a:tr h="370840">
                <a:tc>
                  <a:txBody>
                    <a:bodyPr/>
                    <a:lstStyle/>
                    <a:p>
                      <a:pPr>
                        <a:lnSpc>
                          <a:spcPct val="100000"/>
                        </a:lnSpc>
                      </a:pPr>
                      <a:r>
                        <a:rPr lang="en-US" b="1" dirty="0"/>
                        <a:t>Behavioral</a:t>
                      </a:r>
                    </a:p>
                  </a:txBody>
                  <a:tcPr/>
                </a:tc>
                <a:tc>
                  <a:txBody>
                    <a:bodyPr/>
                    <a:lstStyle/>
                    <a:p>
                      <a:pPr>
                        <a:lnSpc>
                          <a:spcPct val="100000"/>
                        </a:lnSpc>
                      </a:pPr>
                      <a:r>
                        <a:rPr lang="en-US" dirty="0"/>
                        <a:t>Impatient/snappy, on edge, appetite changes,</a:t>
                      </a:r>
                      <a:r>
                        <a:rPr lang="en-US" baseline="0" dirty="0"/>
                        <a:t> accident prone, rigidity, poor work performance, tardiness and/or withdrawal</a:t>
                      </a:r>
                      <a:endParaRPr lang="en-US" dirty="0"/>
                    </a:p>
                  </a:txBody>
                  <a:tcPr/>
                </a:tc>
                <a:extLst>
                  <a:ext uri="{0D108BD9-81ED-4DB2-BD59-A6C34878D82A}">
                    <a16:rowId xmlns:a16="http://schemas.microsoft.com/office/drawing/2014/main" val="2322813663"/>
                  </a:ext>
                </a:extLst>
              </a:tr>
              <a:tr h="370840">
                <a:tc>
                  <a:txBody>
                    <a:bodyPr/>
                    <a:lstStyle/>
                    <a:p>
                      <a:pPr>
                        <a:lnSpc>
                          <a:spcPct val="100000"/>
                        </a:lnSpc>
                      </a:pPr>
                      <a:r>
                        <a:rPr lang="en-US" b="1" dirty="0"/>
                        <a:t>Morale</a:t>
                      </a:r>
                    </a:p>
                  </a:txBody>
                  <a:tcPr/>
                </a:tc>
                <a:tc>
                  <a:txBody>
                    <a:bodyPr/>
                    <a:lstStyle/>
                    <a:p>
                      <a:pPr>
                        <a:lnSpc>
                          <a:spcPct val="100000"/>
                        </a:lnSpc>
                      </a:pPr>
                      <a:r>
                        <a:rPr lang="en-US" dirty="0"/>
                        <a:t>Decrease</a:t>
                      </a:r>
                      <a:r>
                        <a:rPr lang="en-US" baseline="0" dirty="0"/>
                        <a:t> in confidence, loss of interest, dissatisfaction, negative attitude, apathy, and/or demoralization</a:t>
                      </a:r>
                      <a:endParaRPr lang="en-US" dirty="0"/>
                    </a:p>
                  </a:txBody>
                  <a:tcPr/>
                </a:tc>
                <a:extLst>
                  <a:ext uri="{0D108BD9-81ED-4DB2-BD59-A6C34878D82A}">
                    <a16:rowId xmlns:a16="http://schemas.microsoft.com/office/drawing/2014/main" val="338674537"/>
                  </a:ext>
                </a:extLst>
              </a:tr>
              <a:tr h="370840">
                <a:tc>
                  <a:txBody>
                    <a:bodyPr/>
                    <a:lstStyle/>
                    <a:p>
                      <a:pPr>
                        <a:lnSpc>
                          <a:spcPct val="100000"/>
                        </a:lnSpc>
                      </a:pPr>
                      <a:r>
                        <a:rPr lang="en-US" b="1" dirty="0"/>
                        <a:t>Spirituality</a:t>
                      </a:r>
                    </a:p>
                  </a:txBody>
                  <a:tcPr/>
                </a:tc>
                <a:tc>
                  <a:txBody>
                    <a:bodyPr/>
                    <a:lstStyle/>
                    <a:p>
                      <a:pPr>
                        <a:lnSpc>
                          <a:spcPct val="100000"/>
                        </a:lnSpc>
                      </a:pPr>
                      <a:r>
                        <a:rPr lang="en-US" dirty="0"/>
                        <a:t>Questioning meaning, loss</a:t>
                      </a:r>
                      <a:r>
                        <a:rPr lang="en-US" baseline="0" dirty="0"/>
                        <a:t> of purpose, anger at God, questioning beliefs, and/or great skepticism</a:t>
                      </a:r>
                      <a:endParaRPr lang="en-US" dirty="0"/>
                    </a:p>
                  </a:txBody>
                  <a:tcPr/>
                </a:tc>
                <a:extLst>
                  <a:ext uri="{0D108BD9-81ED-4DB2-BD59-A6C34878D82A}">
                    <a16:rowId xmlns:a16="http://schemas.microsoft.com/office/drawing/2014/main" val="3406842738"/>
                  </a:ext>
                </a:extLst>
              </a:tr>
              <a:tr h="370840">
                <a:tc>
                  <a:txBody>
                    <a:bodyPr/>
                    <a:lstStyle/>
                    <a:p>
                      <a:pPr>
                        <a:lnSpc>
                          <a:spcPct val="100000"/>
                        </a:lnSpc>
                      </a:pPr>
                      <a:r>
                        <a:rPr lang="en-US" b="1" dirty="0"/>
                        <a:t>Interpersonal Relationships</a:t>
                      </a:r>
                    </a:p>
                  </a:txBody>
                  <a:tcPr/>
                </a:tc>
                <a:tc>
                  <a:txBody>
                    <a:bodyPr/>
                    <a:lstStyle/>
                    <a:p>
                      <a:pPr>
                        <a:lnSpc>
                          <a:spcPct val="100000"/>
                        </a:lnSpc>
                      </a:pPr>
                      <a:r>
                        <a:rPr lang="en-US" dirty="0"/>
                        <a:t>Decreased</a:t>
                      </a:r>
                      <a:r>
                        <a:rPr lang="en-US" baseline="0" dirty="0"/>
                        <a:t> interest in intimacy, mistrust, isolation, overprotective, over dedicated, increased conflicts, and/or trouble work and personal life</a:t>
                      </a:r>
                      <a:endParaRPr lang="en-US" dirty="0"/>
                    </a:p>
                  </a:txBody>
                  <a:tcPr/>
                </a:tc>
                <a:extLst>
                  <a:ext uri="{0D108BD9-81ED-4DB2-BD59-A6C34878D82A}">
                    <a16:rowId xmlns:a16="http://schemas.microsoft.com/office/drawing/2014/main" val="1997989779"/>
                  </a:ext>
                </a:extLst>
              </a:tr>
              <a:tr h="370840">
                <a:tc>
                  <a:txBody>
                    <a:bodyPr/>
                    <a:lstStyle/>
                    <a:p>
                      <a:pPr>
                        <a:lnSpc>
                          <a:spcPct val="100000"/>
                        </a:lnSpc>
                      </a:pPr>
                      <a:r>
                        <a:rPr lang="en-US" b="1" dirty="0"/>
                        <a:t>Somatic</a:t>
                      </a:r>
                    </a:p>
                  </a:txBody>
                  <a:tcPr/>
                </a:tc>
                <a:tc>
                  <a:txBody>
                    <a:bodyPr/>
                    <a:lstStyle/>
                    <a:p>
                      <a:pPr>
                        <a:lnSpc>
                          <a:spcPct val="100000"/>
                        </a:lnSpc>
                      </a:pPr>
                      <a:r>
                        <a:rPr lang="en-US" dirty="0"/>
                        <a:t>Sweating, rapid heartbeat, breathing difficulties,</a:t>
                      </a:r>
                      <a:r>
                        <a:rPr lang="en-US" baseline="0" dirty="0"/>
                        <a:t> tremor, aches and pains, impaired immune system, and/or exhaustion</a:t>
                      </a:r>
                      <a:endParaRPr lang="en-US" dirty="0"/>
                    </a:p>
                  </a:txBody>
                  <a:tcPr/>
                </a:tc>
                <a:extLst>
                  <a:ext uri="{0D108BD9-81ED-4DB2-BD59-A6C34878D82A}">
                    <a16:rowId xmlns:a16="http://schemas.microsoft.com/office/drawing/2014/main" val="871697202"/>
                  </a:ext>
                </a:extLst>
              </a:tr>
            </a:tbl>
          </a:graphicData>
        </a:graphic>
      </p:graphicFrame>
      <p:sp>
        <p:nvSpPr>
          <p:cNvPr id="4" name="Slide Number Placeholder 3">
            <a:extLst>
              <a:ext uri="{FF2B5EF4-FFF2-40B4-BE49-F238E27FC236}">
                <a16:creationId xmlns:a16="http://schemas.microsoft.com/office/drawing/2014/main" id="{52491677-BE3B-A048-833B-64A3444C7FC9}"/>
              </a:ext>
            </a:extLst>
          </p:cNvPr>
          <p:cNvSpPr>
            <a:spLocks noGrp="1"/>
          </p:cNvSpPr>
          <p:nvPr>
            <p:ph type="sldNum" sz="quarter" idx="33"/>
          </p:nvPr>
        </p:nvSpPr>
        <p:spPr/>
        <p:txBody>
          <a:bodyPr/>
          <a:lstStyle/>
          <a:p>
            <a:fld id="{19B51A1E-902D-48AF-9020-955120F399B6}" type="slidenum">
              <a:rPr lang="en-US" noProof="0" smtClean="0"/>
              <a:pPr/>
              <a:t>14</a:t>
            </a:fld>
            <a:endParaRPr lang="en-US" noProof="0" dirty="0"/>
          </a:p>
        </p:txBody>
      </p:sp>
    </p:spTree>
    <p:extLst>
      <p:ext uri="{BB962C8B-B14F-4D97-AF65-F5344CB8AC3E}">
        <p14:creationId xmlns:p14="http://schemas.microsoft.com/office/powerpoint/2010/main" val="4288698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E3E32-17B5-F54C-9194-413A253B4EF0}"/>
              </a:ext>
            </a:extLst>
          </p:cNvPr>
          <p:cNvSpPr>
            <a:spLocks noGrp="1"/>
          </p:cNvSpPr>
          <p:nvPr>
            <p:ph type="sldNum" sz="quarter" idx="33"/>
          </p:nvPr>
        </p:nvSpPr>
        <p:spPr/>
        <p:txBody>
          <a:bodyPr/>
          <a:lstStyle/>
          <a:p>
            <a:fld id="{19B51A1E-902D-48AF-9020-955120F399B6}" type="slidenum">
              <a:rPr lang="en-US" noProof="0" smtClean="0"/>
              <a:pPr/>
              <a:t>15</a:t>
            </a:fld>
            <a:endParaRPr lang="en-US" noProof="0" dirty="0"/>
          </a:p>
        </p:txBody>
      </p:sp>
      <p:pic>
        <p:nvPicPr>
          <p:cNvPr id="10" name="Content Placeholder 9">
            <a:extLst>
              <a:ext uri="{FF2B5EF4-FFF2-40B4-BE49-F238E27FC236}">
                <a16:creationId xmlns:a16="http://schemas.microsoft.com/office/drawing/2014/main" id="{87839682-73B5-2A44-9974-E169434E6298}"/>
              </a:ext>
            </a:extLst>
          </p:cNvPr>
          <p:cNvPicPr>
            <a:picLocks noGrp="1" noChangeAspect="1"/>
          </p:cNvPicPr>
          <p:nvPr>
            <p:ph idx="1"/>
          </p:nvPr>
        </p:nvPicPr>
        <p:blipFill rotWithShape="1">
          <a:blip r:embed="rId3"/>
          <a:srcRect l="29156" r="29218"/>
          <a:stretch/>
        </p:blipFill>
        <p:spPr>
          <a:xfrm>
            <a:off x="4789488" y="558141"/>
            <a:ext cx="6970712" cy="4952010"/>
          </a:xfrm>
          <a:ln w="28575">
            <a:solidFill>
              <a:schemeClr val="accent1"/>
            </a:solidFill>
          </a:ln>
        </p:spPr>
      </p:pic>
      <p:sp>
        <p:nvSpPr>
          <p:cNvPr id="5" name="Text Placeholder 4">
            <a:extLst>
              <a:ext uri="{FF2B5EF4-FFF2-40B4-BE49-F238E27FC236}">
                <a16:creationId xmlns:a16="http://schemas.microsoft.com/office/drawing/2014/main" id="{12B053F9-5E65-A144-A358-777831B00AA6}"/>
              </a:ext>
            </a:extLst>
          </p:cNvPr>
          <p:cNvSpPr>
            <a:spLocks noGrp="1"/>
          </p:cNvSpPr>
          <p:nvPr>
            <p:ph type="body" sz="half" idx="2"/>
          </p:nvPr>
        </p:nvSpPr>
        <p:spPr>
          <a:xfrm>
            <a:off x="432000" y="1448790"/>
            <a:ext cx="3932237" cy="4247672"/>
          </a:xfrm>
        </p:spPr>
        <p:txBody>
          <a:bodyPr/>
          <a:lstStyle/>
          <a:p>
            <a:r>
              <a:rPr lang="en-US" sz="2800" dirty="0"/>
              <a:t>Cumulative process marked by emotional exhaustion and withdrawal associated with increased workload, and institutional stress.</a:t>
            </a:r>
            <a:endParaRPr lang="en-US" sz="2800" u="sng" dirty="0"/>
          </a:p>
        </p:txBody>
      </p:sp>
      <p:sp>
        <p:nvSpPr>
          <p:cNvPr id="7" name="Rectangle 6">
            <a:extLst>
              <a:ext uri="{FF2B5EF4-FFF2-40B4-BE49-F238E27FC236}">
                <a16:creationId xmlns:a16="http://schemas.microsoft.com/office/drawing/2014/main" id="{B916E544-0FC6-A84D-B7CB-7FD700795C0F}"/>
              </a:ext>
            </a:extLst>
          </p:cNvPr>
          <p:cNvSpPr/>
          <p:nvPr/>
        </p:nvSpPr>
        <p:spPr>
          <a:xfrm>
            <a:off x="432000" y="6267141"/>
            <a:ext cx="9455919" cy="276999"/>
          </a:xfrm>
          <a:prstGeom prst="rect">
            <a:avLst/>
          </a:prstGeom>
        </p:spPr>
        <p:txBody>
          <a:bodyPr wrap="square">
            <a:spAutoFit/>
          </a:bodyPr>
          <a:lstStyle/>
          <a:p>
            <a:r>
              <a:rPr lang="en-US" sz="1200" dirty="0"/>
              <a:t>Source: The NYC Department of Health &amp; Mental Hygiene</a:t>
            </a:r>
          </a:p>
        </p:txBody>
      </p:sp>
      <p:sp>
        <p:nvSpPr>
          <p:cNvPr id="9" name="Title 1">
            <a:extLst>
              <a:ext uri="{FF2B5EF4-FFF2-40B4-BE49-F238E27FC236}">
                <a16:creationId xmlns:a16="http://schemas.microsoft.com/office/drawing/2014/main" id="{C1EDD3CC-4273-F04C-8884-23DC23FF0060}"/>
              </a:ext>
            </a:extLst>
          </p:cNvPr>
          <p:cNvSpPr txBox="1">
            <a:spLocks/>
          </p:cNvSpPr>
          <p:nvPr/>
        </p:nvSpPr>
        <p:spPr>
          <a:xfrm>
            <a:off x="432000" y="419121"/>
            <a:ext cx="11328000" cy="432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spc="0">
                <a:solidFill>
                  <a:schemeClr val="tx1">
                    <a:lumMod val="75000"/>
                    <a:lumOff val="25000"/>
                  </a:schemeClr>
                </a:solidFill>
                <a:latin typeface="+mj-lt"/>
                <a:ea typeface="+mj-ea"/>
                <a:cs typeface="+mj-cs"/>
              </a:defRPr>
            </a:lvl1pPr>
          </a:lstStyle>
          <a:p>
            <a:r>
              <a:rPr lang="en-US" dirty="0">
                <a:solidFill>
                  <a:schemeClr val="accent1"/>
                </a:solidFill>
              </a:rPr>
              <a:t>Burnout</a:t>
            </a:r>
          </a:p>
        </p:txBody>
      </p:sp>
    </p:spTree>
    <p:extLst>
      <p:ext uri="{BB962C8B-B14F-4D97-AF65-F5344CB8AC3E}">
        <p14:creationId xmlns:p14="http://schemas.microsoft.com/office/powerpoint/2010/main" val="4143886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DAB8-B7FC-B845-B1BD-997F1354F052}"/>
              </a:ext>
            </a:extLst>
          </p:cNvPr>
          <p:cNvSpPr>
            <a:spLocks noGrp="1"/>
          </p:cNvSpPr>
          <p:nvPr>
            <p:ph type="title"/>
          </p:nvPr>
        </p:nvSpPr>
        <p:spPr/>
        <p:txBody>
          <a:bodyPr/>
          <a:lstStyle/>
          <a:p>
            <a:r>
              <a:rPr lang="en-US" dirty="0"/>
              <a:t>Burnout</a:t>
            </a:r>
          </a:p>
        </p:txBody>
      </p:sp>
      <p:sp>
        <p:nvSpPr>
          <p:cNvPr id="3" name="Content Placeholder 2">
            <a:extLst>
              <a:ext uri="{FF2B5EF4-FFF2-40B4-BE49-F238E27FC236}">
                <a16:creationId xmlns:a16="http://schemas.microsoft.com/office/drawing/2014/main" id="{4EF4EFB9-100E-4242-868B-C0B8AE152A4B}"/>
              </a:ext>
            </a:extLst>
          </p:cNvPr>
          <p:cNvSpPr>
            <a:spLocks noGrp="1"/>
          </p:cNvSpPr>
          <p:nvPr>
            <p:ph idx="1"/>
          </p:nvPr>
        </p:nvSpPr>
        <p:spPr>
          <a:xfrm>
            <a:off x="432000" y="1219200"/>
            <a:ext cx="11328000" cy="4610100"/>
          </a:xfrm>
        </p:spPr>
        <p:txBody>
          <a:bodyPr numCol="2" spcCol="228600"/>
          <a:lstStyle/>
          <a:p>
            <a:r>
              <a:rPr lang="en-US" sz="2800" dirty="0"/>
              <a:t>Physical</a:t>
            </a:r>
            <a:r>
              <a:rPr lang="en-US" dirty="0"/>
              <a:t>	</a:t>
            </a:r>
          </a:p>
          <a:p>
            <a:pPr lvl="1"/>
            <a:r>
              <a:rPr lang="en-US" sz="2400" dirty="0"/>
              <a:t>Loss of energy, chronic fatigue</a:t>
            </a:r>
          </a:p>
          <a:p>
            <a:pPr lvl="1"/>
            <a:r>
              <a:rPr lang="en-US" sz="2400" dirty="0"/>
              <a:t>Frequent and prolonged colds</a:t>
            </a:r>
          </a:p>
          <a:p>
            <a:pPr lvl="1"/>
            <a:r>
              <a:rPr lang="en-US" sz="2400" dirty="0"/>
              <a:t>Sleep problems</a:t>
            </a:r>
          </a:p>
          <a:p>
            <a:pPr lvl="1"/>
            <a:r>
              <a:rPr lang="en-US" sz="2400" dirty="0"/>
              <a:t>Weight loss or gain</a:t>
            </a:r>
          </a:p>
          <a:p>
            <a:pPr lvl="1"/>
            <a:r>
              <a:rPr lang="en-US" sz="2400" dirty="0"/>
              <a:t>Worsening of pre-existing medical conditions</a:t>
            </a:r>
          </a:p>
          <a:p>
            <a:pPr lvl="1"/>
            <a:r>
              <a:rPr lang="en-US" sz="2400" dirty="0"/>
              <a:t>Injuries from high risk behavior</a:t>
            </a:r>
          </a:p>
          <a:p>
            <a:pPr lvl="1"/>
            <a:r>
              <a:rPr lang="en-US" sz="2400" dirty="0"/>
              <a:t>Headaches, migraines</a:t>
            </a:r>
          </a:p>
          <a:p>
            <a:pPr lvl="1"/>
            <a:r>
              <a:rPr lang="en-US" sz="2400" dirty="0"/>
              <a:t>Muscle pains (neck, back)</a:t>
            </a:r>
          </a:p>
          <a:p>
            <a:r>
              <a:rPr lang="en-US" sz="2800" dirty="0"/>
              <a:t>Emotional</a:t>
            </a:r>
          </a:p>
          <a:p>
            <a:pPr lvl="1"/>
            <a:r>
              <a:rPr lang="en-US" sz="2400" dirty="0"/>
              <a:t>Hopelessness</a:t>
            </a:r>
          </a:p>
          <a:p>
            <a:pPr lvl="1"/>
            <a:r>
              <a:rPr lang="en-US" sz="2400" dirty="0"/>
              <a:t>Helplessness</a:t>
            </a:r>
          </a:p>
          <a:p>
            <a:pPr lvl="1"/>
            <a:r>
              <a:rPr lang="en-US" sz="2400" dirty="0"/>
              <a:t>Irritability and anger</a:t>
            </a:r>
          </a:p>
          <a:p>
            <a:pPr lvl="1"/>
            <a:r>
              <a:rPr lang="en-US" sz="2400" dirty="0"/>
              <a:t>Frustration</a:t>
            </a:r>
          </a:p>
          <a:p>
            <a:pPr lvl="1"/>
            <a:r>
              <a:rPr lang="en-US" sz="2400" dirty="0"/>
              <a:t>Over/under reaction</a:t>
            </a:r>
          </a:p>
        </p:txBody>
      </p:sp>
      <p:sp>
        <p:nvSpPr>
          <p:cNvPr id="4" name="Slide Number Placeholder 3">
            <a:extLst>
              <a:ext uri="{FF2B5EF4-FFF2-40B4-BE49-F238E27FC236}">
                <a16:creationId xmlns:a16="http://schemas.microsoft.com/office/drawing/2014/main" id="{7A87074B-9E77-6040-8820-94F9081B89D7}"/>
              </a:ext>
            </a:extLst>
          </p:cNvPr>
          <p:cNvSpPr>
            <a:spLocks noGrp="1"/>
          </p:cNvSpPr>
          <p:nvPr>
            <p:ph type="sldNum" sz="quarter" idx="33"/>
          </p:nvPr>
        </p:nvSpPr>
        <p:spPr/>
        <p:txBody>
          <a:bodyPr/>
          <a:lstStyle/>
          <a:p>
            <a:fld id="{19B51A1E-902D-48AF-9020-955120F399B6}" type="slidenum">
              <a:rPr lang="en-US" noProof="0" smtClean="0"/>
              <a:pPr/>
              <a:t>16</a:t>
            </a:fld>
            <a:endParaRPr lang="en-US" noProof="0" dirty="0"/>
          </a:p>
        </p:txBody>
      </p:sp>
    </p:spTree>
    <p:extLst>
      <p:ext uri="{BB962C8B-B14F-4D97-AF65-F5344CB8AC3E}">
        <p14:creationId xmlns:p14="http://schemas.microsoft.com/office/powerpoint/2010/main" val="3366161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AD29F-7AAA-2146-A368-E60D81AA07EC}"/>
              </a:ext>
            </a:extLst>
          </p:cNvPr>
          <p:cNvSpPr>
            <a:spLocks noGrp="1"/>
          </p:cNvSpPr>
          <p:nvPr>
            <p:ph type="title"/>
          </p:nvPr>
        </p:nvSpPr>
        <p:spPr/>
        <p:txBody>
          <a:bodyPr/>
          <a:lstStyle/>
          <a:p>
            <a:r>
              <a:rPr lang="en-US" dirty="0"/>
              <a:t>Moral Injury and Three Common Reactions </a:t>
            </a:r>
          </a:p>
        </p:txBody>
      </p:sp>
      <p:graphicFrame>
        <p:nvGraphicFramePr>
          <p:cNvPr id="5" name="Content Placeholder 4">
            <a:extLst>
              <a:ext uri="{FF2B5EF4-FFF2-40B4-BE49-F238E27FC236}">
                <a16:creationId xmlns:a16="http://schemas.microsoft.com/office/drawing/2014/main" id="{E2DD330C-D1A1-D547-9709-B17A6CD3DD80}"/>
              </a:ext>
            </a:extLst>
          </p:cNvPr>
          <p:cNvGraphicFramePr>
            <a:graphicFrameLocks noGrp="1"/>
          </p:cNvGraphicFramePr>
          <p:nvPr>
            <p:ph idx="1"/>
            <p:extLst>
              <p:ext uri="{D42A27DB-BD31-4B8C-83A1-F6EECF244321}">
                <p14:modId xmlns:p14="http://schemas.microsoft.com/office/powerpoint/2010/main" val="941524746"/>
              </p:ext>
            </p:extLst>
          </p:nvPr>
        </p:nvGraphicFramePr>
        <p:xfrm>
          <a:off x="431600" y="1337954"/>
          <a:ext cx="11328400" cy="3200400"/>
        </p:xfrm>
        <a:graphic>
          <a:graphicData uri="http://schemas.openxmlformats.org/drawingml/2006/table">
            <a:tbl>
              <a:tblPr bandRow="1">
                <a:tableStyleId>{F5AB1C69-6EDB-4FF4-983F-18BD219EF322}</a:tableStyleId>
              </a:tblPr>
              <a:tblGrid>
                <a:gridCol w="2489530">
                  <a:extLst>
                    <a:ext uri="{9D8B030D-6E8A-4147-A177-3AD203B41FA5}">
                      <a16:colId xmlns:a16="http://schemas.microsoft.com/office/drawing/2014/main" val="3814777025"/>
                    </a:ext>
                  </a:extLst>
                </a:gridCol>
                <a:gridCol w="8838870">
                  <a:extLst>
                    <a:ext uri="{9D8B030D-6E8A-4147-A177-3AD203B41FA5}">
                      <a16:colId xmlns:a16="http://schemas.microsoft.com/office/drawing/2014/main" val="1491953312"/>
                    </a:ext>
                  </a:extLst>
                </a:gridCol>
              </a:tblGrid>
              <a:tr h="0">
                <a:tc>
                  <a:txBody>
                    <a:bodyPr/>
                    <a:lstStyle/>
                    <a:p>
                      <a:r>
                        <a:rPr lang="en-US" sz="2800" b="1" dirty="0"/>
                        <a:t>Guilt</a:t>
                      </a:r>
                    </a:p>
                  </a:txBody>
                  <a:tcPr marL="320040" marR="320040" marT="320040" marB="320040"/>
                </a:tc>
                <a:tc>
                  <a:txBody>
                    <a:bodyPr/>
                    <a:lstStyle/>
                    <a:p>
                      <a:r>
                        <a:rPr lang="en-US" sz="2800" dirty="0"/>
                        <a:t>“I did</a:t>
                      </a:r>
                      <a:r>
                        <a:rPr lang="en-US" sz="2800" baseline="0" dirty="0"/>
                        <a:t> something bad”</a:t>
                      </a:r>
                      <a:endParaRPr lang="en-US" sz="2800" dirty="0"/>
                    </a:p>
                  </a:txBody>
                  <a:tcPr marL="320040" marR="320040" marT="320040" marB="320040"/>
                </a:tc>
                <a:extLst>
                  <a:ext uri="{0D108BD9-81ED-4DB2-BD59-A6C34878D82A}">
                    <a16:rowId xmlns:a16="http://schemas.microsoft.com/office/drawing/2014/main" val="3530265454"/>
                  </a:ext>
                </a:extLst>
              </a:tr>
              <a:tr h="0">
                <a:tc>
                  <a:txBody>
                    <a:bodyPr/>
                    <a:lstStyle/>
                    <a:p>
                      <a:r>
                        <a:rPr lang="en-US" sz="2800" b="1" dirty="0"/>
                        <a:t>Shame</a:t>
                      </a:r>
                    </a:p>
                  </a:txBody>
                  <a:tcPr marL="320040" marR="320040" marT="320040" marB="320040"/>
                </a:tc>
                <a:tc>
                  <a:txBody>
                    <a:bodyPr/>
                    <a:lstStyle/>
                    <a:p>
                      <a:r>
                        <a:rPr lang="en-US" sz="2800" dirty="0"/>
                        <a:t>“I am bad because of what I did”</a:t>
                      </a:r>
                    </a:p>
                  </a:txBody>
                  <a:tcPr marL="320040" marR="320040" marT="320040" marB="320040"/>
                </a:tc>
                <a:extLst>
                  <a:ext uri="{0D108BD9-81ED-4DB2-BD59-A6C34878D82A}">
                    <a16:rowId xmlns:a16="http://schemas.microsoft.com/office/drawing/2014/main" val="4029350970"/>
                  </a:ext>
                </a:extLst>
              </a:tr>
              <a:tr h="0">
                <a:tc>
                  <a:txBody>
                    <a:bodyPr/>
                    <a:lstStyle/>
                    <a:p>
                      <a:r>
                        <a:rPr lang="en-US" sz="2800" b="1" dirty="0"/>
                        <a:t>Betrayal</a:t>
                      </a:r>
                    </a:p>
                  </a:txBody>
                  <a:tcPr marL="320040" marR="320040" marT="320040" marB="320040"/>
                </a:tc>
                <a:tc>
                  <a:txBody>
                    <a:bodyPr/>
                    <a:lstStyle/>
                    <a:p>
                      <a:r>
                        <a:rPr lang="en-US" sz="2800" dirty="0"/>
                        <a:t>“How</a:t>
                      </a:r>
                      <a:r>
                        <a:rPr lang="en-US" sz="2800" baseline="0" dirty="0"/>
                        <a:t> did they allow that to happen?</a:t>
                      </a:r>
                      <a:endParaRPr lang="en-US" sz="2800" dirty="0"/>
                    </a:p>
                  </a:txBody>
                  <a:tcPr marL="320040" marR="320040" marT="320040" marB="320040"/>
                </a:tc>
                <a:extLst>
                  <a:ext uri="{0D108BD9-81ED-4DB2-BD59-A6C34878D82A}">
                    <a16:rowId xmlns:a16="http://schemas.microsoft.com/office/drawing/2014/main" val="2322813663"/>
                  </a:ext>
                </a:extLst>
              </a:tr>
            </a:tbl>
          </a:graphicData>
        </a:graphic>
      </p:graphicFrame>
      <p:sp>
        <p:nvSpPr>
          <p:cNvPr id="4" name="Slide Number Placeholder 3">
            <a:extLst>
              <a:ext uri="{FF2B5EF4-FFF2-40B4-BE49-F238E27FC236}">
                <a16:creationId xmlns:a16="http://schemas.microsoft.com/office/drawing/2014/main" id="{52491677-BE3B-A048-833B-64A3444C7FC9}"/>
              </a:ext>
            </a:extLst>
          </p:cNvPr>
          <p:cNvSpPr>
            <a:spLocks noGrp="1"/>
          </p:cNvSpPr>
          <p:nvPr>
            <p:ph type="sldNum" sz="quarter" idx="33"/>
          </p:nvPr>
        </p:nvSpPr>
        <p:spPr/>
        <p:txBody>
          <a:bodyPr/>
          <a:lstStyle/>
          <a:p>
            <a:fld id="{19B51A1E-902D-48AF-9020-955120F399B6}" type="slidenum">
              <a:rPr lang="en-US" noProof="0" smtClean="0"/>
              <a:pPr/>
              <a:t>17</a:t>
            </a:fld>
            <a:endParaRPr lang="en-US" noProof="0" dirty="0"/>
          </a:p>
        </p:txBody>
      </p:sp>
    </p:spTree>
    <p:extLst>
      <p:ext uri="{BB962C8B-B14F-4D97-AF65-F5344CB8AC3E}">
        <p14:creationId xmlns:p14="http://schemas.microsoft.com/office/powerpoint/2010/main" val="522955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7C88-FCC0-C840-9514-0546E86C1645}"/>
              </a:ext>
            </a:extLst>
          </p:cNvPr>
          <p:cNvSpPr>
            <a:spLocks noGrp="1"/>
          </p:cNvSpPr>
          <p:nvPr>
            <p:ph type="title"/>
          </p:nvPr>
        </p:nvSpPr>
        <p:spPr/>
        <p:txBody>
          <a:bodyPr/>
          <a:lstStyle/>
          <a:p>
            <a:r>
              <a:rPr lang="en-US" dirty="0"/>
              <a:t>Spiritual Injury</a:t>
            </a:r>
          </a:p>
        </p:txBody>
      </p:sp>
      <p:sp>
        <p:nvSpPr>
          <p:cNvPr id="3" name="Content Placeholder 2">
            <a:extLst>
              <a:ext uri="{FF2B5EF4-FFF2-40B4-BE49-F238E27FC236}">
                <a16:creationId xmlns:a16="http://schemas.microsoft.com/office/drawing/2014/main" id="{15E783CA-5EED-1F4E-A264-7D18D69562AB}"/>
              </a:ext>
            </a:extLst>
          </p:cNvPr>
          <p:cNvSpPr>
            <a:spLocks noGrp="1"/>
          </p:cNvSpPr>
          <p:nvPr>
            <p:ph idx="1"/>
          </p:nvPr>
        </p:nvSpPr>
        <p:spPr/>
        <p:txBody>
          <a:bodyPr/>
          <a:lstStyle/>
          <a:p>
            <a:r>
              <a:rPr lang="en-US" sz="2800" dirty="0"/>
              <a:t>Moral injury that is more religious or spiritual in nature has been termed spiritual injury</a:t>
            </a:r>
          </a:p>
          <a:p>
            <a:r>
              <a:rPr lang="en-US" sz="2800" dirty="0"/>
              <a:t>This can cause one to question their relationship with God or a Higher Power</a:t>
            </a:r>
          </a:p>
          <a:p>
            <a:r>
              <a:rPr lang="en-US" sz="2800" dirty="0"/>
              <a:t>It can lead one to question previously held beliefs</a:t>
            </a:r>
          </a:p>
          <a:p>
            <a:r>
              <a:rPr lang="en-US" sz="2800" dirty="0"/>
              <a:t>It can cause distrust of a religion or Higher Power</a:t>
            </a:r>
          </a:p>
        </p:txBody>
      </p:sp>
      <p:sp>
        <p:nvSpPr>
          <p:cNvPr id="4" name="Slide Number Placeholder 3">
            <a:extLst>
              <a:ext uri="{FF2B5EF4-FFF2-40B4-BE49-F238E27FC236}">
                <a16:creationId xmlns:a16="http://schemas.microsoft.com/office/drawing/2014/main" id="{47253343-6765-6546-A4C8-3DBD475713E9}"/>
              </a:ext>
            </a:extLst>
          </p:cNvPr>
          <p:cNvSpPr>
            <a:spLocks noGrp="1"/>
          </p:cNvSpPr>
          <p:nvPr>
            <p:ph type="sldNum" sz="quarter" idx="33"/>
          </p:nvPr>
        </p:nvSpPr>
        <p:spPr/>
        <p:txBody>
          <a:bodyPr/>
          <a:lstStyle/>
          <a:p>
            <a:fld id="{19B51A1E-902D-48AF-9020-955120F399B6}" type="slidenum">
              <a:rPr lang="en-US" noProof="0" smtClean="0"/>
              <a:pPr/>
              <a:t>18</a:t>
            </a:fld>
            <a:endParaRPr lang="en-US" noProof="0" dirty="0"/>
          </a:p>
        </p:txBody>
      </p:sp>
    </p:spTree>
    <p:extLst>
      <p:ext uri="{BB962C8B-B14F-4D97-AF65-F5344CB8AC3E}">
        <p14:creationId xmlns:p14="http://schemas.microsoft.com/office/powerpoint/2010/main" val="208561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indoor, holding, looking&#10;&#10;Description automatically generated">
            <a:extLst>
              <a:ext uri="{FF2B5EF4-FFF2-40B4-BE49-F238E27FC236}">
                <a16:creationId xmlns:a16="http://schemas.microsoft.com/office/drawing/2014/main" id="{B9BFD0F2-1A68-344F-83BC-69E51336BA39}"/>
              </a:ext>
            </a:extLst>
          </p:cNvPr>
          <p:cNvPicPr>
            <a:picLocks noGrp="1" noChangeAspect="1"/>
          </p:cNvPicPr>
          <p:nvPr>
            <p:ph type="pic" sz="quarter" idx="10"/>
          </p:nvPr>
        </p:nvPicPr>
        <p:blipFill>
          <a:blip r:embed="rId2"/>
          <a:srcRect l="3257" r="3257"/>
          <a:stretch>
            <a:fillRect/>
          </a:stretch>
        </p:blipFill>
        <p:spPr>
          <a:xfrm>
            <a:off x="2411412" y="15767"/>
            <a:ext cx="9780588" cy="5884812"/>
          </a:xfrm>
        </p:spPr>
      </p:pic>
      <p:sp>
        <p:nvSpPr>
          <p:cNvPr id="3" name="Title 2">
            <a:extLst>
              <a:ext uri="{FF2B5EF4-FFF2-40B4-BE49-F238E27FC236}">
                <a16:creationId xmlns:a16="http://schemas.microsoft.com/office/drawing/2014/main" id="{4DCFF60D-1003-EB4D-8FD6-1B0A6396CC0C}"/>
              </a:ext>
            </a:extLst>
          </p:cNvPr>
          <p:cNvSpPr>
            <a:spLocks noGrp="1"/>
          </p:cNvSpPr>
          <p:nvPr>
            <p:ph type="title"/>
          </p:nvPr>
        </p:nvSpPr>
        <p:spPr/>
        <p:txBody>
          <a:bodyPr/>
          <a:lstStyle/>
          <a:p>
            <a:r>
              <a:rPr lang="en-US" dirty="0"/>
              <a:t>Stigma, Obstacles, and Asking for Help</a:t>
            </a:r>
          </a:p>
        </p:txBody>
      </p:sp>
      <p:sp>
        <p:nvSpPr>
          <p:cNvPr id="4" name="Text Placeholder 3">
            <a:extLst>
              <a:ext uri="{FF2B5EF4-FFF2-40B4-BE49-F238E27FC236}">
                <a16:creationId xmlns:a16="http://schemas.microsoft.com/office/drawing/2014/main" id="{4A24AE6D-E6C0-3B49-88C0-42AFD897AF99}"/>
              </a:ext>
            </a:extLst>
          </p:cNvPr>
          <p:cNvSpPr>
            <a:spLocks noGrp="1"/>
          </p:cNvSpPr>
          <p:nvPr>
            <p:ph type="body" sz="quarter" idx="13"/>
          </p:nvPr>
        </p:nvSpPr>
        <p:spPr/>
        <p:txBody>
          <a:bodyPr/>
          <a:lstStyle/>
          <a:p>
            <a:r>
              <a:rPr lang="en-US" dirty="0"/>
              <a:t> </a:t>
            </a:r>
          </a:p>
        </p:txBody>
      </p:sp>
      <p:sp>
        <p:nvSpPr>
          <p:cNvPr id="5" name="Slide Number Placeholder 4">
            <a:extLst>
              <a:ext uri="{FF2B5EF4-FFF2-40B4-BE49-F238E27FC236}">
                <a16:creationId xmlns:a16="http://schemas.microsoft.com/office/drawing/2014/main" id="{09CB8062-14DF-124C-A6B1-4BA9AC4A6E31}"/>
              </a:ext>
            </a:extLst>
          </p:cNvPr>
          <p:cNvSpPr>
            <a:spLocks noGrp="1"/>
          </p:cNvSpPr>
          <p:nvPr>
            <p:ph type="sldNum" sz="quarter" idx="12"/>
          </p:nvPr>
        </p:nvSpPr>
        <p:spPr/>
        <p:txBody>
          <a:bodyPr/>
          <a:lstStyle/>
          <a:p>
            <a:fld id="{19B51A1E-902D-48AF-9020-955120F399B6}" type="slidenum">
              <a:rPr lang="en-US" noProof="0" smtClean="0"/>
              <a:pPr/>
              <a:t>19</a:t>
            </a:fld>
            <a:endParaRPr lang="en-US" noProof="0" dirty="0"/>
          </a:p>
        </p:txBody>
      </p:sp>
    </p:spTree>
    <p:extLst>
      <p:ext uri="{BB962C8B-B14F-4D97-AF65-F5344CB8AC3E}">
        <p14:creationId xmlns:p14="http://schemas.microsoft.com/office/powerpoint/2010/main" val="3247382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0D768E-09B4-6C48-8810-99A96F8E32B4}"/>
              </a:ext>
            </a:extLst>
          </p:cNvPr>
          <p:cNvSpPr>
            <a:spLocks noGrp="1"/>
          </p:cNvSpPr>
          <p:nvPr>
            <p:ph type="title"/>
          </p:nvPr>
        </p:nvSpPr>
        <p:spPr/>
        <p:txBody>
          <a:bodyPr/>
          <a:lstStyle/>
          <a:p>
            <a:r>
              <a:rPr lang="en-US" dirty="0">
                <a:solidFill>
                  <a:schemeClr val="accent1"/>
                </a:solidFill>
              </a:rPr>
              <a:t>Grounding Exercise</a:t>
            </a:r>
          </a:p>
        </p:txBody>
      </p:sp>
      <p:sp>
        <p:nvSpPr>
          <p:cNvPr id="11" name="Text Placeholder 10">
            <a:extLst>
              <a:ext uri="{FF2B5EF4-FFF2-40B4-BE49-F238E27FC236}">
                <a16:creationId xmlns:a16="http://schemas.microsoft.com/office/drawing/2014/main" id="{868B6A0B-275F-F442-B2B9-7516A74FDA6C}"/>
              </a:ext>
            </a:extLst>
          </p:cNvPr>
          <p:cNvSpPr>
            <a:spLocks noGrp="1"/>
          </p:cNvSpPr>
          <p:nvPr>
            <p:ph type="body" sz="quarter" idx="32"/>
          </p:nvPr>
        </p:nvSpPr>
        <p:spPr/>
        <p:txBody>
          <a:bodyPr/>
          <a:lstStyle/>
          <a:p>
            <a:r>
              <a:rPr lang="en-US" dirty="0">
                <a:solidFill>
                  <a:schemeClr val="accent1"/>
                </a:solidFill>
              </a:rPr>
              <a:t>Box Breathing 4x4</a:t>
            </a:r>
          </a:p>
        </p:txBody>
      </p:sp>
      <p:sp>
        <p:nvSpPr>
          <p:cNvPr id="10" name="Content Placeholder 9">
            <a:extLst>
              <a:ext uri="{FF2B5EF4-FFF2-40B4-BE49-F238E27FC236}">
                <a16:creationId xmlns:a16="http://schemas.microsoft.com/office/drawing/2014/main" id="{B8DFE28E-61F5-344D-9C65-FDDAE3407B06}"/>
              </a:ext>
            </a:extLst>
          </p:cNvPr>
          <p:cNvSpPr>
            <a:spLocks noGrp="1"/>
          </p:cNvSpPr>
          <p:nvPr>
            <p:ph idx="1"/>
          </p:nvPr>
        </p:nvSpPr>
        <p:spPr/>
        <p:txBody>
          <a:bodyPr/>
          <a:lstStyle/>
          <a:p>
            <a:pPr fontAlgn="base"/>
            <a:r>
              <a:rPr lang="en-US" dirty="0"/>
              <a:t>Sit down in a comfortable place</a:t>
            </a:r>
          </a:p>
          <a:p>
            <a:pPr fontAlgn="base"/>
            <a:r>
              <a:rPr lang="en-US" dirty="0"/>
              <a:t>Inhale for </a:t>
            </a:r>
            <a:r>
              <a:rPr lang="en-US" b="1" dirty="0"/>
              <a:t>4</a:t>
            </a:r>
            <a:r>
              <a:rPr lang="en-US" dirty="0"/>
              <a:t> seconds through your nose</a:t>
            </a:r>
          </a:p>
          <a:p>
            <a:pPr fontAlgn="base"/>
            <a:r>
              <a:rPr lang="en-US" dirty="0"/>
              <a:t>Hold your breath for </a:t>
            </a:r>
            <a:r>
              <a:rPr lang="en-US" b="1" dirty="0"/>
              <a:t>4</a:t>
            </a:r>
            <a:r>
              <a:rPr lang="en-US" dirty="0"/>
              <a:t> seconds</a:t>
            </a:r>
          </a:p>
          <a:p>
            <a:pPr fontAlgn="base"/>
            <a:r>
              <a:rPr lang="en-US" dirty="0"/>
              <a:t>Exhale through your mouth for </a:t>
            </a:r>
            <a:r>
              <a:rPr lang="en-US" b="1" dirty="0"/>
              <a:t>4</a:t>
            </a:r>
            <a:r>
              <a:rPr lang="en-US" dirty="0"/>
              <a:t> seconds</a:t>
            </a:r>
          </a:p>
          <a:p>
            <a:pPr fontAlgn="base"/>
            <a:r>
              <a:rPr lang="en-US" dirty="0"/>
              <a:t>Hold your breath for </a:t>
            </a:r>
            <a:r>
              <a:rPr lang="en-US" b="1" dirty="0"/>
              <a:t>4</a:t>
            </a:r>
            <a:r>
              <a:rPr lang="en-US" dirty="0"/>
              <a:t> seconds</a:t>
            </a:r>
          </a:p>
          <a:p>
            <a:pPr fontAlgn="base"/>
            <a:r>
              <a:rPr lang="en-US" dirty="0"/>
              <a:t>Repeat for </a:t>
            </a:r>
            <a:r>
              <a:rPr lang="en-US" b="1" dirty="0"/>
              <a:t>4</a:t>
            </a:r>
            <a:r>
              <a:rPr lang="en-US" dirty="0"/>
              <a:t> times as a set or as many sets as possible</a:t>
            </a:r>
          </a:p>
          <a:p>
            <a:pPr fontAlgn="base">
              <a:buFont typeface="Wingdings" pitchFamily="2" charset="2"/>
              <a:buChar char="v"/>
            </a:pPr>
            <a:endParaRPr lang="en-US" sz="1400" dirty="0"/>
          </a:p>
          <a:p>
            <a:pPr fontAlgn="base">
              <a:buFont typeface="Wingdings" pitchFamily="2" charset="2"/>
              <a:buChar char="v"/>
            </a:pPr>
            <a:r>
              <a:rPr lang="en-US" sz="1800" dirty="0"/>
              <a:t>Can be done with limited breathing capacity, for a shorter duration</a:t>
            </a:r>
          </a:p>
        </p:txBody>
      </p:sp>
      <p:sp>
        <p:nvSpPr>
          <p:cNvPr id="6" name="Slide Number Placeholder 5">
            <a:extLst>
              <a:ext uri="{FF2B5EF4-FFF2-40B4-BE49-F238E27FC236}">
                <a16:creationId xmlns:a16="http://schemas.microsoft.com/office/drawing/2014/main" id="{DE62A54D-54A5-A147-A808-3DCA04548E95}"/>
              </a:ext>
            </a:extLst>
          </p:cNvPr>
          <p:cNvSpPr>
            <a:spLocks noGrp="1"/>
          </p:cNvSpPr>
          <p:nvPr>
            <p:ph type="sldNum" sz="quarter" idx="33"/>
          </p:nvPr>
        </p:nvSpPr>
        <p:spPr/>
        <p:txBody>
          <a:bodyPr/>
          <a:lstStyle/>
          <a:p>
            <a:fld id="{19B51A1E-902D-48AF-9020-955120F399B6}" type="slidenum">
              <a:rPr lang="en-US" noProof="0" smtClean="0"/>
              <a:pPr/>
              <a:t>2</a:t>
            </a:fld>
            <a:endParaRPr lang="en-US" noProof="0" dirty="0"/>
          </a:p>
        </p:txBody>
      </p:sp>
      <p:sp>
        <p:nvSpPr>
          <p:cNvPr id="7" name="Rectangle 6">
            <a:extLst>
              <a:ext uri="{FF2B5EF4-FFF2-40B4-BE49-F238E27FC236}">
                <a16:creationId xmlns:a16="http://schemas.microsoft.com/office/drawing/2014/main" id="{86945813-6866-C14C-B244-548AC0204ADC}"/>
              </a:ext>
            </a:extLst>
          </p:cNvPr>
          <p:cNvSpPr/>
          <p:nvPr/>
        </p:nvSpPr>
        <p:spPr>
          <a:xfrm>
            <a:off x="431800" y="6174808"/>
            <a:ext cx="9782717" cy="461665"/>
          </a:xfrm>
          <a:prstGeom prst="rect">
            <a:avLst/>
          </a:prstGeom>
        </p:spPr>
        <p:txBody>
          <a:bodyPr wrap="square">
            <a:spAutoFit/>
          </a:bodyPr>
          <a:lstStyle/>
          <a:p>
            <a:pPr marR="171450"/>
            <a:r>
              <a:rPr lang="en-US" sz="1200" dirty="0"/>
              <a:t>The planners and faculty participants do not have any financial arrangements or affiliations with any commercial entities whose products, research or services may be discussed in these materials.</a:t>
            </a:r>
          </a:p>
        </p:txBody>
      </p:sp>
    </p:spTree>
    <p:extLst>
      <p:ext uri="{BB962C8B-B14F-4D97-AF65-F5344CB8AC3E}">
        <p14:creationId xmlns:p14="http://schemas.microsoft.com/office/powerpoint/2010/main" val="1988555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3FBC-D6C6-FA4A-9826-C85DB1422DB6}"/>
              </a:ext>
            </a:extLst>
          </p:cNvPr>
          <p:cNvSpPr>
            <a:spLocks noGrp="1"/>
          </p:cNvSpPr>
          <p:nvPr>
            <p:ph type="title"/>
          </p:nvPr>
        </p:nvSpPr>
        <p:spPr/>
        <p:txBody>
          <a:bodyPr/>
          <a:lstStyle/>
          <a:p>
            <a:r>
              <a:rPr lang="en-US" dirty="0"/>
              <a:t>Asking for Help Is Hard</a:t>
            </a:r>
          </a:p>
        </p:txBody>
      </p:sp>
      <p:sp>
        <p:nvSpPr>
          <p:cNvPr id="3" name="Content Placeholder 2">
            <a:extLst>
              <a:ext uri="{FF2B5EF4-FFF2-40B4-BE49-F238E27FC236}">
                <a16:creationId xmlns:a16="http://schemas.microsoft.com/office/drawing/2014/main" id="{C2B181BE-73B4-E34A-9F42-7ADB3E237A48}"/>
              </a:ext>
            </a:extLst>
          </p:cNvPr>
          <p:cNvSpPr>
            <a:spLocks noGrp="1"/>
          </p:cNvSpPr>
          <p:nvPr>
            <p:ph idx="1"/>
          </p:nvPr>
        </p:nvSpPr>
        <p:spPr/>
        <p:txBody>
          <a:bodyPr/>
          <a:lstStyle/>
          <a:p>
            <a:r>
              <a:rPr lang="en-US" dirty="0"/>
              <a:t>Stigma perceptions </a:t>
            </a:r>
          </a:p>
          <a:p>
            <a:pPr lvl="1"/>
            <a:r>
              <a:rPr lang="en-US" dirty="0"/>
              <a:t>“I would be seen as weak.” “It will hurt my career.”</a:t>
            </a:r>
          </a:p>
          <a:p>
            <a:r>
              <a:rPr lang="en-US" dirty="0"/>
              <a:t>Organizational/other barriers</a:t>
            </a:r>
          </a:p>
          <a:p>
            <a:pPr lvl="1"/>
            <a:r>
              <a:rPr lang="en-US" dirty="0"/>
              <a:t>“It’s too difficult to get an appointment.” “I can’t take time off work.”</a:t>
            </a:r>
          </a:p>
          <a:p>
            <a:r>
              <a:rPr lang="en-US" dirty="0"/>
              <a:t>Self-sufficiency</a:t>
            </a:r>
          </a:p>
          <a:p>
            <a:pPr lvl="1"/>
            <a:r>
              <a:rPr lang="en-US" dirty="0"/>
              <a:t>“I should be able to take care of problems on my own.”</a:t>
            </a:r>
          </a:p>
          <a:p>
            <a:r>
              <a:rPr lang="en-US" dirty="0"/>
              <a:t>Negative perceptions of care</a:t>
            </a:r>
          </a:p>
          <a:p>
            <a:pPr lvl="1"/>
            <a:r>
              <a:rPr lang="en-US" dirty="0"/>
              <a:t>“I felt judged or misunderstood.” “I didn’t like the treatment option offered.”</a:t>
            </a:r>
          </a:p>
          <a:p>
            <a:pPr marL="0" indent="0">
              <a:buNone/>
            </a:pPr>
            <a:endParaRPr lang="en-US" sz="800" i="1" dirty="0">
              <a:solidFill>
                <a:schemeClr val="accent1"/>
              </a:solidFill>
            </a:endParaRPr>
          </a:p>
          <a:p>
            <a:pPr marL="0" indent="0">
              <a:buNone/>
            </a:pPr>
            <a:r>
              <a:rPr lang="en-US" i="1" dirty="0">
                <a:solidFill>
                  <a:schemeClr val="accent1"/>
                </a:solidFill>
              </a:rPr>
              <a:t>Self-sufficiency and negative perceptions of care are turning out to be stronger predictors of not seeking treatment than traditional stigma and barriers. </a:t>
            </a:r>
          </a:p>
        </p:txBody>
      </p:sp>
      <p:sp>
        <p:nvSpPr>
          <p:cNvPr id="4" name="Slide Number Placeholder 3">
            <a:extLst>
              <a:ext uri="{FF2B5EF4-FFF2-40B4-BE49-F238E27FC236}">
                <a16:creationId xmlns:a16="http://schemas.microsoft.com/office/drawing/2014/main" id="{A11CB077-CB5B-7A45-85E7-26C2378DF799}"/>
              </a:ext>
            </a:extLst>
          </p:cNvPr>
          <p:cNvSpPr>
            <a:spLocks noGrp="1"/>
          </p:cNvSpPr>
          <p:nvPr>
            <p:ph type="sldNum" sz="quarter" idx="33"/>
          </p:nvPr>
        </p:nvSpPr>
        <p:spPr/>
        <p:txBody>
          <a:bodyPr/>
          <a:lstStyle/>
          <a:p>
            <a:fld id="{19B51A1E-902D-48AF-9020-955120F399B6}" type="slidenum">
              <a:rPr lang="en-US" noProof="0" smtClean="0"/>
              <a:pPr/>
              <a:t>20</a:t>
            </a:fld>
            <a:endParaRPr lang="en-US" noProof="0" dirty="0"/>
          </a:p>
        </p:txBody>
      </p:sp>
      <p:sp>
        <p:nvSpPr>
          <p:cNvPr id="5" name="Rectangle 4">
            <a:extLst>
              <a:ext uri="{FF2B5EF4-FFF2-40B4-BE49-F238E27FC236}">
                <a16:creationId xmlns:a16="http://schemas.microsoft.com/office/drawing/2014/main" id="{47D9D98A-EE13-D244-B332-D351D92D0401}"/>
              </a:ext>
            </a:extLst>
          </p:cNvPr>
          <p:cNvSpPr/>
          <p:nvPr/>
        </p:nvSpPr>
        <p:spPr>
          <a:xfrm>
            <a:off x="432000" y="6267141"/>
            <a:ext cx="3547446" cy="276999"/>
          </a:xfrm>
          <a:prstGeom prst="rect">
            <a:avLst/>
          </a:prstGeom>
        </p:spPr>
        <p:txBody>
          <a:bodyPr wrap="none">
            <a:spAutoFit/>
          </a:bodyPr>
          <a:lstStyle/>
          <a:p>
            <a:r>
              <a:rPr lang="en-US" sz="1200" dirty="0">
                <a:solidFill>
                  <a:schemeClr val="tx1">
                    <a:lumMod val="75000"/>
                    <a:lumOff val="25000"/>
                  </a:schemeClr>
                </a:solidFill>
                <a:latin typeface="Arial" panose="020B0604020202020204" pitchFamily="34" charset="0"/>
                <a:cs typeface="Arial" panose="020B0604020202020204" pitchFamily="34" charset="0"/>
              </a:rPr>
              <a:t>(Kim P, 2010; Hoge CW, 2014; Adler, et. al. 2014)</a:t>
            </a:r>
          </a:p>
        </p:txBody>
      </p:sp>
    </p:spTree>
    <p:extLst>
      <p:ext uri="{BB962C8B-B14F-4D97-AF65-F5344CB8AC3E}">
        <p14:creationId xmlns:p14="http://schemas.microsoft.com/office/powerpoint/2010/main" val="4287411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A2D2-1E09-9F4E-8D97-16D7AADDF233}"/>
              </a:ext>
            </a:extLst>
          </p:cNvPr>
          <p:cNvSpPr>
            <a:spLocks noGrp="1"/>
          </p:cNvSpPr>
          <p:nvPr>
            <p:ph type="title"/>
          </p:nvPr>
        </p:nvSpPr>
        <p:spPr/>
        <p:txBody>
          <a:bodyPr/>
          <a:lstStyle/>
          <a:p>
            <a:r>
              <a:rPr lang="en-US" dirty="0"/>
              <a:t>What Is Stigma?</a:t>
            </a:r>
          </a:p>
        </p:txBody>
      </p:sp>
      <p:sp>
        <p:nvSpPr>
          <p:cNvPr id="3" name="Content Placeholder 2">
            <a:extLst>
              <a:ext uri="{FF2B5EF4-FFF2-40B4-BE49-F238E27FC236}">
                <a16:creationId xmlns:a16="http://schemas.microsoft.com/office/drawing/2014/main" id="{8C817F1C-46FF-D24B-B9AB-92A83174B6E2}"/>
              </a:ext>
            </a:extLst>
          </p:cNvPr>
          <p:cNvSpPr>
            <a:spLocks noGrp="1"/>
          </p:cNvSpPr>
          <p:nvPr>
            <p:ph idx="1"/>
          </p:nvPr>
        </p:nvSpPr>
        <p:spPr/>
        <p:txBody>
          <a:bodyPr/>
          <a:lstStyle/>
          <a:p>
            <a:pPr marL="0" indent="0">
              <a:buNone/>
            </a:pPr>
            <a:r>
              <a:rPr lang="en-US" sz="3600" dirty="0"/>
              <a:t>Stigma is when someone views you in a negative way because you have a distinguishing characteristic or personal trait that's thought to be, or actually is, a disadvantage (a negative stereotype). </a:t>
            </a:r>
          </a:p>
          <a:p>
            <a:pPr marL="0" indent="0">
              <a:buNone/>
            </a:pPr>
            <a:endParaRPr lang="en-US" sz="2000" dirty="0"/>
          </a:p>
          <a:p>
            <a:pPr marL="0" lvl="0" indent="0">
              <a:buNone/>
            </a:pPr>
            <a:r>
              <a:rPr lang="en-US" sz="3600" dirty="0"/>
              <a:t>Stigma can lead to a reluctance to seek help or treatment.</a:t>
            </a:r>
          </a:p>
        </p:txBody>
      </p:sp>
      <p:sp>
        <p:nvSpPr>
          <p:cNvPr id="4" name="Slide Number Placeholder 3">
            <a:extLst>
              <a:ext uri="{FF2B5EF4-FFF2-40B4-BE49-F238E27FC236}">
                <a16:creationId xmlns:a16="http://schemas.microsoft.com/office/drawing/2014/main" id="{BAA3C3A5-207B-804B-B875-A964BAFD920C}"/>
              </a:ext>
            </a:extLst>
          </p:cNvPr>
          <p:cNvSpPr>
            <a:spLocks noGrp="1"/>
          </p:cNvSpPr>
          <p:nvPr>
            <p:ph type="sldNum" sz="quarter" idx="33"/>
          </p:nvPr>
        </p:nvSpPr>
        <p:spPr/>
        <p:txBody>
          <a:bodyPr/>
          <a:lstStyle/>
          <a:p>
            <a:fld id="{19B51A1E-902D-48AF-9020-955120F399B6}" type="slidenum">
              <a:rPr lang="en-US" noProof="0" smtClean="0"/>
              <a:pPr/>
              <a:t>21</a:t>
            </a:fld>
            <a:endParaRPr lang="en-US" noProof="0" dirty="0"/>
          </a:p>
        </p:txBody>
      </p:sp>
      <p:sp>
        <p:nvSpPr>
          <p:cNvPr id="5" name="Rectangle 4">
            <a:extLst>
              <a:ext uri="{FF2B5EF4-FFF2-40B4-BE49-F238E27FC236}">
                <a16:creationId xmlns:a16="http://schemas.microsoft.com/office/drawing/2014/main" id="{317F0792-4967-9246-80E8-74A1EEDE24A8}"/>
              </a:ext>
            </a:extLst>
          </p:cNvPr>
          <p:cNvSpPr/>
          <p:nvPr/>
        </p:nvSpPr>
        <p:spPr>
          <a:xfrm>
            <a:off x="432000" y="6267141"/>
            <a:ext cx="976549" cy="276999"/>
          </a:xfrm>
          <a:prstGeom prst="rect">
            <a:avLst/>
          </a:prstGeom>
        </p:spPr>
        <p:txBody>
          <a:bodyPr wrap="none">
            <a:spAutoFit/>
          </a:bodyPr>
          <a:lstStyle/>
          <a:p>
            <a:pPr lvl="0"/>
            <a:r>
              <a:rPr lang="en-US" sz="1200" dirty="0"/>
              <a:t>Mayo Clinic</a:t>
            </a:r>
          </a:p>
        </p:txBody>
      </p:sp>
    </p:spTree>
    <p:extLst>
      <p:ext uri="{BB962C8B-B14F-4D97-AF65-F5344CB8AC3E}">
        <p14:creationId xmlns:p14="http://schemas.microsoft.com/office/powerpoint/2010/main" val="193772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5724-9842-0A46-9806-D86EEFD3E4CE}"/>
              </a:ext>
            </a:extLst>
          </p:cNvPr>
          <p:cNvSpPr>
            <a:spLocks noGrp="1"/>
          </p:cNvSpPr>
          <p:nvPr>
            <p:ph type="title"/>
          </p:nvPr>
        </p:nvSpPr>
        <p:spPr/>
        <p:txBody>
          <a:bodyPr/>
          <a:lstStyle/>
          <a:p>
            <a:pPr>
              <a:lnSpc>
                <a:spcPct val="100000"/>
              </a:lnSpc>
            </a:pPr>
            <a:r>
              <a:rPr lang="en-US" dirty="0">
                <a:solidFill>
                  <a:schemeClr val="accent1"/>
                </a:solidFill>
              </a:rPr>
              <a:t>Combating Stigma About Getting Help</a:t>
            </a:r>
          </a:p>
        </p:txBody>
      </p:sp>
      <p:sp>
        <p:nvSpPr>
          <p:cNvPr id="4" name="Slide Number Placeholder 3">
            <a:extLst>
              <a:ext uri="{FF2B5EF4-FFF2-40B4-BE49-F238E27FC236}">
                <a16:creationId xmlns:a16="http://schemas.microsoft.com/office/drawing/2014/main" id="{388D0E12-3B42-D848-8A7D-536E92A1729B}"/>
              </a:ext>
            </a:extLst>
          </p:cNvPr>
          <p:cNvSpPr>
            <a:spLocks noGrp="1"/>
          </p:cNvSpPr>
          <p:nvPr>
            <p:ph type="sldNum" sz="quarter" idx="33"/>
          </p:nvPr>
        </p:nvSpPr>
        <p:spPr/>
        <p:txBody>
          <a:bodyPr/>
          <a:lstStyle/>
          <a:p>
            <a:fld id="{19B51A1E-902D-48AF-9020-955120F399B6}" type="slidenum">
              <a:rPr lang="en-US" noProof="0" smtClean="0"/>
              <a:pPr/>
              <a:t>22</a:t>
            </a:fld>
            <a:endParaRPr lang="en-US" noProof="0" dirty="0"/>
          </a:p>
        </p:txBody>
      </p:sp>
      <p:sp>
        <p:nvSpPr>
          <p:cNvPr id="5" name="Text Placeholder 4">
            <a:extLst>
              <a:ext uri="{FF2B5EF4-FFF2-40B4-BE49-F238E27FC236}">
                <a16:creationId xmlns:a16="http://schemas.microsoft.com/office/drawing/2014/main" id="{15A42EDA-E595-A84E-A311-149B2D792ECF}"/>
              </a:ext>
            </a:extLst>
          </p:cNvPr>
          <p:cNvSpPr>
            <a:spLocks noGrp="1"/>
          </p:cNvSpPr>
          <p:nvPr>
            <p:ph type="body" sz="half" idx="2"/>
          </p:nvPr>
        </p:nvSpPr>
        <p:spPr>
          <a:xfrm>
            <a:off x="432000" y="2410691"/>
            <a:ext cx="3932237" cy="3285774"/>
          </a:xfrm>
        </p:spPr>
        <p:txBody>
          <a:bodyPr/>
          <a:lstStyle/>
          <a:p>
            <a:r>
              <a:rPr lang="en-US" sz="2400" dirty="0"/>
              <a:t>Discussing mental health issues can be stigmatizing for various reasons such as </a:t>
            </a:r>
          </a:p>
          <a:p>
            <a:pPr marL="800100" lvl="1" indent="-342900">
              <a:buFont typeface="Arial" panose="020B0604020202020204" pitchFamily="34" charset="0"/>
              <a:buChar char="•"/>
            </a:pPr>
            <a:r>
              <a:rPr lang="en-US" sz="2000" dirty="0"/>
              <a:t>Culture</a:t>
            </a:r>
          </a:p>
          <a:p>
            <a:pPr marL="800100" lvl="1" indent="-342900">
              <a:buFont typeface="Arial" panose="020B0604020202020204" pitchFamily="34" charset="0"/>
              <a:buChar char="•"/>
            </a:pPr>
            <a:r>
              <a:rPr lang="en-US" sz="2000" dirty="0"/>
              <a:t>Embarrassment</a:t>
            </a:r>
          </a:p>
          <a:p>
            <a:pPr marL="800100" lvl="1" indent="-342900">
              <a:buFont typeface="Arial" panose="020B0604020202020204" pitchFamily="34" charset="0"/>
              <a:buChar char="•"/>
            </a:pPr>
            <a:r>
              <a:rPr lang="en-US" sz="2000" dirty="0"/>
              <a:t>Fear</a:t>
            </a:r>
          </a:p>
          <a:p>
            <a:pPr marL="800100" lvl="1" indent="-342900">
              <a:buFont typeface="Arial" panose="020B0604020202020204" pitchFamily="34" charset="0"/>
              <a:buChar char="•"/>
            </a:pPr>
            <a:r>
              <a:rPr lang="en-US" sz="2000" dirty="0"/>
              <a:t>Time</a:t>
            </a:r>
          </a:p>
          <a:p>
            <a:pPr marL="800100" lvl="1" indent="-342900">
              <a:buFont typeface="Arial" panose="020B0604020202020204" pitchFamily="34" charset="0"/>
              <a:buChar char="•"/>
            </a:pPr>
            <a:r>
              <a:rPr lang="en-US" sz="2000" dirty="0"/>
              <a:t>Cost</a:t>
            </a:r>
          </a:p>
          <a:p>
            <a:pPr marL="285750" indent="-285750">
              <a:buFont typeface="Arial" panose="020B0604020202020204" pitchFamily="34" charset="0"/>
              <a:buChar char="•"/>
            </a:pPr>
            <a:endParaRPr lang="en-US" dirty="0"/>
          </a:p>
        </p:txBody>
      </p:sp>
      <p:pic>
        <p:nvPicPr>
          <p:cNvPr id="6" name="Content Placeholder 9">
            <a:extLst>
              <a:ext uri="{FF2B5EF4-FFF2-40B4-BE49-F238E27FC236}">
                <a16:creationId xmlns:a16="http://schemas.microsoft.com/office/drawing/2014/main" id="{7128B72F-BADC-E243-A609-47E7221CD7E1}"/>
              </a:ext>
            </a:extLst>
          </p:cNvPr>
          <p:cNvPicPr>
            <a:picLocks noGrp="1" noChangeAspect="1"/>
          </p:cNvPicPr>
          <p:nvPr>
            <p:ph idx="1"/>
          </p:nvPr>
        </p:nvPicPr>
        <p:blipFill rotWithShape="1">
          <a:blip r:embed="rId3"/>
          <a:srcRect l="10099" t="5228" r="1050"/>
          <a:stretch/>
        </p:blipFill>
        <p:spPr>
          <a:xfrm>
            <a:off x="4789488" y="558141"/>
            <a:ext cx="6970712" cy="4952010"/>
          </a:xfrm>
          <a:ln w="28575">
            <a:solidFill>
              <a:schemeClr val="accent1"/>
            </a:solidFill>
          </a:ln>
        </p:spPr>
      </p:pic>
    </p:spTree>
    <p:extLst>
      <p:ext uri="{BB962C8B-B14F-4D97-AF65-F5344CB8AC3E}">
        <p14:creationId xmlns:p14="http://schemas.microsoft.com/office/powerpoint/2010/main" val="1101660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at a table using a computer&#10;&#10;Description automatically generated">
            <a:extLst>
              <a:ext uri="{FF2B5EF4-FFF2-40B4-BE49-F238E27FC236}">
                <a16:creationId xmlns:a16="http://schemas.microsoft.com/office/drawing/2014/main" id="{32B73D63-5352-EC4A-B25D-B08FE3C45D83}"/>
              </a:ext>
            </a:extLst>
          </p:cNvPr>
          <p:cNvPicPr>
            <a:picLocks noGrp="1" noChangeAspect="1"/>
          </p:cNvPicPr>
          <p:nvPr>
            <p:ph type="pic" sz="quarter" idx="10"/>
          </p:nvPr>
        </p:nvPicPr>
        <p:blipFill>
          <a:blip r:embed="rId3"/>
          <a:srcRect t="4918" b="4918"/>
          <a:stretch>
            <a:fillRect/>
          </a:stretch>
        </p:blipFill>
        <p:spPr>
          <a:xfrm>
            <a:off x="2411412" y="15767"/>
            <a:ext cx="9780588" cy="5884812"/>
          </a:xfrm>
        </p:spPr>
      </p:pic>
      <p:sp>
        <p:nvSpPr>
          <p:cNvPr id="3" name="Title 2">
            <a:extLst>
              <a:ext uri="{FF2B5EF4-FFF2-40B4-BE49-F238E27FC236}">
                <a16:creationId xmlns:a16="http://schemas.microsoft.com/office/drawing/2014/main" id="{D6B6D712-A571-2A48-AFE9-4C35E95D5EFA}"/>
              </a:ext>
            </a:extLst>
          </p:cNvPr>
          <p:cNvSpPr>
            <a:spLocks noGrp="1"/>
          </p:cNvSpPr>
          <p:nvPr>
            <p:ph type="title"/>
          </p:nvPr>
        </p:nvSpPr>
        <p:spPr/>
        <p:txBody>
          <a:bodyPr/>
          <a:lstStyle/>
          <a:p>
            <a:r>
              <a:rPr lang="en-US" dirty="0"/>
              <a:t>Coping</a:t>
            </a:r>
          </a:p>
        </p:txBody>
      </p:sp>
      <p:sp>
        <p:nvSpPr>
          <p:cNvPr id="4" name="Text Placeholder 3">
            <a:extLst>
              <a:ext uri="{FF2B5EF4-FFF2-40B4-BE49-F238E27FC236}">
                <a16:creationId xmlns:a16="http://schemas.microsoft.com/office/drawing/2014/main" id="{F5B6853E-5CC6-2343-A186-DB9E2CE79FE3}"/>
              </a:ext>
            </a:extLst>
          </p:cNvPr>
          <p:cNvSpPr>
            <a:spLocks noGrp="1"/>
          </p:cNvSpPr>
          <p:nvPr>
            <p:ph type="body" sz="quarter" idx="13"/>
          </p:nvPr>
        </p:nvSpPr>
        <p:spPr/>
        <p:txBody>
          <a:bodyPr/>
          <a:lstStyle/>
          <a:p>
            <a:r>
              <a:rPr lang="en-US" dirty="0"/>
              <a:t> </a:t>
            </a:r>
          </a:p>
        </p:txBody>
      </p:sp>
      <p:sp>
        <p:nvSpPr>
          <p:cNvPr id="5" name="Slide Number Placeholder 4">
            <a:extLst>
              <a:ext uri="{FF2B5EF4-FFF2-40B4-BE49-F238E27FC236}">
                <a16:creationId xmlns:a16="http://schemas.microsoft.com/office/drawing/2014/main" id="{1AD6ED8E-CE52-F045-BC4D-33E411561187}"/>
              </a:ext>
            </a:extLst>
          </p:cNvPr>
          <p:cNvSpPr>
            <a:spLocks noGrp="1"/>
          </p:cNvSpPr>
          <p:nvPr>
            <p:ph type="sldNum" sz="quarter" idx="12"/>
          </p:nvPr>
        </p:nvSpPr>
        <p:spPr/>
        <p:txBody>
          <a:bodyPr/>
          <a:lstStyle/>
          <a:p>
            <a:fld id="{19B51A1E-902D-48AF-9020-955120F399B6}" type="slidenum">
              <a:rPr lang="en-US" noProof="0" smtClean="0"/>
              <a:pPr/>
              <a:t>23</a:t>
            </a:fld>
            <a:endParaRPr lang="en-US" noProof="0" dirty="0"/>
          </a:p>
        </p:txBody>
      </p:sp>
    </p:spTree>
    <p:extLst>
      <p:ext uri="{BB962C8B-B14F-4D97-AF65-F5344CB8AC3E}">
        <p14:creationId xmlns:p14="http://schemas.microsoft.com/office/powerpoint/2010/main" val="3044852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AA83-AA09-C244-B3B8-4C4560F65954}"/>
              </a:ext>
            </a:extLst>
          </p:cNvPr>
          <p:cNvSpPr>
            <a:spLocks noGrp="1"/>
          </p:cNvSpPr>
          <p:nvPr>
            <p:ph type="title"/>
          </p:nvPr>
        </p:nvSpPr>
        <p:spPr/>
        <p:txBody>
          <a:bodyPr/>
          <a:lstStyle/>
          <a:p>
            <a:r>
              <a:rPr lang="en-US" dirty="0"/>
              <a:t>Common Healthy Coping Behaviors</a:t>
            </a:r>
          </a:p>
        </p:txBody>
      </p:sp>
      <p:sp>
        <p:nvSpPr>
          <p:cNvPr id="3" name="Content Placeholder 2">
            <a:extLst>
              <a:ext uri="{FF2B5EF4-FFF2-40B4-BE49-F238E27FC236}">
                <a16:creationId xmlns:a16="http://schemas.microsoft.com/office/drawing/2014/main" id="{DECEABAA-54F4-5642-A2F2-C5FF48CC886D}"/>
              </a:ext>
            </a:extLst>
          </p:cNvPr>
          <p:cNvSpPr>
            <a:spLocks noGrp="1"/>
          </p:cNvSpPr>
          <p:nvPr>
            <p:ph idx="1"/>
          </p:nvPr>
        </p:nvSpPr>
        <p:spPr/>
        <p:txBody>
          <a:bodyPr/>
          <a:lstStyle/>
          <a:p>
            <a:pPr>
              <a:lnSpc>
                <a:spcPct val="150000"/>
              </a:lnSpc>
            </a:pPr>
            <a:r>
              <a:rPr lang="en-US" sz="2800" dirty="0"/>
              <a:t>Creativity (journaling, crafting, drawing, etc.)</a:t>
            </a:r>
          </a:p>
          <a:p>
            <a:pPr>
              <a:lnSpc>
                <a:spcPct val="150000"/>
              </a:lnSpc>
            </a:pPr>
            <a:r>
              <a:rPr lang="en-US" sz="2800" dirty="0"/>
              <a:t>Exercise/physical activity</a:t>
            </a:r>
          </a:p>
          <a:p>
            <a:pPr>
              <a:lnSpc>
                <a:spcPct val="150000"/>
              </a:lnSpc>
            </a:pPr>
            <a:r>
              <a:rPr lang="en-US" sz="2800" dirty="0"/>
              <a:t>Social connections</a:t>
            </a:r>
          </a:p>
          <a:p>
            <a:pPr>
              <a:lnSpc>
                <a:spcPct val="150000"/>
              </a:lnSpc>
            </a:pPr>
            <a:r>
              <a:rPr lang="en-US" sz="2800" dirty="0"/>
              <a:t>Meditation or relaxation techniques</a:t>
            </a:r>
          </a:p>
          <a:p>
            <a:pPr>
              <a:lnSpc>
                <a:spcPct val="150000"/>
              </a:lnSpc>
            </a:pPr>
            <a:r>
              <a:rPr lang="en-US" sz="2800" dirty="0"/>
              <a:t>Faith/spirituality</a:t>
            </a:r>
          </a:p>
        </p:txBody>
      </p:sp>
      <p:sp>
        <p:nvSpPr>
          <p:cNvPr id="4" name="Slide Number Placeholder 3">
            <a:extLst>
              <a:ext uri="{FF2B5EF4-FFF2-40B4-BE49-F238E27FC236}">
                <a16:creationId xmlns:a16="http://schemas.microsoft.com/office/drawing/2014/main" id="{53C89D6D-7170-5245-9B11-48B701FE1DAD}"/>
              </a:ext>
            </a:extLst>
          </p:cNvPr>
          <p:cNvSpPr>
            <a:spLocks noGrp="1"/>
          </p:cNvSpPr>
          <p:nvPr>
            <p:ph type="sldNum" sz="quarter" idx="33"/>
          </p:nvPr>
        </p:nvSpPr>
        <p:spPr/>
        <p:txBody>
          <a:bodyPr/>
          <a:lstStyle/>
          <a:p>
            <a:fld id="{19B51A1E-902D-48AF-9020-955120F399B6}" type="slidenum">
              <a:rPr lang="en-US" noProof="0" smtClean="0"/>
              <a:pPr/>
              <a:t>24</a:t>
            </a:fld>
            <a:endParaRPr lang="en-US" noProof="0" dirty="0"/>
          </a:p>
        </p:txBody>
      </p:sp>
    </p:spTree>
    <p:extLst>
      <p:ext uri="{BB962C8B-B14F-4D97-AF65-F5344CB8AC3E}">
        <p14:creationId xmlns:p14="http://schemas.microsoft.com/office/powerpoint/2010/main" val="2678483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19AB7-7C17-B04F-B6C5-77BB68C8C3D6}"/>
              </a:ext>
            </a:extLst>
          </p:cNvPr>
          <p:cNvSpPr>
            <a:spLocks noGrp="1"/>
          </p:cNvSpPr>
          <p:nvPr>
            <p:ph type="title"/>
          </p:nvPr>
        </p:nvSpPr>
        <p:spPr/>
        <p:txBody>
          <a:bodyPr/>
          <a:lstStyle/>
          <a:p>
            <a:r>
              <a:rPr lang="en-US" dirty="0"/>
              <a:t>Common Unhealthy Coping Behaviors</a:t>
            </a:r>
          </a:p>
        </p:txBody>
      </p:sp>
      <p:sp>
        <p:nvSpPr>
          <p:cNvPr id="3" name="Content Placeholder 2">
            <a:extLst>
              <a:ext uri="{FF2B5EF4-FFF2-40B4-BE49-F238E27FC236}">
                <a16:creationId xmlns:a16="http://schemas.microsoft.com/office/drawing/2014/main" id="{44D78999-9DB9-D046-9D97-589199E70D8D}"/>
              </a:ext>
            </a:extLst>
          </p:cNvPr>
          <p:cNvSpPr>
            <a:spLocks noGrp="1"/>
          </p:cNvSpPr>
          <p:nvPr>
            <p:ph idx="1"/>
          </p:nvPr>
        </p:nvSpPr>
        <p:spPr/>
        <p:txBody>
          <a:bodyPr numCol="2"/>
          <a:lstStyle/>
          <a:p>
            <a:r>
              <a:rPr lang="en-US" sz="3200" dirty="0"/>
              <a:t>Substance abuse/alcohol abuse</a:t>
            </a:r>
          </a:p>
          <a:p>
            <a:r>
              <a:rPr lang="en-US" sz="3200" dirty="0"/>
              <a:t>Anger/aggressive behavior/yelling</a:t>
            </a:r>
          </a:p>
          <a:p>
            <a:r>
              <a:rPr lang="en-US" sz="3200" dirty="0"/>
              <a:t>Self-harm</a:t>
            </a:r>
          </a:p>
          <a:p>
            <a:r>
              <a:rPr lang="en-US" sz="3200" dirty="0"/>
              <a:t>Binge eating </a:t>
            </a:r>
          </a:p>
          <a:p>
            <a:r>
              <a:rPr lang="en-US" sz="3200" dirty="0"/>
              <a:t>Isolation</a:t>
            </a:r>
          </a:p>
          <a:p>
            <a:r>
              <a:rPr lang="en-US" sz="3200" dirty="0"/>
              <a:t>Avoidance</a:t>
            </a:r>
          </a:p>
          <a:p>
            <a:r>
              <a:rPr lang="en-US" sz="3200" dirty="0"/>
              <a:t>Procrastination</a:t>
            </a:r>
          </a:p>
          <a:p>
            <a:r>
              <a:rPr lang="en-US" sz="3200" dirty="0"/>
              <a:t>Promiscuous sex/sex addiction</a:t>
            </a:r>
          </a:p>
          <a:p>
            <a:r>
              <a:rPr lang="en-US" sz="3200" dirty="0"/>
              <a:t>Compulsive lying</a:t>
            </a:r>
          </a:p>
          <a:p>
            <a:pPr marL="0" indent="0">
              <a:buNone/>
            </a:pPr>
            <a:endParaRPr lang="en-US" sz="3200" dirty="0"/>
          </a:p>
        </p:txBody>
      </p:sp>
      <p:sp>
        <p:nvSpPr>
          <p:cNvPr id="4" name="Slide Number Placeholder 3">
            <a:extLst>
              <a:ext uri="{FF2B5EF4-FFF2-40B4-BE49-F238E27FC236}">
                <a16:creationId xmlns:a16="http://schemas.microsoft.com/office/drawing/2014/main" id="{391E62D1-F0F0-6F4A-9F65-EE4A97223E79}"/>
              </a:ext>
            </a:extLst>
          </p:cNvPr>
          <p:cNvSpPr>
            <a:spLocks noGrp="1"/>
          </p:cNvSpPr>
          <p:nvPr>
            <p:ph type="sldNum" sz="quarter" idx="33"/>
          </p:nvPr>
        </p:nvSpPr>
        <p:spPr/>
        <p:txBody>
          <a:bodyPr/>
          <a:lstStyle/>
          <a:p>
            <a:fld id="{19B51A1E-902D-48AF-9020-955120F399B6}" type="slidenum">
              <a:rPr lang="en-US" noProof="0" smtClean="0"/>
              <a:pPr/>
              <a:t>25</a:t>
            </a:fld>
            <a:endParaRPr lang="en-US" noProof="0" dirty="0"/>
          </a:p>
        </p:txBody>
      </p:sp>
    </p:spTree>
    <p:extLst>
      <p:ext uri="{BB962C8B-B14F-4D97-AF65-F5344CB8AC3E}">
        <p14:creationId xmlns:p14="http://schemas.microsoft.com/office/powerpoint/2010/main" val="1479212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DB1B-9A20-D14D-B8D7-2697D042A396}"/>
              </a:ext>
            </a:extLst>
          </p:cNvPr>
          <p:cNvSpPr>
            <a:spLocks noGrp="1"/>
          </p:cNvSpPr>
          <p:nvPr>
            <p:ph type="title"/>
          </p:nvPr>
        </p:nvSpPr>
        <p:spPr/>
        <p:txBody>
          <a:bodyPr/>
          <a:lstStyle/>
          <a:p>
            <a:r>
              <a:rPr lang="en-US" dirty="0"/>
              <a:t>Coping Skills, Strategies, and Techniques</a:t>
            </a:r>
          </a:p>
        </p:txBody>
      </p:sp>
      <p:sp>
        <p:nvSpPr>
          <p:cNvPr id="3" name="Content Placeholder 2">
            <a:extLst>
              <a:ext uri="{FF2B5EF4-FFF2-40B4-BE49-F238E27FC236}">
                <a16:creationId xmlns:a16="http://schemas.microsoft.com/office/drawing/2014/main" id="{A4268BE6-4232-8741-B402-18095FC02920}"/>
              </a:ext>
            </a:extLst>
          </p:cNvPr>
          <p:cNvSpPr>
            <a:spLocks noGrp="1"/>
          </p:cNvSpPr>
          <p:nvPr>
            <p:ph idx="1"/>
          </p:nvPr>
        </p:nvSpPr>
        <p:spPr/>
        <p:txBody>
          <a:bodyPr/>
          <a:lstStyle/>
          <a:p>
            <a:r>
              <a:rPr lang="en-US" sz="2800" dirty="0"/>
              <a:t>Regular physical activity, yoga, or stretching</a:t>
            </a:r>
          </a:p>
          <a:p>
            <a:r>
              <a:rPr lang="en-US" sz="2800" dirty="0"/>
              <a:t>Spending time with family and close friends</a:t>
            </a:r>
          </a:p>
          <a:p>
            <a:r>
              <a:rPr lang="en-US" sz="2800" dirty="0"/>
              <a:t>Creative activities to adapt to stressors</a:t>
            </a:r>
          </a:p>
          <a:p>
            <a:r>
              <a:rPr lang="en-US" sz="2800" dirty="0"/>
              <a:t>Taking a walk</a:t>
            </a:r>
          </a:p>
          <a:p>
            <a:r>
              <a:rPr lang="en-US" sz="2800" dirty="0"/>
              <a:t>Listening to guided relaxation or music</a:t>
            </a:r>
          </a:p>
          <a:p>
            <a:r>
              <a:rPr lang="en-US" sz="2800" dirty="0"/>
              <a:t>Doing some deep breathing</a:t>
            </a:r>
          </a:p>
          <a:p>
            <a:r>
              <a:rPr lang="en-US" sz="2800" dirty="0"/>
              <a:t>Looking at photos of family or nature</a:t>
            </a:r>
          </a:p>
        </p:txBody>
      </p:sp>
      <p:sp>
        <p:nvSpPr>
          <p:cNvPr id="4" name="Slide Number Placeholder 3">
            <a:extLst>
              <a:ext uri="{FF2B5EF4-FFF2-40B4-BE49-F238E27FC236}">
                <a16:creationId xmlns:a16="http://schemas.microsoft.com/office/drawing/2014/main" id="{EAAB9847-0A81-E243-A192-F621E25B6FD7}"/>
              </a:ext>
            </a:extLst>
          </p:cNvPr>
          <p:cNvSpPr>
            <a:spLocks noGrp="1"/>
          </p:cNvSpPr>
          <p:nvPr>
            <p:ph type="sldNum" sz="quarter" idx="33"/>
          </p:nvPr>
        </p:nvSpPr>
        <p:spPr/>
        <p:txBody>
          <a:bodyPr/>
          <a:lstStyle/>
          <a:p>
            <a:fld id="{19B51A1E-902D-48AF-9020-955120F399B6}" type="slidenum">
              <a:rPr lang="en-US" noProof="0" smtClean="0"/>
              <a:pPr/>
              <a:t>26</a:t>
            </a:fld>
            <a:endParaRPr lang="en-US" noProof="0" dirty="0"/>
          </a:p>
        </p:txBody>
      </p:sp>
    </p:spTree>
    <p:extLst>
      <p:ext uri="{BB962C8B-B14F-4D97-AF65-F5344CB8AC3E}">
        <p14:creationId xmlns:p14="http://schemas.microsoft.com/office/powerpoint/2010/main" val="4098039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5C694-6704-5F43-8444-D067AE4B5795}"/>
              </a:ext>
            </a:extLst>
          </p:cNvPr>
          <p:cNvSpPr>
            <a:spLocks noGrp="1"/>
          </p:cNvSpPr>
          <p:nvPr>
            <p:ph type="title"/>
          </p:nvPr>
        </p:nvSpPr>
        <p:spPr/>
        <p:txBody>
          <a:bodyPr/>
          <a:lstStyle/>
          <a:p>
            <a:r>
              <a:rPr lang="en-US" dirty="0"/>
              <a:t>How Do I Make It Through the Day?</a:t>
            </a:r>
          </a:p>
        </p:txBody>
      </p:sp>
      <p:sp>
        <p:nvSpPr>
          <p:cNvPr id="3" name="Content Placeholder 2">
            <a:extLst>
              <a:ext uri="{FF2B5EF4-FFF2-40B4-BE49-F238E27FC236}">
                <a16:creationId xmlns:a16="http://schemas.microsoft.com/office/drawing/2014/main" id="{B1C4ECCD-181E-FD45-80EF-7C4E2F5AF7AA}"/>
              </a:ext>
            </a:extLst>
          </p:cNvPr>
          <p:cNvSpPr>
            <a:spLocks noGrp="1"/>
          </p:cNvSpPr>
          <p:nvPr>
            <p:ph idx="1"/>
          </p:nvPr>
        </p:nvSpPr>
        <p:spPr/>
        <p:txBody>
          <a:bodyPr/>
          <a:lstStyle/>
          <a:p>
            <a:r>
              <a:rPr lang="en-US" sz="2800" dirty="0"/>
              <a:t>Pace work. Take breaks, including mini-breaks where possible. </a:t>
            </a:r>
          </a:p>
          <a:p>
            <a:r>
              <a:rPr lang="en-US" sz="2800" dirty="0"/>
              <a:t>Do not overwork or ignore personal needs. </a:t>
            </a:r>
          </a:p>
          <a:p>
            <a:r>
              <a:rPr lang="en-US" sz="2800" dirty="0"/>
              <a:t>Stay connected. Do self-check-ins. </a:t>
            </a:r>
          </a:p>
          <a:p>
            <a:r>
              <a:rPr lang="en-US" sz="2800" dirty="0"/>
              <a:t>Speak up. Sharing work concerns can enhance safety for everyone and encourages others to do the same. Remember that your voice matters.</a:t>
            </a:r>
          </a:p>
          <a:p>
            <a:r>
              <a:rPr lang="en-US" sz="2800" dirty="0"/>
              <a:t>Honor and connect to a sense of purpose and service.  </a:t>
            </a:r>
          </a:p>
        </p:txBody>
      </p:sp>
      <p:sp>
        <p:nvSpPr>
          <p:cNvPr id="4" name="Slide Number Placeholder 3">
            <a:extLst>
              <a:ext uri="{FF2B5EF4-FFF2-40B4-BE49-F238E27FC236}">
                <a16:creationId xmlns:a16="http://schemas.microsoft.com/office/drawing/2014/main" id="{95A3FFA6-74D0-9342-AE69-4C5D0FEBF746}"/>
              </a:ext>
            </a:extLst>
          </p:cNvPr>
          <p:cNvSpPr>
            <a:spLocks noGrp="1"/>
          </p:cNvSpPr>
          <p:nvPr>
            <p:ph type="sldNum" sz="quarter" idx="33"/>
          </p:nvPr>
        </p:nvSpPr>
        <p:spPr/>
        <p:txBody>
          <a:bodyPr/>
          <a:lstStyle/>
          <a:p>
            <a:fld id="{19B51A1E-902D-48AF-9020-955120F399B6}" type="slidenum">
              <a:rPr lang="en-US" noProof="0" smtClean="0"/>
              <a:pPr/>
              <a:t>27</a:t>
            </a:fld>
            <a:endParaRPr lang="en-US" noProof="0" dirty="0"/>
          </a:p>
        </p:txBody>
      </p:sp>
    </p:spTree>
    <p:extLst>
      <p:ext uri="{BB962C8B-B14F-4D97-AF65-F5344CB8AC3E}">
        <p14:creationId xmlns:p14="http://schemas.microsoft.com/office/powerpoint/2010/main" val="1512910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indoor, table, sitting, room&#10;&#10;Description automatically generated">
            <a:extLst>
              <a:ext uri="{FF2B5EF4-FFF2-40B4-BE49-F238E27FC236}">
                <a16:creationId xmlns:a16="http://schemas.microsoft.com/office/drawing/2014/main" id="{76B33B05-23C3-684A-B652-CAA8A903AF5B}"/>
              </a:ext>
            </a:extLst>
          </p:cNvPr>
          <p:cNvPicPr>
            <a:picLocks noGrp="1" noChangeAspect="1"/>
          </p:cNvPicPr>
          <p:nvPr>
            <p:ph type="pic" sz="quarter" idx="10"/>
          </p:nvPr>
        </p:nvPicPr>
        <p:blipFill>
          <a:blip r:embed="rId2"/>
          <a:srcRect l="2984" r="2984"/>
          <a:stretch>
            <a:fillRect/>
          </a:stretch>
        </p:blipFill>
        <p:spPr>
          <a:xfrm>
            <a:off x="2411412" y="15767"/>
            <a:ext cx="9780588" cy="5884812"/>
          </a:xfrm>
        </p:spPr>
      </p:pic>
      <p:sp>
        <p:nvSpPr>
          <p:cNvPr id="3" name="Title 2">
            <a:extLst>
              <a:ext uri="{FF2B5EF4-FFF2-40B4-BE49-F238E27FC236}">
                <a16:creationId xmlns:a16="http://schemas.microsoft.com/office/drawing/2014/main" id="{FC75476A-5563-C549-80F6-8D3509AE2DBD}"/>
              </a:ext>
            </a:extLst>
          </p:cNvPr>
          <p:cNvSpPr>
            <a:spLocks noGrp="1"/>
          </p:cNvSpPr>
          <p:nvPr>
            <p:ph type="title"/>
          </p:nvPr>
        </p:nvSpPr>
        <p:spPr>
          <a:xfrm>
            <a:off x="-1700" y="1921445"/>
            <a:ext cx="5958000" cy="2382541"/>
          </a:xfrm>
        </p:spPr>
        <p:txBody>
          <a:bodyPr/>
          <a:lstStyle/>
          <a:p>
            <a:r>
              <a:rPr lang="en-US" dirty="0"/>
              <a:t>When Stress Reactions Become Concerning</a:t>
            </a:r>
          </a:p>
        </p:txBody>
      </p:sp>
      <p:sp>
        <p:nvSpPr>
          <p:cNvPr id="4" name="Text Placeholder 3">
            <a:extLst>
              <a:ext uri="{FF2B5EF4-FFF2-40B4-BE49-F238E27FC236}">
                <a16:creationId xmlns:a16="http://schemas.microsoft.com/office/drawing/2014/main" id="{402E9B26-7B75-854F-BEA7-8828716343C6}"/>
              </a:ext>
            </a:extLst>
          </p:cNvPr>
          <p:cNvSpPr>
            <a:spLocks noGrp="1"/>
          </p:cNvSpPr>
          <p:nvPr>
            <p:ph type="body" sz="quarter" idx="13"/>
          </p:nvPr>
        </p:nvSpPr>
        <p:spPr>
          <a:xfrm>
            <a:off x="0" y="4303986"/>
            <a:ext cx="5956300" cy="672559"/>
          </a:xfrm>
        </p:spPr>
        <p:txBody>
          <a:bodyPr/>
          <a:lstStyle/>
          <a:p>
            <a:r>
              <a:rPr lang="en-US" dirty="0"/>
              <a:t> </a:t>
            </a:r>
          </a:p>
        </p:txBody>
      </p:sp>
      <p:sp>
        <p:nvSpPr>
          <p:cNvPr id="5" name="Slide Number Placeholder 4">
            <a:extLst>
              <a:ext uri="{FF2B5EF4-FFF2-40B4-BE49-F238E27FC236}">
                <a16:creationId xmlns:a16="http://schemas.microsoft.com/office/drawing/2014/main" id="{386B238E-2EA2-0E42-B2DA-368899EC029C}"/>
              </a:ext>
            </a:extLst>
          </p:cNvPr>
          <p:cNvSpPr>
            <a:spLocks noGrp="1"/>
          </p:cNvSpPr>
          <p:nvPr>
            <p:ph type="sldNum" sz="quarter" idx="12"/>
          </p:nvPr>
        </p:nvSpPr>
        <p:spPr/>
        <p:txBody>
          <a:bodyPr/>
          <a:lstStyle/>
          <a:p>
            <a:fld id="{19B51A1E-902D-48AF-9020-955120F399B6}" type="slidenum">
              <a:rPr lang="en-US" noProof="0" smtClean="0"/>
              <a:pPr/>
              <a:t>28</a:t>
            </a:fld>
            <a:endParaRPr lang="en-US" noProof="0" dirty="0"/>
          </a:p>
        </p:txBody>
      </p:sp>
    </p:spTree>
    <p:extLst>
      <p:ext uri="{BB962C8B-B14F-4D97-AF65-F5344CB8AC3E}">
        <p14:creationId xmlns:p14="http://schemas.microsoft.com/office/powerpoint/2010/main" val="292427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BA07-C80C-0745-93C1-BAD20CA99E81}"/>
              </a:ext>
            </a:extLst>
          </p:cNvPr>
          <p:cNvSpPr>
            <a:spLocks noGrp="1"/>
          </p:cNvSpPr>
          <p:nvPr>
            <p:ph type="title"/>
          </p:nvPr>
        </p:nvSpPr>
        <p:spPr/>
        <p:txBody>
          <a:bodyPr/>
          <a:lstStyle/>
          <a:p>
            <a:r>
              <a:rPr lang="en-US" sz="3200" dirty="0"/>
              <a:t>How Can the COVID-19 Pandemic Affect Substance Use?</a:t>
            </a:r>
          </a:p>
        </p:txBody>
      </p:sp>
      <p:sp>
        <p:nvSpPr>
          <p:cNvPr id="3" name="Content Placeholder 2">
            <a:extLst>
              <a:ext uri="{FF2B5EF4-FFF2-40B4-BE49-F238E27FC236}">
                <a16:creationId xmlns:a16="http://schemas.microsoft.com/office/drawing/2014/main" id="{482EBB1D-7890-FA45-A716-851B69D42E5E}"/>
              </a:ext>
            </a:extLst>
          </p:cNvPr>
          <p:cNvSpPr>
            <a:spLocks noGrp="1"/>
          </p:cNvSpPr>
          <p:nvPr>
            <p:ph idx="1"/>
          </p:nvPr>
        </p:nvSpPr>
        <p:spPr/>
        <p:txBody>
          <a:bodyPr/>
          <a:lstStyle/>
          <a:p>
            <a:r>
              <a:rPr lang="en-US" dirty="0"/>
              <a:t>Isolation, social distancing</a:t>
            </a:r>
          </a:p>
          <a:p>
            <a:r>
              <a:rPr lang="en-US" dirty="0"/>
              <a:t>Loss of income or stress at work</a:t>
            </a:r>
          </a:p>
          <a:p>
            <a:r>
              <a:rPr lang="en-US" dirty="0"/>
              <a:t>Barriers to resources and material needs</a:t>
            </a:r>
          </a:p>
          <a:p>
            <a:r>
              <a:rPr lang="en-US" dirty="0"/>
              <a:t>New Yorkers are experiencing:</a:t>
            </a:r>
          </a:p>
          <a:p>
            <a:pPr lvl="1"/>
            <a:r>
              <a:rPr lang="en-US" dirty="0"/>
              <a:t>Increased anxiety</a:t>
            </a:r>
          </a:p>
          <a:p>
            <a:pPr lvl="1"/>
            <a:r>
              <a:rPr lang="en-US" dirty="0"/>
              <a:t>Increased probable depression</a:t>
            </a:r>
          </a:p>
          <a:p>
            <a:pPr lvl="1"/>
            <a:r>
              <a:rPr lang="en-US" dirty="0"/>
              <a:t>Above average financial stress</a:t>
            </a:r>
          </a:p>
          <a:p>
            <a:endParaRPr lang="en-US" dirty="0"/>
          </a:p>
          <a:p>
            <a:pPr marL="0" indent="0">
              <a:buNone/>
            </a:pPr>
            <a:r>
              <a:rPr lang="en-US" i="1" dirty="0">
                <a:solidFill>
                  <a:schemeClr val="accent1"/>
                </a:solidFill>
              </a:rPr>
              <a:t>Result: potential increase in chaotic substance use and coping with substances</a:t>
            </a:r>
          </a:p>
        </p:txBody>
      </p:sp>
      <p:sp>
        <p:nvSpPr>
          <p:cNvPr id="4" name="Slide Number Placeholder 3">
            <a:extLst>
              <a:ext uri="{FF2B5EF4-FFF2-40B4-BE49-F238E27FC236}">
                <a16:creationId xmlns:a16="http://schemas.microsoft.com/office/drawing/2014/main" id="{CE6D4C83-89DC-214C-8770-18D42EB3650B}"/>
              </a:ext>
            </a:extLst>
          </p:cNvPr>
          <p:cNvSpPr>
            <a:spLocks noGrp="1"/>
          </p:cNvSpPr>
          <p:nvPr>
            <p:ph type="sldNum" sz="quarter" idx="33"/>
          </p:nvPr>
        </p:nvSpPr>
        <p:spPr/>
        <p:txBody>
          <a:bodyPr/>
          <a:lstStyle/>
          <a:p>
            <a:fld id="{19B51A1E-902D-48AF-9020-955120F399B6}" type="slidenum">
              <a:rPr lang="en-US" noProof="0" smtClean="0"/>
              <a:pPr/>
              <a:t>29</a:t>
            </a:fld>
            <a:endParaRPr lang="en-US" noProof="0" dirty="0"/>
          </a:p>
        </p:txBody>
      </p:sp>
      <p:sp>
        <p:nvSpPr>
          <p:cNvPr id="5" name="Rectangle 4">
            <a:extLst>
              <a:ext uri="{FF2B5EF4-FFF2-40B4-BE49-F238E27FC236}">
                <a16:creationId xmlns:a16="http://schemas.microsoft.com/office/drawing/2014/main" id="{1B1E8115-031E-E145-BC2E-D8DD677C6D7F}"/>
              </a:ext>
            </a:extLst>
          </p:cNvPr>
          <p:cNvSpPr/>
          <p:nvPr/>
        </p:nvSpPr>
        <p:spPr>
          <a:xfrm>
            <a:off x="432000" y="6267141"/>
            <a:ext cx="764953" cy="276999"/>
          </a:xfrm>
          <a:prstGeom prst="rect">
            <a:avLst/>
          </a:prstGeom>
        </p:spPr>
        <p:txBody>
          <a:bodyPr wrap="none">
            <a:spAutoFit/>
          </a:bodyPr>
          <a:lstStyle/>
          <a:p>
            <a:r>
              <a:rPr lang="en-US" sz="1200" dirty="0"/>
              <a:t>DOHMH</a:t>
            </a:r>
          </a:p>
        </p:txBody>
      </p:sp>
    </p:spTree>
    <p:extLst>
      <p:ext uri="{BB962C8B-B14F-4D97-AF65-F5344CB8AC3E}">
        <p14:creationId xmlns:p14="http://schemas.microsoft.com/office/powerpoint/2010/main" val="1497884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900F-18E2-AD47-87BB-752FB94173E6}"/>
              </a:ext>
            </a:extLst>
          </p:cNvPr>
          <p:cNvSpPr>
            <a:spLocks noGrp="1"/>
          </p:cNvSpPr>
          <p:nvPr>
            <p:ph type="title"/>
          </p:nvPr>
        </p:nvSpPr>
        <p:spPr/>
        <p:txBody>
          <a:bodyPr/>
          <a:lstStyle/>
          <a:p>
            <a:r>
              <a:rPr lang="en-US" dirty="0"/>
              <a:t>Overview of Today’s Session </a:t>
            </a:r>
          </a:p>
        </p:txBody>
      </p:sp>
      <p:sp>
        <p:nvSpPr>
          <p:cNvPr id="3" name="Content Placeholder 2">
            <a:extLst>
              <a:ext uri="{FF2B5EF4-FFF2-40B4-BE49-F238E27FC236}">
                <a16:creationId xmlns:a16="http://schemas.microsoft.com/office/drawing/2014/main" id="{0FC89596-D20C-A040-A17D-3226503DFE0A}"/>
              </a:ext>
            </a:extLst>
          </p:cNvPr>
          <p:cNvSpPr>
            <a:spLocks noGrp="1"/>
          </p:cNvSpPr>
          <p:nvPr>
            <p:ph idx="1"/>
          </p:nvPr>
        </p:nvSpPr>
        <p:spPr/>
        <p:txBody>
          <a:bodyPr/>
          <a:lstStyle/>
          <a:p>
            <a:r>
              <a:rPr lang="en-US" sz="2800" dirty="0"/>
              <a:t>Today’s presentation is the third in a series of 5</a:t>
            </a:r>
          </a:p>
          <a:p>
            <a:r>
              <a:rPr lang="en-US" sz="2800" dirty="0"/>
              <a:t>1-hour presentation including a panel and Q&amp;As</a:t>
            </a:r>
          </a:p>
          <a:p>
            <a:r>
              <a:rPr lang="en-US" sz="2800" dirty="0"/>
              <a:t>Today will cover:</a:t>
            </a:r>
          </a:p>
          <a:p>
            <a:pPr lvl="1"/>
            <a:r>
              <a:rPr lang="en-US" sz="2400" dirty="0"/>
              <a:t>Responses to COVID-19</a:t>
            </a:r>
          </a:p>
          <a:p>
            <a:pPr lvl="1"/>
            <a:r>
              <a:rPr lang="en-US" sz="2400" dirty="0"/>
              <a:t>Stigma, Obstacles and Asking for Help </a:t>
            </a:r>
          </a:p>
          <a:p>
            <a:pPr lvl="1"/>
            <a:r>
              <a:rPr lang="en-US" sz="2400" dirty="0"/>
              <a:t>Coping</a:t>
            </a:r>
          </a:p>
          <a:p>
            <a:pPr lvl="1"/>
            <a:r>
              <a:rPr lang="en-US" sz="2400" dirty="0"/>
              <a:t>When Stress Reactions Are Concerning</a:t>
            </a:r>
          </a:p>
        </p:txBody>
      </p:sp>
      <p:sp>
        <p:nvSpPr>
          <p:cNvPr id="4" name="Slide Number Placeholder 3">
            <a:extLst>
              <a:ext uri="{FF2B5EF4-FFF2-40B4-BE49-F238E27FC236}">
                <a16:creationId xmlns:a16="http://schemas.microsoft.com/office/drawing/2014/main" id="{F3A54EFC-D2F4-EE49-8C52-ECF33FBF0B59}"/>
              </a:ext>
            </a:extLst>
          </p:cNvPr>
          <p:cNvSpPr>
            <a:spLocks noGrp="1"/>
          </p:cNvSpPr>
          <p:nvPr>
            <p:ph type="sldNum" sz="quarter" idx="33"/>
          </p:nvPr>
        </p:nvSpPr>
        <p:spPr/>
        <p:txBody>
          <a:bodyPr/>
          <a:lstStyle/>
          <a:p>
            <a:fld id="{19B51A1E-902D-48AF-9020-955120F399B6}" type="slidenum">
              <a:rPr lang="en-US" noProof="0" smtClean="0"/>
              <a:pPr/>
              <a:t>3</a:t>
            </a:fld>
            <a:endParaRPr lang="en-US" noProof="0" dirty="0"/>
          </a:p>
        </p:txBody>
      </p:sp>
    </p:spTree>
    <p:extLst>
      <p:ext uri="{BB962C8B-B14F-4D97-AF65-F5344CB8AC3E}">
        <p14:creationId xmlns:p14="http://schemas.microsoft.com/office/powerpoint/2010/main" val="215168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2B98-C405-2343-BD08-CD87A7A4DA42}"/>
              </a:ext>
            </a:extLst>
          </p:cNvPr>
          <p:cNvSpPr>
            <a:spLocks noGrp="1"/>
          </p:cNvSpPr>
          <p:nvPr>
            <p:ph type="title"/>
          </p:nvPr>
        </p:nvSpPr>
        <p:spPr/>
        <p:txBody>
          <a:bodyPr/>
          <a:lstStyle/>
          <a:p>
            <a:r>
              <a:rPr lang="en-US" dirty="0"/>
              <a:t>Signs and Symptoms of Substance Abuse</a:t>
            </a:r>
          </a:p>
        </p:txBody>
      </p:sp>
      <p:sp>
        <p:nvSpPr>
          <p:cNvPr id="3" name="Content Placeholder 2">
            <a:extLst>
              <a:ext uri="{FF2B5EF4-FFF2-40B4-BE49-F238E27FC236}">
                <a16:creationId xmlns:a16="http://schemas.microsoft.com/office/drawing/2014/main" id="{B4864E9D-D6AD-E84A-97F4-6D7A75C7D9BF}"/>
              </a:ext>
            </a:extLst>
          </p:cNvPr>
          <p:cNvSpPr>
            <a:spLocks noGrp="1"/>
          </p:cNvSpPr>
          <p:nvPr>
            <p:ph idx="1"/>
          </p:nvPr>
        </p:nvSpPr>
        <p:spPr/>
        <p:txBody>
          <a:bodyPr/>
          <a:lstStyle/>
          <a:p>
            <a:r>
              <a:rPr lang="en-US" sz="2800" dirty="0"/>
              <a:t>Increased use</a:t>
            </a:r>
          </a:p>
          <a:p>
            <a:r>
              <a:rPr lang="en-US" sz="2800" dirty="0"/>
              <a:t>Cycles of being unusually talkative or cheerful</a:t>
            </a:r>
          </a:p>
          <a:p>
            <a:r>
              <a:rPr lang="en-US" sz="2800" dirty="0"/>
              <a:t>Increased irritability, agitation and anger</a:t>
            </a:r>
          </a:p>
          <a:p>
            <a:r>
              <a:rPr lang="en-US" sz="2800" dirty="0"/>
              <a:t>Unusual calmness or looking “spaced out”</a:t>
            </a:r>
          </a:p>
          <a:p>
            <a:r>
              <a:rPr lang="en-US" sz="2800" dirty="0"/>
              <a:t>Apathy or depression</a:t>
            </a:r>
          </a:p>
          <a:p>
            <a:r>
              <a:rPr lang="en-US" sz="2800" dirty="0"/>
              <a:t>Paranoia, delusions, hallucinations</a:t>
            </a:r>
          </a:p>
          <a:p>
            <a:r>
              <a:rPr lang="en-US" sz="2800" dirty="0"/>
              <a:t>Lowered threshold for violence</a:t>
            </a:r>
          </a:p>
        </p:txBody>
      </p:sp>
      <p:sp>
        <p:nvSpPr>
          <p:cNvPr id="4" name="Slide Number Placeholder 3">
            <a:extLst>
              <a:ext uri="{FF2B5EF4-FFF2-40B4-BE49-F238E27FC236}">
                <a16:creationId xmlns:a16="http://schemas.microsoft.com/office/drawing/2014/main" id="{5BF7FA9D-8C4E-1144-97A8-49A61C82BAA5}"/>
              </a:ext>
            </a:extLst>
          </p:cNvPr>
          <p:cNvSpPr>
            <a:spLocks noGrp="1"/>
          </p:cNvSpPr>
          <p:nvPr>
            <p:ph type="sldNum" sz="quarter" idx="33"/>
          </p:nvPr>
        </p:nvSpPr>
        <p:spPr/>
        <p:txBody>
          <a:bodyPr/>
          <a:lstStyle/>
          <a:p>
            <a:fld id="{19B51A1E-902D-48AF-9020-955120F399B6}" type="slidenum">
              <a:rPr lang="en-US" noProof="0" smtClean="0"/>
              <a:pPr/>
              <a:t>30</a:t>
            </a:fld>
            <a:endParaRPr lang="en-US" noProof="0" dirty="0"/>
          </a:p>
        </p:txBody>
      </p:sp>
      <p:sp>
        <p:nvSpPr>
          <p:cNvPr id="6" name="Rectangle 5">
            <a:extLst>
              <a:ext uri="{FF2B5EF4-FFF2-40B4-BE49-F238E27FC236}">
                <a16:creationId xmlns:a16="http://schemas.microsoft.com/office/drawing/2014/main" id="{89C076E0-15AF-7D44-91D0-F02AC3D335E8}"/>
              </a:ext>
            </a:extLst>
          </p:cNvPr>
          <p:cNvSpPr/>
          <p:nvPr/>
        </p:nvSpPr>
        <p:spPr>
          <a:xfrm>
            <a:off x="432000" y="6267141"/>
            <a:ext cx="2456122" cy="276999"/>
          </a:xfrm>
          <a:prstGeom prst="rect">
            <a:avLst/>
          </a:prstGeom>
        </p:spPr>
        <p:txBody>
          <a:bodyPr wrap="none">
            <a:spAutoFit/>
          </a:bodyPr>
          <a:lstStyle/>
          <a:p>
            <a:r>
              <a:rPr lang="en-US" sz="1200" dirty="0"/>
              <a:t>NIDA, Stress and Substance Use</a:t>
            </a:r>
          </a:p>
        </p:txBody>
      </p:sp>
    </p:spTree>
    <p:extLst>
      <p:ext uri="{BB962C8B-B14F-4D97-AF65-F5344CB8AC3E}">
        <p14:creationId xmlns:p14="http://schemas.microsoft.com/office/powerpoint/2010/main" val="3532843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31F07-7C53-944A-8998-28A202ED64F7}"/>
              </a:ext>
            </a:extLst>
          </p:cNvPr>
          <p:cNvSpPr>
            <a:spLocks noGrp="1"/>
          </p:cNvSpPr>
          <p:nvPr>
            <p:ph type="title"/>
          </p:nvPr>
        </p:nvSpPr>
        <p:spPr/>
        <p:txBody>
          <a:bodyPr/>
          <a:lstStyle/>
          <a:p>
            <a:r>
              <a:rPr lang="en-US" dirty="0"/>
              <a:t>Mindful Drinking</a:t>
            </a:r>
          </a:p>
        </p:txBody>
      </p:sp>
      <p:sp>
        <p:nvSpPr>
          <p:cNvPr id="3" name="Content Placeholder 2">
            <a:extLst>
              <a:ext uri="{FF2B5EF4-FFF2-40B4-BE49-F238E27FC236}">
                <a16:creationId xmlns:a16="http://schemas.microsoft.com/office/drawing/2014/main" id="{7AF39D74-0AC9-F748-8287-9422BE6CFAA3}"/>
              </a:ext>
            </a:extLst>
          </p:cNvPr>
          <p:cNvSpPr>
            <a:spLocks noGrp="1"/>
          </p:cNvSpPr>
          <p:nvPr>
            <p:ph idx="1"/>
          </p:nvPr>
        </p:nvSpPr>
        <p:spPr/>
        <p:txBody>
          <a:bodyPr/>
          <a:lstStyle/>
          <a:p>
            <a:r>
              <a:rPr lang="en-US" sz="2800" dirty="0">
                <a:cs typeface="Arial"/>
              </a:rPr>
              <a:t>Stressful events like the current COVID-19 pandemic may change the way people consume alcohol.  </a:t>
            </a:r>
          </a:p>
          <a:p>
            <a:r>
              <a:rPr lang="en-US" sz="2800" dirty="0"/>
              <a:t>If possible, practice mindful drinking:</a:t>
            </a:r>
          </a:p>
          <a:p>
            <a:pPr lvl="1"/>
            <a:r>
              <a:rPr lang="en-US" sz="2400" dirty="0">
                <a:cs typeface="Arial"/>
              </a:rPr>
              <a:t>Take note of how much and how often you drink alcohol.</a:t>
            </a:r>
          </a:p>
          <a:p>
            <a:pPr lvl="1"/>
            <a:r>
              <a:rPr lang="en-US" sz="2400" dirty="0"/>
              <a:t>Space drinks over time and alternate with food and water.</a:t>
            </a:r>
          </a:p>
          <a:p>
            <a:pPr lvl="1"/>
            <a:r>
              <a:rPr lang="en-US" sz="2400" dirty="0">
                <a:cs typeface="Arial"/>
              </a:rPr>
              <a:t>Avoid mixing drugs (such as sleeping or pain pills) and alcohol – it can lead to overdose.</a:t>
            </a:r>
          </a:p>
        </p:txBody>
      </p:sp>
      <p:sp>
        <p:nvSpPr>
          <p:cNvPr id="4" name="Slide Number Placeholder 3">
            <a:extLst>
              <a:ext uri="{FF2B5EF4-FFF2-40B4-BE49-F238E27FC236}">
                <a16:creationId xmlns:a16="http://schemas.microsoft.com/office/drawing/2014/main" id="{EC9AA4C5-EF87-A848-AE57-DCFF6B6C5961}"/>
              </a:ext>
            </a:extLst>
          </p:cNvPr>
          <p:cNvSpPr>
            <a:spLocks noGrp="1"/>
          </p:cNvSpPr>
          <p:nvPr>
            <p:ph type="sldNum" sz="quarter" idx="33"/>
          </p:nvPr>
        </p:nvSpPr>
        <p:spPr/>
        <p:txBody>
          <a:bodyPr/>
          <a:lstStyle/>
          <a:p>
            <a:fld id="{19B51A1E-902D-48AF-9020-955120F399B6}" type="slidenum">
              <a:rPr lang="en-US" noProof="0" smtClean="0"/>
              <a:pPr/>
              <a:t>31</a:t>
            </a:fld>
            <a:endParaRPr lang="en-US" noProof="0" dirty="0"/>
          </a:p>
        </p:txBody>
      </p:sp>
      <p:sp>
        <p:nvSpPr>
          <p:cNvPr id="5" name="Rectangle 4">
            <a:extLst>
              <a:ext uri="{FF2B5EF4-FFF2-40B4-BE49-F238E27FC236}">
                <a16:creationId xmlns:a16="http://schemas.microsoft.com/office/drawing/2014/main" id="{268F21A0-E210-E948-A0D5-D0B57F1D758A}"/>
              </a:ext>
            </a:extLst>
          </p:cNvPr>
          <p:cNvSpPr/>
          <p:nvPr/>
        </p:nvSpPr>
        <p:spPr>
          <a:xfrm>
            <a:off x="432000" y="6267141"/>
            <a:ext cx="764953" cy="276999"/>
          </a:xfrm>
          <a:prstGeom prst="rect">
            <a:avLst/>
          </a:prstGeom>
        </p:spPr>
        <p:txBody>
          <a:bodyPr wrap="none">
            <a:spAutoFit/>
          </a:bodyPr>
          <a:lstStyle/>
          <a:p>
            <a:r>
              <a:rPr lang="en-US" sz="1200" dirty="0"/>
              <a:t>DOHMH</a:t>
            </a:r>
          </a:p>
        </p:txBody>
      </p:sp>
    </p:spTree>
    <p:extLst>
      <p:ext uri="{BB962C8B-B14F-4D97-AF65-F5344CB8AC3E}">
        <p14:creationId xmlns:p14="http://schemas.microsoft.com/office/powerpoint/2010/main" val="1446857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33C5-67E0-0A44-ADF8-B35A29D6BC1E}"/>
              </a:ext>
            </a:extLst>
          </p:cNvPr>
          <p:cNvSpPr>
            <a:spLocks noGrp="1"/>
          </p:cNvSpPr>
          <p:nvPr>
            <p:ph type="title"/>
          </p:nvPr>
        </p:nvSpPr>
        <p:spPr/>
        <p:txBody>
          <a:bodyPr/>
          <a:lstStyle/>
          <a:p>
            <a:r>
              <a:rPr lang="en-US" dirty="0"/>
              <a:t>Generalized Anxiety Disorder</a:t>
            </a:r>
          </a:p>
        </p:txBody>
      </p:sp>
      <p:sp>
        <p:nvSpPr>
          <p:cNvPr id="3" name="Text Placeholder 2">
            <a:extLst>
              <a:ext uri="{FF2B5EF4-FFF2-40B4-BE49-F238E27FC236}">
                <a16:creationId xmlns:a16="http://schemas.microsoft.com/office/drawing/2014/main" id="{62704791-C242-DF43-9F9F-F29D42325703}"/>
              </a:ext>
            </a:extLst>
          </p:cNvPr>
          <p:cNvSpPr>
            <a:spLocks noGrp="1"/>
          </p:cNvSpPr>
          <p:nvPr>
            <p:ph type="body" sz="quarter" idx="32"/>
          </p:nvPr>
        </p:nvSpPr>
        <p:spPr/>
        <p:txBody>
          <a:bodyPr/>
          <a:lstStyle/>
          <a:p>
            <a:r>
              <a:rPr lang="en-US" dirty="0">
                <a:solidFill>
                  <a:schemeClr val="accent1"/>
                </a:solidFill>
              </a:rPr>
              <a:t>When Worry Gets Out of Control!</a:t>
            </a:r>
          </a:p>
          <a:p>
            <a:endParaRPr lang="en-US" dirty="0"/>
          </a:p>
        </p:txBody>
      </p:sp>
      <p:sp>
        <p:nvSpPr>
          <p:cNvPr id="4" name="Content Placeholder 3">
            <a:extLst>
              <a:ext uri="{FF2B5EF4-FFF2-40B4-BE49-F238E27FC236}">
                <a16:creationId xmlns:a16="http://schemas.microsoft.com/office/drawing/2014/main" id="{A83B3073-DA26-6342-9B35-1915E0A17209}"/>
              </a:ext>
            </a:extLst>
          </p:cNvPr>
          <p:cNvSpPr>
            <a:spLocks noGrp="1"/>
          </p:cNvSpPr>
          <p:nvPr>
            <p:ph idx="1"/>
          </p:nvPr>
        </p:nvSpPr>
        <p:spPr/>
        <p:txBody>
          <a:bodyPr/>
          <a:lstStyle/>
          <a:p>
            <a:r>
              <a:rPr lang="en-US" sz="2800" dirty="0"/>
              <a:t>People with generalized anxiety disorder (GAD) feel extremely worried or feel nervous about these and other things—even when there is little or no reason to worry about them. </a:t>
            </a:r>
          </a:p>
          <a:p>
            <a:endParaRPr lang="en-US" sz="800" dirty="0"/>
          </a:p>
          <a:p>
            <a:r>
              <a:rPr lang="en-US" sz="2800" dirty="0"/>
              <a:t>People with GAD find it difficult to control their anxiety and stay focused on daily tasks.</a:t>
            </a:r>
          </a:p>
        </p:txBody>
      </p:sp>
      <p:sp>
        <p:nvSpPr>
          <p:cNvPr id="5" name="Slide Number Placeholder 4">
            <a:extLst>
              <a:ext uri="{FF2B5EF4-FFF2-40B4-BE49-F238E27FC236}">
                <a16:creationId xmlns:a16="http://schemas.microsoft.com/office/drawing/2014/main" id="{F77DF42D-DE95-4242-B71A-23B918B316DB}"/>
              </a:ext>
            </a:extLst>
          </p:cNvPr>
          <p:cNvSpPr>
            <a:spLocks noGrp="1"/>
          </p:cNvSpPr>
          <p:nvPr>
            <p:ph type="sldNum" sz="quarter" idx="33"/>
          </p:nvPr>
        </p:nvSpPr>
        <p:spPr/>
        <p:txBody>
          <a:bodyPr/>
          <a:lstStyle/>
          <a:p>
            <a:fld id="{19B51A1E-902D-48AF-9020-955120F399B6}" type="slidenum">
              <a:rPr lang="en-US" noProof="0" smtClean="0"/>
              <a:pPr/>
              <a:t>32</a:t>
            </a:fld>
            <a:endParaRPr lang="en-US" noProof="0" dirty="0"/>
          </a:p>
        </p:txBody>
      </p:sp>
      <p:sp>
        <p:nvSpPr>
          <p:cNvPr id="6" name="Rectangle 5">
            <a:extLst>
              <a:ext uri="{FF2B5EF4-FFF2-40B4-BE49-F238E27FC236}">
                <a16:creationId xmlns:a16="http://schemas.microsoft.com/office/drawing/2014/main" id="{E096C24C-DB6D-2D45-993D-096D062EBA22}"/>
              </a:ext>
            </a:extLst>
          </p:cNvPr>
          <p:cNvSpPr/>
          <p:nvPr/>
        </p:nvSpPr>
        <p:spPr>
          <a:xfrm>
            <a:off x="431800" y="6267141"/>
            <a:ext cx="3026791" cy="276999"/>
          </a:xfrm>
          <a:prstGeom prst="rect">
            <a:avLst/>
          </a:prstGeom>
        </p:spPr>
        <p:txBody>
          <a:bodyPr wrap="none">
            <a:spAutoFit/>
          </a:bodyPr>
          <a:lstStyle/>
          <a:p>
            <a:r>
              <a:rPr lang="en-US" sz="1200" dirty="0"/>
              <a:t>National Institute of Mental Health (NIMH)</a:t>
            </a:r>
          </a:p>
        </p:txBody>
      </p:sp>
    </p:spTree>
    <p:extLst>
      <p:ext uri="{BB962C8B-B14F-4D97-AF65-F5344CB8AC3E}">
        <p14:creationId xmlns:p14="http://schemas.microsoft.com/office/powerpoint/2010/main" val="223663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259F5-8E1C-8945-B57B-D060B193E51C}"/>
              </a:ext>
            </a:extLst>
          </p:cNvPr>
          <p:cNvSpPr>
            <a:spLocks noGrp="1"/>
          </p:cNvSpPr>
          <p:nvPr>
            <p:ph type="title"/>
          </p:nvPr>
        </p:nvSpPr>
        <p:spPr/>
        <p:txBody>
          <a:bodyPr/>
          <a:lstStyle/>
          <a:p>
            <a:r>
              <a:rPr lang="en-US" dirty="0"/>
              <a:t>Post Traumatic Stress Disorder (PTSD)</a:t>
            </a:r>
          </a:p>
        </p:txBody>
      </p:sp>
      <p:sp>
        <p:nvSpPr>
          <p:cNvPr id="7" name="Content Placeholder 6">
            <a:extLst>
              <a:ext uri="{FF2B5EF4-FFF2-40B4-BE49-F238E27FC236}">
                <a16:creationId xmlns:a16="http://schemas.microsoft.com/office/drawing/2014/main" id="{CD8BCE3C-F109-6E4F-9002-6D5F46C8FDC9}"/>
              </a:ext>
            </a:extLst>
          </p:cNvPr>
          <p:cNvSpPr>
            <a:spLocks noGrp="1"/>
          </p:cNvSpPr>
          <p:nvPr>
            <p:ph idx="1"/>
          </p:nvPr>
        </p:nvSpPr>
        <p:spPr/>
        <p:txBody>
          <a:bodyPr/>
          <a:lstStyle/>
          <a:p>
            <a:pPr marL="0" indent="0">
              <a:buNone/>
            </a:pPr>
            <a:r>
              <a:rPr lang="en-US" sz="3600" dirty="0"/>
              <a:t>Is a mental health problem that some people develop after experiencing or witnessing a life-threatening event, like combat, a natural disaster, a car accident, or sexual assault.</a:t>
            </a:r>
          </a:p>
        </p:txBody>
      </p:sp>
      <p:sp>
        <p:nvSpPr>
          <p:cNvPr id="5" name="Slide Number Placeholder 4">
            <a:extLst>
              <a:ext uri="{FF2B5EF4-FFF2-40B4-BE49-F238E27FC236}">
                <a16:creationId xmlns:a16="http://schemas.microsoft.com/office/drawing/2014/main" id="{EDAC17D7-3EAD-4642-906B-398A89C397FA}"/>
              </a:ext>
            </a:extLst>
          </p:cNvPr>
          <p:cNvSpPr>
            <a:spLocks noGrp="1"/>
          </p:cNvSpPr>
          <p:nvPr>
            <p:ph type="sldNum" sz="quarter" idx="33"/>
          </p:nvPr>
        </p:nvSpPr>
        <p:spPr/>
        <p:txBody>
          <a:bodyPr/>
          <a:lstStyle/>
          <a:p>
            <a:fld id="{19B51A1E-902D-48AF-9020-955120F399B6}" type="slidenum">
              <a:rPr lang="en-US" noProof="0" smtClean="0"/>
              <a:pPr/>
              <a:t>33</a:t>
            </a:fld>
            <a:endParaRPr lang="en-US" noProof="0" dirty="0"/>
          </a:p>
        </p:txBody>
      </p:sp>
      <p:sp>
        <p:nvSpPr>
          <p:cNvPr id="8" name="Rectangle 7">
            <a:extLst>
              <a:ext uri="{FF2B5EF4-FFF2-40B4-BE49-F238E27FC236}">
                <a16:creationId xmlns:a16="http://schemas.microsoft.com/office/drawing/2014/main" id="{27E04993-4B76-874C-96FE-DED43C22DC29}"/>
              </a:ext>
            </a:extLst>
          </p:cNvPr>
          <p:cNvSpPr/>
          <p:nvPr/>
        </p:nvSpPr>
        <p:spPr>
          <a:xfrm>
            <a:off x="432000" y="6267141"/>
            <a:ext cx="1380058" cy="276999"/>
          </a:xfrm>
          <a:prstGeom prst="rect">
            <a:avLst/>
          </a:prstGeom>
        </p:spPr>
        <p:txBody>
          <a:bodyPr wrap="none">
            <a:spAutoFit/>
          </a:bodyPr>
          <a:lstStyle/>
          <a:p>
            <a:r>
              <a:rPr lang="en-US" sz="1200" dirty="0">
                <a:hlinkClick r:id="rId3"/>
              </a:rPr>
              <a:t>www.ptsd.va.gov</a:t>
            </a:r>
            <a:r>
              <a:rPr lang="en-US" sz="1200" dirty="0"/>
              <a:t> </a:t>
            </a:r>
          </a:p>
        </p:txBody>
      </p:sp>
    </p:spTree>
    <p:extLst>
      <p:ext uri="{BB962C8B-B14F-4D97-AF65-F5344CB8AC3E}">
        <p14:creationId xmlns:p14="http://schemas.microsoft.com/office/powerpoint/2010/main" val="1246483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photo, large, white&#10;&#10;Description automatically generated">
            <a:extLst>
              <a:ext uri="{FF2B5EF4-FFF2-40B4-BE49-F238E27FC236}">
                <a16:creationId xmlns:a16="http://schemas.microsoft.com/office/drawing/2014/main" id="{B2D9D64E-8159-0C47-AC18-7FDE886100BF}"/>
              </a:ext>
            </a:extLst>
          </p:cNvPr>
          <p:cNvPicPr>
            <a:picLocks noChangeAspect="1"/>
          </p:cNvPicPr>
          <p:nvPr/>
        </p:nvPicPr>
        <p:blipFill rotWithShape="1">
          <a:blip r:embed="rId3"/>
          <a:srcRect l="3248" r="2908"/>
          <a:stretch/>
        </p:blipFill>
        <p:spPr>
          <a:xfrm>
            <a:off x="4789288" y="558141"/>
            <a:ext cx="6970712" cy="4952010"/>
          </a:xfrm>
          <a:prstGeom prst="rect">
            <a:avLst/>
          </a:prstGeom>
          <a:ln w="28575">
            <a:solidFill>
              <a:schemeClr val="accent1"/>
            </a:solidFill>
          </a:ln>
        </p:spPr>
      </p:pic>
      <p:sp>
        <p:nvSpPr>
          <p:cNvPr id="2" name="Title 1">
            <a:extLst>
              <a:ext uri="{FF2B5EF4-FFF2-40B4-BE49-F238E27FC236}">
                <a16:creationId xmlns:a16="http://schemas.microsoft.com/office/drawing/2014/main" id="{A59C785F-1A81-0342-B6A5-EC74E14CC223}"/>
              </a:ext>
            </a:extLst>
          </p:cNvPr>
          <p:cNvSpPr>
            <a:spLocks noGrp="1"/>
          </p:cNvSpPr>
          <p:nvPr>
            <p:ph type="title"/>
          </p:nvPr>
        </p:nvSpPr>
        <p:spPr/>
        <p:txBody>
          <a:bodyPr/>
          <a:lstStyle/>
          <a:p>
            <a:r>
              <a:rPr lang="en-US" dirty="0">
                <a:solidFill>
                  <a:schemeClr val="accent1"/>
                </a:solidFill>
              </a:rPr>
              <a:t>Suicidal Thoughts During COVID-19</a:t>
            </a:r>
          </a:p>
        </p:txBody>
      </p:sp>
      <p:sp>
        <p:nvSpPr>
          <p:cNvPr id="4" name="Slide Number Placeholder 3">
            <a:extLst>
              <a:ext uri="{FF2B5EF4-FFF2-40B4-BE49-F238E27FC236}">
                <a16:creationId xmlns:a16="http://schemas.microsoft.com/office/drawing/2014/main" id="{DE058D87-BDE2-7547-A254-5ED3189B0648}"/>
              </a:ext>
            </a:extLst>
          </p:cNvPr>
          <p:cNvSpPr>
            <a:spLocks noGrp="1"/>
          </p:cNvSpPr>
          <p:nvPr>
            <p:ph type="sldNum" sz="quarter" idx="33"/>
          </p:nvPr>
        </p:nvSpPr>
        <p:spPr/>
        <p:txBody>
          <a:bodyPr/>
          <a:lstStyle/>
          <a:p>
            <a:fld id="{19B51A1E-902D-48AF-9020-955120F399B6}" type="slidenum">
              <a:rPr lang="en-US" noProof="0" smtClean="0"/>
              <a:pPr/>
              <a:t>34</a:t>
            </a:fld>
            <a:endParaRPr lang="en-US" noProof="0" dirty="0"/>
          </a:p>
        </p:txBody>
      </p:sp>
      <p:sp>
        <p:nvSpPr>
          <p:cNvPr id="6" name="Text Placeholder 5">
            <a:extLst>
              <a:ext uri="{FF2B5EF4-FFF2-40B4-BE49-F238E27FC236}">
                <a16:creationId xmlns:a16="http://schemas.microsoft.com/office/drawing/2014/main" id="{EC4EC557-751B-DB46-8483-50EBB0532C0A}"/>
              </a:ext>
            </a:extLst>
          </p:cNvPr>
          <p:cNvSpPr>
            <a:spLocks noGrp="1"/>
          </p:cNvSpPr>
          <p:nvPr>
            <p:ph type="body" sz="half" idx="2"/>
          </p:nvPr>
        </p:nvSpPr>
        <p:spPr>
          <a:xfrm>
            <a:off x="432000" y="2270234"/>
            <a:ext cx="3932237" cy="3426231"/>
          </a:xfrm>
        </p:spPr>
        <p:txBody>
          <a:bodyPr/>
          <a:lstStyle/>
          <a:p>
            <a:r>
              <a:rPr lang="en-US" sz="2800" dirty="0"/>
              <a:t>We are all under tremendous stress. It is important to note that during a crisis like this, suicidal thoughts can be normal</a:t>
            </a:r>
          </a:p>
        </p:txBody>
      </p:sp>
    </p:spTree>
    <p:extLst>
      <p:ext uri="{BB962C8B-B14F-4D97-AF65-F5344CB8AC3E}">
        <p14:creationId xmlns:p14="http://schemas.microsoft.com/office/powerpoint/2010/main" val="3991734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7381-E01D-E24F-8850-4FDA7FBAB85F}"/>
              </a:ext>
            </a:extLst>
          </p:cNvPr>
          <p:cNvSpPr>
            <a:spLocks noGrp="1"/>
          </p:cNvSpPr>
          <p:nvPr>
            <p:ph type="title"/>
          </p:nvPr>
        </p:nvSpPr>
        <p:spPr/>
        <p:txBody>
          <a:bodyPr/>
          <a:lstStyle/>
          <a:p>
            <a:r>
              <a:rPr lang="en-US" dirty="0"/>
              <a:t>Identifying Colleagues Who May Be a Suicide Risk</a:t>
            </a:r>
          </a:p>
        </p:txBody>
      </p:sp>
      <p:sp>
        <p:nvSpPr>
          <p:cNvPr id="3" name="Text Placeholder 2">
            <a:extLst>
              <a:ext uri="{FF2B5EF4-FFF2-40B4-BE49-F238E27FC236}">
                <a16:creationId xmlns:a16="http://schemas.microsoft.com/office/drawing/2014/main" id="{359BAD1D-DEFA-1142-83AC-80AF68D0A398}"/>
              </a:ext>
            </a:extLst>
          </p:cNvPr>
          <p:cNvSpPr>
            <a:spLocks noGrp="1"/>
          </p:cNvSpPr>
          <p:nvPr>
            <p:ph type="body" sz="quarter" idx="32"/>
          </p:nvPr>
        </p:nvSpPr>
        <p:spPr/>
        <p:txBody>
          <a:bodyPr/>
          <a:lstStyle/>
          <a:p>
            <a:r>
              <a:rPr lang="en-US" dirty="0">
                <a:solidFill>
                  <a:schemeClr val="accent1"/>
                </a:solidFill>
              </a:rPr>
              <a:t>Be alert to problems that increase suicide risk </a:t>
            </a:r>
          </a:p>
          <a:p>
            <a:endParaRPr lang="en-US" dirty="0">
              <a:solidFill>
                <a:schemeClr val="accent1"/>
              </a:solidFill>
            </a:endParaRPr>
          </a:p>
        </p:txBody>
      </p:sp>
      <p:sp>
        <p:nvSpPr>
          <p:cNvPr id="4" name="Content Placeholder 3">
            <a:extLst>
              <a:ext uri="{FF2B5EF4-FFF2-40B4-BE49-F238E27FC236}">
                <a16:creationId xmlns:a16="http://schemas.microsoft.com/office/drawing/2014/main" id="{444F23D8-E9B2-E145-8DE8-A5BF39510FD4}"/>
              </a:ext>
            </a:extLst>
          </p:cNvPr>
          <p:cNvSpPr>
            <a:spLocks noGrp="1"/>
          </p:cNvSpPr>
          <p:nvPr>
            <p:ph idx="1"/>
          </p:nvPr>
        </p:nvSpPr>
        <p:spPr/>
        <p:txBody>
          <a:bodyPr/>
          <a:lstStyle/>
          <a:p>
            <a:r>
              <a:rPr lang="en-US" dirty="0"/>
              <a:t>You may notice problems facing your co-workers that may put them at risk for suicide. There are a large number of risk factors. Some of the most significant ones are: </a:t>
            </a:r>
          </a:p>
          <a:p>
            <a:pPr lvl="1"/>
            <a:r>
              <a:rPr lang="en-US" dirty="0"/>
              <a:t>Prior suicide attempt(s) </a:t>
            </a:r>
          </a:p>
          <a:p>
            <a:pPr lvl="1"/>
            <a:r>
              <a:rPr lang="en-US" dirty="0"/>
              <a:t>Alcohol and drug abuse </a:t>
            </a:r>
          </a:p>
          <a:p>
            <a:pPr lvl="1"/>
            <a:r>
              <a:rPr lang="en-US" dirty="0"/>
              <a:t>Mood and anxiety disorders (e.g., depression, PTSD) </a:t>
            </a:r>
          </a:p>
          <a:p>
            <a:pPr lvl="1"/>
            <a:r>
              <a:rPr lang="en-US" dirty="0"/>
              <a:t>Access to a means to kill oneself (i.e., lethal means) </a:t>
            </a:r>
          </a:p>
        </p:txBody>
      </p:sp>
      <p:sp>
        <p:nvSpPr>
          <p:cNvPr id="5" name="Slide Number Placeholder 4">
            <a:extLst>
              <a:ext uri="{FF2B5EF4-FFF2-40B4-BE49-F238E27FC236}">
                <a16:creationId xmlns:a16="http://schemas.microsoft.com/office/drawing/2014/main" id="{F01C9766-3D3E-1648-8693-C4E32C961105}"/>
              </a:ext>
            </a:extLst>
          </p:cNvPr>
          <p:cNvSpPr>
            <a:spLocks noGrp="1"/>
          </p:cNvSpPr>
          <p:nvPr>
            <p:ph type="sldNum" sz="quarter" idx="33"/>
          </p:nvPr>
        </p:nvSpPr>
        <p:spPr/>
        <p:txBody>
          <a:bodyPr/>
          <a:lstStyle/>
          <a:p>
            <a:fld id="{19B51A1E-902D-48AF-9020-955120F399B6}" type="slidenum">
              <a:rPr lang="en-US" noProof="0" smtClean="0"/>
              <a:pPr/>
              <a:t>35</a:t>
            </a:fld>
            <a:endParaRPr lang="en-US" noProof="0" dirty="0"/>
          </a:p>
        </p:txBody>
      </p:sp>
      <p:sp>
        <p:nvSpPr>
          <p:cNvPr id="6" name="Rectangle 5">
            <a:extLst>
              <a:ext uri="{FF2B5EF4-FFF2-40B4-BE49-F238E27FC236}">
                <a16:creationId xmlns:a16="http://schemas.microsoft.com/office/drawing/2014/main" id="{19FA17A2-980E-694D-B10F-CA98D2B90B20}"/>
              </a:ext>
            </a:extLst>
          </p:cNvPr>
          <p:cNvSpPr/>
          <p:nvPr/>
        </p:nvSpPr>
        <p:spPr>
          <a:xfrm>
            <a:off x="431800" y="6267141"/>
            <a:ext cx="6096000" cy="276999"/>
          </a:xfrm>
          <a:prstGeom prst="rect">
            <a:avLst/>
          </a:prstGeom>
        </p:spPr>
        <p:txBody>
          <a:bodyPr>
            <a:spAutoFit/>
          </a:bodyPr>
          <a:lstStyle/>
          <a:p>
            <a:r>
              <a:rPr lang="en-US" sz="1200" dirty="0"/>
              <a:t>Suicide Prevention Resource Center (Adapted from Rodgers, 2011 and SPRC, 2008) </a:t>
            </a:r>
          </a:p>
        </p:txBody>
      </p:sp>
    </p:spTree>
    <p:extLst>
      <p:ext uri="{BB962C8B-B14F-4D97-AF65-F5344CB8AC3E}">
        <p14:creationId xmlns:p14="http://schemas.microsoft.com/office/powerpoint/2010/main" val="2336826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1DF2D-6096-AD43-8BE4-CBEF39481021}"/>
              </a:ext>
            </a:extLst>
          </p:cNvPr>
          <p:cNvSpPr>
            <a:spLocks noGrp="1"/>
          </p:cNvSpPr>
          <p:nvPr>
            <p:ph type="title"/>
          </p:nvPr>
        </p:nvSpPr>
        <p:spPr/>
        <p:txBody>
          <a:bodyPr/>
          <a:lstStyle/>
          <a:p>
            <a:r>
              <a:rPr lang="en-US" dirty="0"/>
              <a:t>When Speaking to Someone with Suicidal Thoughts</a:t>
            </a:r>
          </a:p>
        </p:txBody>
      </p:sp>
      <p:sp>
        <p:nvSpPr>
          <p:cNvPr id="3" name="Content Placeholder 2">
            <a:extLst>
              <a:ext uri="{FF2B5EF4-FFF2-40B4-BE49-F238E27FC236}">
                <a16:creationId xmlns:a16="http://schemas.microsoft.com/office/drawing/2014/main" id="{9F93D1B0-5E3B-AE40-A979-77543BED0FCD}"/>
              </a:ext>
            </a:extLst>
          </p:cNvPr>
          <p:cNvSpPr>
            <a:spLocks noGrp="1"/>
          </p:cNvSpPr>
          <p:nvPr>
            <p:ph idx="1"/>
          </p:nvPr>
        </p:nvSpPr>
        <p:spPr/>
        <p:txBody>
          <a:bodyPr/>
          <a:lstStyle/>
          <a:p>
            <a:r>
              <a:rPr lang="en-US" dirty="0"/>
              <a:t>Ask how he or she is doing. </a:t>
            </a:r>
          </a:p>
          <a:p>
            <a:r>
              <a:rPr lang="en-US" dirty="0"/>
              <a:t>Listen without judging. </a:t>
            </a:r>
          </a:p>
          <a:p>
            <a:r>
              <a:rPr lang="en-US" dirty="0"/>
              <a:t>Mention changes you have noticed in your co-worker’s behavior and say that you are concerned about his or her emotional well-being. </a:t>
            </a:r>
          </a:p>
          <a:p>
            <a:r>
              <a:rPr lang="en-US" dirty="0"/>
              <a:t>Suggest that he or she talk with someone in the EAP, the HR Department, or another mental health professional. Offer to help arrange an appointment and go with the person. </a:t>
            </a:r>
          </a:p>
          <a:p>
            <a:r>
              <a:rPr lang="en-US" dirty="0"/>
              <a:t>Continue to stay in contact with the person and pay attention to how he or she is doing. </a:t>
            </a:r>
          </a:p>
        </p:txBody>
      </p:sp>
      <p:sp>
        <p:nvSpPr>
          <p:cNvPr id="4" name="Slide Number Placeholder 3">
            <a:extLst>
              <a:ext uri="{FF2B5EF4-FFF2-40B4-BE49-F238E27FC236}">
                <a16:creationId xmlns:a16="http://schemas.microsoft.com/office/drawing/2014/main" id="{DBC3030F-85D7-B844-8986-D22EDA3CD49A}"/>
              </a:ext>
            </a:extLst>
          </p:cNvPr>
          <p:cNvSpPr>
            <a:spLocks noGrp="1"/>
          </p:cNvSpPr>
          <p:nvPr>
            <p:ph type="sldNum" sz="quarter" idx="33"/>
          </p:nvPr>
        </p:nvSpPr>
        <p:spPr/>
        <p:txBody>
          <a:bodyPr/>
          <a:lstStyle/>
          <a:p>
            <a:fld id="{19B51A1E-902D-48AF-9020-955120F399B6}" type="slidenum">
              <a:rPr lang="en-US" noProof="0" smtClean="0"/>
              <a:pPr/>
              <a:t>36</a:t>
            </a:fld>
            <a:endParaRPr lang="en-US" noProof="0" dirty="0"/>
          </a:p>
        </p:txBody>
      </p:sp>
      <p:sp>
        <p:nvSpPr>
          <p:cNvPr id="5" name="Rectangle 4">
            <a:extLst>
              <a:ext uri="{FF2B5EF4-FFF2-40B4-BE49-F238E27FC236}">
                <a16:creationId xmlns:a16="http://schemas.microsoft.com/office/drawing/2014/main" id="{4B0B85E7-5249-F147-BAC7-5856B1B81199}"/>
              </a:ext>
            </a:extLst>
          </p:cNvPr>
          <p:cNvSpPr/>
          <p:nvPr/>
        </p:nvSpPr>
        <p:spPr>
          <a:xfrm>
            <a:off x="432000" y="6267141"/>
            <a:ext cx="2664512" cy="276999"/>
          </a:xfrm>
          <a:prstGeom prst="rect">
            <a:avLst/>
          </a:prstGeom>
        </p:spPr>
        <p:txBody>
          <a:bodyPr wrap="none">
            <a:spAutoFit/>
          </a:bodyPr>
          <a:lstStyle/>
          <a:p>
            <a:r>
              <a:rPr lang="en-US" sz="1200" dirty="0"/>
              <a:t>Suicide Prevention Resource Center</a:t>
            </a:r>
          </a:p>
        </p:txBody>
      </p:sp>
    </p:spTree>
    <p:extLst>
      <p:ext uri="{BB962C8B-B14F-4D97-AF65-F5344CB8AC3E}">
        <p14:creationId xmlns:p14="http://schemas.microsoft.com/office/powerpoint/2010/main" val="2606389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7659-2CAE-B342-910E-F58712216182}"/>
              </a:ext>
            </a:extLst>
          </p:cNvPr>
          <p:cNvSpPr>
            <a:spLocks noGrp="1"/>
          </p:cNvSpPr>
          <p:nvPr>
            <p:ph type="title"/>
          </p:nvPr>
        </p:nvSpPr>
        <p:spPr/>
        <p:txBody>
          <a:bodyPr/>
          <a:lstStyle/>
          <a:p>
            <a:r>
              <a:rPr lang="en-US" dirty="0"/>
              <a:t>When Do You Seek Professional Help?</a:t>
            </a:r>
          </a:p>
        </p:txBody>
      </p:sp>
      <p:sp>
        <p:nvSpPr>
          <p:cNvPr id="3" name="Content Placeholder 2">
            <a:extLst>
              <a:ext uri="{FF2B5EF4-FFF2-40B4-BE49-F238E27FC236}">
                <a16:creationId xmlns:a16="http://schemas.microsoft.com/office/drawing/2014/main" id="{0A41B2F9-1650-524D-A7E4-9B00248EB2CD}"/>
              </a:ext>
            </a:extLst>
          </p:cNvPr>
          <p:cNvSpPr>
            <a:spLocks noGrp="1"/>
          </p:cNvSpPr>
          <p:nvPr>
            <p:ph idx="1"/>
          </p:nvPr>
        </p:nvSpPr>
        <p:spPr/>
        <p:txBody>
          <a:bodyPr/>
          <a:lstStyle/>
          <a:p>
            <a:r>
              <a:rPr lang="en-US" dirty="0"/>
              <a:t>After a disaster, normal acute stress reactions:</a:t>
            </a:r>
          </a:p>
          <a:p>
            <a:pPr lvl="1"/>
            <a:r>
              <a:rPr lang="en-US" dirty="0"/>
              <a:t>Worsen</a:t>
            </a:r>
          </a:p>
          <a:p>
            <a:pPr lvl="1"/>
            <a:r>
              <a:rPr lang="en-US" dirty="0"/>
              <a:t>Last for an extended period of time</a:t>
            </a:r>
          </a:p>
          <a:p>
            <a:pPr lvl="1"/>
            <a:r>
              <a:rPr lang="en-US" dirty="0"/>
              <a:t>Interfere with daily functioning</a:t>
            </a:r>
          </a:p>
          <a:p>
            <a:r>
              <a:rPr lang="en-US" dirty="0"/>
              <a:t>After a disaster, signs and symptoms of trauma-caused mental illnesses appear (e.</a:t>
            </a:r>
            <a:r>
              <a:rPr lang="en-US"/>
              <a:t>g., </a:t>
            </a:r>
            <a:r>
              <a:rPr lang="en-US" dirty="0"/>
              <a:t>PTSD, depression, GAD, Substance Use)</a:t>
            </a:r>
          </a:p>
          <a:p>
            <a:r>
              <a:rPr lang="en-US" dirty="0"/>
              <a:t>After a disaster, pre-existing mental health or illness worsens</a:t>
            </a:r>
          </a:p>
        </p:txBody>
      </p:sp>
      <p:sp>
        <p:nvSpPr>
          <p:cNvPr id="4" name="Slide Number Placeholder 3">
            <a:extLst>
              <a:ext uri="{FF2B5EF4-FFF2-40B4-BE49-F238E27FC236}">
                <a16:creationId xmlns:a16="http://schemas.microsoft.com/office/drawing/2014/main" id="{790010CD-7978-9E49-8F5F-75C00B7BD1FE}"/>
              </a:ext>
            </a:extLst>
          </p:cNvPr>
          <p:cNvSpPr>
            <a:spLocks noGrp="1"/>
          </p:cNvSpPr>
          <p:nvPr>
            <p:ph type="sldNum" sz="quarter" idx="33"/>
          </p:nvPr>
        </p:nvSpPr>
        <p:spPr/>
        <p:txBody>
          <a:bodyPr/>
          <a:lstStyle/>
          <a:p>
            <a:fld id="{19B51A1E-902D-48AF-9020-955120F399B6}" type="slidenum">
              <a:rPr lang="en-US" noProof="0" smtClean="0"/>
              <a:pPr/>
              <a:t>37</a:t>
            </a:fld>
            <a:endParaRPr lang="en-US" noProof="0" dirty="0"/>
          </a:p>
        </p:txBody>
      </p:sp>
    </p:spTree>
    <p:extLst>
      <p:ext uri="{BB962C8B-B14F-4D97-AF65-F5344CB8AC3E}">
        <p14:creationId xmlns:p14="http://schemas.microsoft.com/office/powerpoint/2010/main" val="3705809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094A-3BB5-974A-8BA2-14D3173054E3}"/>
              </a:ext>
            </a:extLst>
          </p:cNvPr>
          <p:cNvSpPr>
            <a:spLocks noGrp="1"/>
          </p:cNvSpPr>
          <p:nvPr>
            <p:ph type="title"/>
          </p:nvPr>
        </p:nvSpPr>
        <p:spPr/>
        <p:txBody>
          <a:bodyPr/>
          <a:lstStyle/>
          <a:p>
            <a:r>
              <a:rPr lang="en-US" dirty="0"/>
              <a:t>Wrap</a:t>
            </a:r>
          </a:p>
        </p:txBody>
      </p:sp>
      <p:sp>
        <p:nvSpPr>
          <p:cNvPr id="3" name="Content Placeholder 2">
            <a:extLst>
              <a:ext uri="{FF2B5EF4-FFF2-40B4-BE49-F238E27FC236}">
                <a16:creationId xmlns:a16="http://schemas.microsoft.com/office/drawing/2014/main" id="{3D536B62-5CF6-C64C-84EF-9CF6F263BC5A}"/>
              </a:ext>
            </a:extLst>
          </p:cNvPr>
          <p:cNvSpPr>
            <a:spLocks noGrp="1"/>
          </p:cNvSpPr>
          <p:nvPr>
            <p:ph idx="1"/>
          </p:nvPr>
        </p:nvSpPr>
        <p:spPr/>
        <p:txBody>
          <a:bodyPr/>
          <a:lstStyle/>
          <a:p>
            <a:r>
              <a:rPr lang="en-US" dirty="0"/>
              <a:t>Today we have learned:</a:t>
            </a:r>
          </a:p>
          <a:p>
            <a:pPr lvl="1"/>
            <a:r>
              <a:rPr lang="en-US" dirty="0"/>
              <a:t>How to recognize when normal reactions to stress and trauma become more pronounced and when to seek help</a:t>
            </a:r>
          </a:p>
          <a:p>
            <a:pPr lvl="1"/>
            <a:r>
              <a:rPr lang="en-US" dirty="0"/>
              <a:t>The importance of combatting stigma, getting help, and finding resources</a:t>
            </a:r>
          </a:p>
          <a:p>
            <a:pPr lvl="1"/>
            <a:r>
              <a:rPr lang="en-US" dirty="0"/>
              <a:t>Tips for getting through each day</a:t>
            </a:r>
          </a:p>
          <a:p>
            <a:pPr lvl="1"/>
            <a:endParaRPr lang="en-US" sz="800" dirty="0"/>
          </a:p>
          <a:p>
            <a:r>
              <a:rPr lang="en-US" dirty="0"/>
              <a:t>The next two presentations will dive into seeking help and resiliency:</a:t>
            </a:r>
          </a:p>
          <a:p>
            <a:pPr lvl="1"/>
            <a:r>
              <a:rPr lang="en-US" dirty="0"/>
              <a:t>Module 4: Seeking Help for Ourselves and Others (June 24)</a:t>
            </a:r>
          </a:p>
          <a:p>
            <a:pPr lvl="1"/>
            <a:r>
              <a:rPr lang="en-US" dirty="0"/>
              <a:t>Module 5: Resilience and Wellness Program Development (July 1)</a:t>
            </a:r>
          </a:p>
        </p:txBody>
      </p:sp>
      <p:sp>
        <p:nvSpPr>
          <p:cNvPr id="4" name="Slide Number Placeholder 3">
            <a:extLst>
              <a:ext uri="{FF2B5EF4-FFF2-40B4-BE49-F238E27FC236}">
                <a16:creationId xmlns:a16="http://schemas.microsoft.com/office/drawing/2014/main" id="{835D514E-9929-F543-98FC-2AE235A8318F}"/>
              </a:ext>
            </a:extLst>
          </p:cNvPr>
          <p:cNvSpPr>
            <a:spLocks noGrp="1"/>
          </p:cNvSpPr>
          <p:nvPr>
            <p:ph type="sldNum" sz="quarter" idx="33"/>
          </p:nvPr>
        </p:nvSpPr>
        <p:spPr/>
        <p:txBody>
          <a:bodyPr/>
          <a:lstStyle/>
          <a:p>
            <a:fld id="{19B51A1E-902D-48AF-9020-955120F399B6}" type="slidenum">
              <a:rPr lang="en-US" noProof="0" smtClean="0"/>
              <a:pPr/>
              <a:t>38</a:t>
            </a:fld>
            <a:endParaRPr lang="en-US" noProof="0" dirty="0"/>
          </a:p>
        </p:txBody>
      </p:sp>
    </p:spTree>
    <p:extLst>
      <p:ext uri="{BB962C8B-B14F-4D97-AF65-F5344CB8AC3E}">
        <p14:creationId xmlns:p14="http://schemas.microsoft.com/office/powerpoint/2010/main" val="3294790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C847F5-7448-2F46-AEF0-B5700897444F}"/>
              </a:ext>
            </a:extLst>
          </p:cNvPr>
          <p:cNvSpPr>
            <a:spLocks noGrp="1"/>
          </p:cNvSpPr>
          <p:nvPr>
            <p:ph type="ctrTitle"/>
          </p:nvPr>
        </p:nvSpPr>
        <p:spPr/>
        <p:txBody>
          <a:bodyPr/>
          <a:lstStyle/>
          <a:p>
            <a:r>
              <a:rPr lang="en-US" dirty="0"/>
              <a:t>Thank You</a:t>
            </a:r>
          </a:p>
        </p:txBody>
      </p:sp>
      <p:pic>
        <p:nvPicPr>
          <p:cNvPr id="8" name="Picture Placeholder 7" descr="A sign on the side of a road&#10;&#10;Description automatically generated">
            <a:extLst>
              <a:ext uri="{FF2B5EF4-FFF2-40B4-BE49-F238E27FC236}">
                <a16:creationId xmlns:a16="http://schemas.microsoft.com/office/drawing/2014/main" id="{375322AC-0779-9543-8A58-7FA40CE72259}"/>
              </a:ext>
            </a:extLst>
          </p:cNvPr>
          <p:cNvPicPr>
            <a:picLocks noGrp="1" noChangeAspect="1"/>
          </p:cNvPicPr>
          <p:nvPr>
            <p:ph type="pic" sz="quarter" idx="10"/>
          </p:nvPr>
        </p:nvPicPr>
        <p:blipFill>
          <a:blip r:embed="rId3"/>
          <a:srcRect t="2497" b="2497"/>
          <a:stretch>
            <a:fillRect/>
          </a:stretch>
        </p:blipFill>
        <p:spPr/>
      </p:pic>
    </p:spTree>
    <p:extLst>
      <p:ext uri="{BB962C8B-B14F-4D97-AF65-F5344CB8AC3E}">
        <p14:creationId xmlns:p14="http://schemas.microsoft.com/office/powerpoint/2010/main" val="3185100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F67246-EAC6-AF4D-834C-504A975BFC4E}"/>
              </a:ext>
            </a:extLst>
          </p:cNvPr>
          <p:cNvSpPr/>
          <p:nvPr/>
        </p:nvSpPr>
        <p:spPr>
          <a:xfrm>
            <a:off x="0" y="0"/>
            <a:ext cx="12192000" cy="59104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666EE96-D5C2-9447-A5AB-E6BD0E292126}"/>
              </a:ext>
            </a:extLst>
          </p:cNvPr>
          <p:cNvSpPr>
            <a:spLocks noGrp="1"/>
          </p:cNvSpPr>
          <p:nvPr>
            <p:ph type="sldNum" sz="quarter" idx="15"/>
          </p:nvPr>
        </p:nvSpPr>
        <p:spPr/>
        <p:txBody>
          <a:bodyPr/>
          <a:lstStyle/>
          <a:p>
            <a:fld id="{19B51A1E-902D-48AF-9020-955120F399B6}" type="slidenum">
              <a:rPr lang="en-US" noProof="0" smtClean="0"/>
              <a:pPr/>
              <a:t>4</a:t>
            </a:fld>
            <a:endParaRPr lang="en-US" noProof="0" dirty="0"/>
          </a:p>
        </p:txBody>
      </p:sp>
      <p:sp>
        <p:nvSpPr>
          <p:cNvPr id="6" name="Title 5">
            <a:extLst>
              <a:ext uri="{FF2B5EF4-FFF2-40B4-BE49-F238E27FC236}">
                <a16:creationId xmlns:a16="http://schemas.microsoft.com/office/drawing/2014/main" id="{E537AE27-2DB8-934C-A7DE-3FED1599D9AB}"/>
              </a:ext>
            </a:extLst>
          </p:cNvPr>
          <p:cNvSpPr>
            <a:spLocks noGrp="1"/>
          </p:cNvSpPr>
          <p:nvPr>
            <p:ph type="title"/>
          </p:nvPr>
        </p:nvSpPr>
        <p:spPr/>
        <p:txBody>
          <a:bodyPr/>
          <a:lstStyle/>
          <a:p>
            <a:r>
              <a:rPr lang="en-US" dirty="0"/>
              <a:t>Learning Objectives</a:t>
            </a:r>
          </a:p>
        </p:txBody>
      </p:sp>
      <p:sp>
        <p:nvSpPr>
          <p:cNvPr id="15" name="TextBox 14">
            <a:extLst>
              <a:ext uri="{FF2B5EF4-FFF2-40B4-BE49-F238E27FC236}">
                <a16:creationId xmlns:a16="http://schemas.microsoft.com/office/drawing/2014/main" id="{6D62429E-5CC1-014F-829F-FDFB910FA284}"/>
              </a:ext>
            </a:extLst>
          </p:cNvPr>
          <p:cNvSpPr txBox="1"/>
          <p:nvPr/>
        </p:nvSpPr>
        <p:spPr>
          <a:xfrm>
            <a:off x="431999" y="1245704"/>
            <a:ext cx="11327999" cy="2982483"/>
          </a:xfrm>
          <a:prstGeom prst="rect">
            <a:avLst/>
          </a:prstGeom>
          <a:noFill/>
        </p:spPr>
        <p:txBody>
          <a:bodyPr wrap="square" rtlCol="0">
            <a:spAutoFit/>
          </a:bodyPr>
          <a:lstStyle/>
          <a:p>
            <a:pPr marL="514350" indent="-514350">
              <a:lnSpc>
                <a:spcPct val="150000"/>
              </a:lnSpc>
              <a:spcAft>
                <a:spcPts val="1000"/>
              </a:spcAft>
              <a:buClr>
                <a:schemeClr val="accent2"/>
              </a:buClr>
              <a:buSzPct val="90000"/>
              <a:buFont typeface="+mj-lt"/>
              <a:buAutoNum type="arabicPeriod"/>
            </a:pPr>
            <a:r>
              <a:rPr lang="en-US" sz="2800" dirty="0">
                <a:solidFill>
                  <a:schemeClr val="tx1">
                    <a:lumMod val="75000"/>
                    <a:lumOff val="25000"/>
                  </a:schemeClr>
                </a:solidFill>
              </a:rPr>
              <a:t>Develop a basic understanding of stress and the stress continuum </a:t>
            </a:r>
          </a:p>
          <a:p>
            <a:pPr marL="514350" indent="-514350">
              <a:lnSpc>
                <a:spcPct val="150000"/>
              </a:lnSpc>
              <a:spcAft>
                <a:spcPts val="1000"/>
              </a:spcAft>
              <a:buClr>
                <a:schemeClr val="accent2"/>
              </a:buClr>
              <a:buSzPct val="90000"/>
              <a:buFont typeface="+mj-lt"/>
              <a:buAutoNum type="arabicPeriod"/>
            </a:pPr>
            <a:r>
              <a:rPr lang="en-US" sz="2800" dirty="0">
                <a:solidFill>
                  <a:schemeClr val="tx1">
                    <a:lumMod val="75000"/>
                    <a:lumOff val="25000"/>
                  </a:schemeClr>
                </a:solidFill>
              </a:rPr>
              <a:t>Recognize common trauma reactions</a:t>
            </a:r>
          </a:p>
          <a:p>
            <a:pPr marL="514350" indent="-514350">
              <a:lnSpc>
                <a:spcPct val="150000"/>
              </a:lnSpc>
              <a:spcAft>
                <a:spcPts val="1000"/>
              </a:spcAft>
              <a:buClr>
                <a:schemeClr val="accent2"/>
              </a:buClr>
              <a:buSzPct val="90000"/>
              <a:buFont typeface="+mj-lt"/>
              <a:buAutoNum type="arabicPeriod"/>
            </a:pPr>
            <a:r>
              <a:rPr lang="en-US" sz="2800" dirty="0">
                <a:solidFill>
                  <a:schemeClr val="tx1">
                    <a:lumMod val="75000"/>
                    <a:lumOff val="25000"/>
                  </a:schemeClr>
                </a:solidFill>
              </a:rPr>
              <a:t>Identify when coping is healthy versus unhealthy</a:t>
            </a:r>
          </a:p>
          <a:p>
            <a:pPr marL="514350" indent="-514350">
              <a:lnSpc>
                <a:spcPct val="150000"/>
              </a:lnSpc>
              <a:spcAft>
                <a:spcPts val="1000"/>
              </a:spcAft>
              <a:buClr>
                <a:schemeClr val="accent2"/>
              </a:buClr>
              <a:buSzPct val="90000"/>
              <a:buFont typeface="+mj-lt"/>
              <a:buAutoNum type="arabicPeriod"/>
            </a:pPr>
            <a:r>
              <a:rPr lang="en-US" sz="2800" dirty="0">
                <a:solidFill>
                  <a:schemeClr val="tx1">
                    <a:lumMod val="75000"/>
                    <a:lumOff val="25000"/>
                  </a:schemeClr>
                </a:solidFill>
              </a:rPr>
              <a:t>Recognize when to seek additional help and support</a:t>
            </a:r>
          </a:p>
        </p:txBody>
      </p:sp>
    </p:spTree>
    <p:extLst>
      <p:ext uri="{BB962C8B-B14F-4D97-AF65-F5344CB8AC3E}">
        <p14:creationId xmlns:p14="http://schemas.microsoft.com/office/powerpoint/2010/main" val="2017671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looking at each other&#10;&#10;Description automatically generated">
            <a:extLst>
              <a:ext uri="{FF2B5EF4-FFF2-40B4-BE49-F238E27FC236}">
                <a16:creationId xmlns:a16="http://schemas.microsoft.com/office/drawing/2014/main" id="{25D80398-53D5-644E-9831-EEF38A3F6A12}"/>
              </a:ext>
            </a:extLst>
          </p:cNvPr>
          <p:cNvPicPr>
            <a:picLocks noGrp="1" noChangeAspect="1"/>
          </p:cNvPicPr>
          <p:nvPr>
            <p:ph type="pic" sz="quarter" idx="14"/>
          </p:nvPr>
        </p:nvPicPr>
        <p:blipFill rotWithShape="1">
          <a:blip r:embed="rId3"/>
          <a:srcRect l="19424" r="40823"/>
          <a:stretch/>
        </p:blipFill>
        <p:spPr>
          <a:xfrm>
            <a:off x="0" y="-1"/>
            <a:ext cx="3189249" cy="5348929"/>
          </a:xfrm>
        </p:spPr>
      </p:pic>
      <p:sp>
        <p:nvSpPr>
          <p:cNvPr id="5" name="Content Placeholder 4">
            <a:extLst>
              <a:ext uri="{FF2B5EF4-FFF2-40B4-BE49-F238E27FC236}">
                <a16:creationId xmlns:a16="http://schemas.microsoft.com/office/drawing/2014/main" id="{FCD27ECD-934E-8142-BE42-F8CEAAC96F1C}"/>
              </a:ext>
            </a:extLst>
          </p:cNvPr>
          <p:cNvSpPr>
            <a:spLocks noGrp="1"/>
          </p:cNvSpPr>
          <p:nvPr>
            <p:ph sz="half" idx="1"/>
          </p:nvPr>
        </p:nvSpPr>
        <p:spPr>
          <a:xfrm>
            <a:off x="3601844" y="1895707"/>
            <a:ext cx="8158156" cy="3113886"/>
          </a:xfrm>
        </p:spPr>
        <p:txBody>
          <a:bodyPr/>
          <a:lstStyle/>
          <a:p>
            <a:r>
              <a:rPr lang="en-US" sz="1800" dirty="0"/>
              <a:t>Please share your questions</a:t>
            </a:r>
          </a:p>
          <a:p>
            <a:r>
              <a:rPr lang="en-US" sz="1800" dirty="0"/>
              <a:t>Are there tools we did not mention that you find helpful with coping?</a:t>
            </a:r>
          </a:p>
          <a:p>
            <a:r>
              <a:rPr lang="en-US" sz="1800" dirty="0"/>
              <a:t>What additional resources would help?</a:t>
            </a:r>
          </a:p>
          <a:p>
            <a:endParaRPr lang="en-US" sz="400" dirty="0"/>
          </a:p>
          <a:p>
            <a:pPr marL="0" indent="0">
              <a:buNone/>
            </a:pPr>
            <a:r>
              <a:rPr lang="en-US" sz="1400" dirty="0"/>
              <a:t>Panelists</a:t>
            </a:r>
          </a:p>
          <a:p>
            <a:pPr lvl="1"/>
            <a:r>
              <a:rPr lang="en-US" sz="1400" dirty="0"/>
              <a:t>Eliot Goldman, PhD, Psychologist &amp; City Research Scientist, Mental Health Innovation, NYC Department of Health + Mental Hygiene</a:t>
            </a:r>
          </a:p>
          <a:p>
            <a:pPr lvl="1"/>
            <a:r>
              <a:rPr lang="en-US" sz="1400" dirty="0"/>
              <a:t>David </a:t>
            </a:r>
            <a:r>
              <a:rPr lang="en-US" sz="1400" dirty="0" err="1"/>
              <a:t>Shmerler</a:t>
            </a:r>
            <a:r>
              <a:rPr lang="en-US" sz="1400" dirty="0"/>
              <a:t>, PhD, Director, Counseling Service Unit, Fire Department of New York</a:t>
            </a:r>
          </a:p>
          <a:p>
            <a:pPr lvl="1"/>
            <a:r>
              <a:rPr lang="en-US" sz="1400" dirty="0"/>
              <a:t>Olli </a:t>
            </a:r>
            <a:r>
              <a:rPr lang="en-US" sz="1400" dirty="0" err="1"/>
              <a:t>Toukolehto</a:t>
            </a:r>
            <a:r>
              <a:rPr lang="en-US" sz="1400" dirty="0"/>
              <a:t>, MD, Psychiatrist &amp; Deputy Department Chief, Adult Behavioral Health, US Army</a:t>
            </a:r>
          </a:p>
        </p:txBody>
      </p:sp>
      <p:sp>
        <p:nvSpPr>
          <p:cNvPr id="6" name="Slide Number Placeholder 5">
            <a:extLst>
              <a:ext uri="{FF2B5EF4-FFF2-40B4-BE49-F238E27FC236}">
                <a16:creationId xmlns:a16="http://schemas.microsoft.com/office/drawing/2014/main" id="{CA9B1547-1613-3642-A76D-3DF7479E4F9F}"/>
              </a:ext>
            </a:extLst>
          </p:cNvPr>
          <p:cNvSpPr>
            <a:spLocks noGrp="1"/>
          </p:cNvSpPr>
          <p:nvPr>
            <p:ph type="sldNum" sz="quarter" idx="33"/>
          </p:nvPr>
        </p:nvSpPr>
        <p:spPr/>
        <p:txBody>
          <a:bodyPr/>
          <a:lstStyle/>
          <a:p>
            <a:fld id="{19B51A1E-902D-48AF-9020-955120F399B6}" type="slidenum">
              <a:rPr lang="en-US" noProof="0" smtClean="0"/>
              <a:pPr/>
              <a:t>40</a:t>
            </a:fld>
            <a:endParaRPr lang="en-US" noProof="0" dirty="0"/>
          </a:p>
        </p:txBody>
      </p:sp>
      <p:sp>
        <p:nvSpPr>
          <p:cNvPr id="3" name="Title 2">
            <a:extLst>
              <a:ext uri="{FF2B5EF4-FFF2-40B4-BE49-F238E27FC236}">
                <a16:creationId xmlns:a16="http://schemas.microsoft.com/office/drawing/2014/main" id="{2F3278B7-7EEE-3C45-997C-FA672736A6BD}"/>
              </a:ext>
            </a:extLst>
          </p:cNvPr>
          <p:cNvSpPr>
            <a:spLocks noGrp="1"/>
          </p:cNvSpPr>
          <p:nvPr>
            <p:ph type="title"/>
          </p:nvPr>
        </p:nvSpPr>
        <p:spPr>
          <a:xfrm>
            <a:off x="2776654" y="564078"/>
            <a:ext cx="8983346" cy="944994"/>
          </a:xfrm>
        </p:spPr>
        <p:txBody>
          <a:bodyPr/>
          <a:lstStyle/>
          <a:p>
            <a:r>
              <a:rPr lang="en-US" dirty="0">
                <a:solidFill>
                  <a:schemeClr val="accent1"/>
                </a:solidFill>
              </a:rPr>
              <a:t>Panel Discussion and Q&amp;A</a:t>
            </a:r>
          </a:p>
        </p:txBody>
      </p:sp>
    </p:spTree>
    <p:extLst>
      <p:ext uri="{BB962C8B-B14F-4D97-AF65-F5344CB8AC3E}">
        <p14:creationId xmlns:p14="http://schemas.microsoft.com/office/powerpoint/2010/main" val="2657662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tanding in front of a window&#10;&#10;Description automatically generated">
            <a:extLst>
              <a:ext uri="{FF2B5EF4-FFF2-40B4-BE49-F238E27FC236}">
                <a16:creationId xmlns:a16="http://schemas.microsoft.com/office/drawing/2014/main" id="{4372C2E4-1F97-764C-A297-61530EA75480}"/>
              </a:ext>
            </a:extLst>
          </p:cNvPr>
          <p:cNvPicPr>
            <a:picLocks noGrp="1" noChangeAspect="1"/>
          </p:cNvPicPr>
          <p:nvPr>
            <p:ph type="pic" sz="quarter" idx="10"/>
          </p:nvPr>
        </p:nvPicPr>
        <p:blipFill>
          <a:blip r:embed="rId3"/>
          <a:srcRect t="4944" b="4944"/>
          <a:stretch>
            <a:fillRect/>
          </a:stretch>
        </p:blipFill>
        <p:spPr>
          <a:xfrm>
            <a:off x="2411412" y="15767"/>
            <a:ext cx="9780588" cy="5884812"/>
          </a:xfrm>
        </p:spPr>
      </p:pic>
      <p:sp>
        <p:nvSpPr>
          <p:cNvPr id="3" name="Title 2">
            <a:extLst>
              <a:ext uri="{FF2B5EF4-FFF2-40B4-BE49-F238E27FC236}">
                <a16:creationId xmlns:a16="http://schemas.microsoft.com/office/drawing/2014/main" id="{4F3D8B22-7EF9-B841-BD71-01E6108205DF}"/>
              </a:ext>
            </a:extLst>
          </p:cNvPr>
          <p:cNvSpPr>
            <a:spLocks noGrp="1"/>
          </p:cNvSpPr>
          <p:nvPr>
            <p:ph type="title"/>
          </p:nvPr>
        </p:nvSpPr>
        <p:spPr/>
        <p:txBody>
          <a:bodyPr/>
          <a:lstStyle/>
          <a:p>
            <a:r>
              <a:rPr lang="en-US" dirty="0"/>
              <a:t>Responses to COVID-19</a:t>
            </a:r>
          </a:p>
        </p:txBody>
      </p:sp>
      <p:sp>
        <p:nvSpPr>
          <p:cNvPr id="4" name="Text Placeholder 3">
            <a:extLst>
              <a:ext uri="{FF2B5EF4-FFF2-40B4-BE49-F238E27FC236}">
                <a16:creationId xmlns:a16="http://schemas.microsoft.com/office/drawing/2014/main" id="{CD085DDF-AB51-114E-A525-C179F57D2161}"/>
              </a:ext>
            </a:extLst>
          </p:cNvPr>
          <p:cNvSpPr>
            <a:spLocks noGrp="1"/>
          </p:cNvSpPr>
          <p:nvPr>
            <p:ph type="body" sz="quarter" idx="13"/>
          </p:nvPr>
        </p:nvSpPr>
        <p:spPr/>
        <p:txBody>
          <a:bodyPr/>
          <a:lstStyle/>
          <a:p>
            <a:r>
              <a:rPr lang="en-US" dirty="0"/>
              <a:t> </a:t>
            </a:r>
          </a:p>
        </p:txBody>
      </p:sp>
      <p:sp>
        <p:nvSpPr>
          <p:cNvPr id="5" name="Slide Number Placeholder 4">
            <a:extLst>
              <a:ext uri="{FF2B5EF4-FFF2-40B4-BE49-F238E27FC236}">
                <a16:creationId xmlns:a16="http://schemas.microsoft.com/office/drawing/2014/main" id="{5A0CD7F1-1CA8-4A40-A22A-A8D0214192EA}"/>
              </a:ext>
            </a:extLst>
          </p:cNvPr>
          <p:cNvSpPr>
            <a:spLocks noGrp="1"/>
          </p:cNvSpPr>
          <p:nvPr>
            <p:ph type="sldNum" sz="quarter" idx="12"/>
          </p:nvPr>
        </p:nvSpPr>
        <p:spPr/>
        <p:txBody>
          <a:bodyPr/>
          <a:lstStyle/>
          <a:p>
            <a:fld id="{19B51A1E-902D-48AF-9020-955120F399B6}" type="slidenum">
              <a:rPr lang="en-US" noProof="0" smtClean="0"/>
              <a:pPr/>
              <a:t>5</a:t>
            </a:fld>
            <a:endParaRPr lang="en-US" noProof="0" dirty="0"/>
          </a:p>
        </p:txBody>
      </p:sp>
    </p:spTree>
    <p:extLst>
      <p:ext uri="{BB962C8B-B14F-4D97-AF65-F5344CB8AC3E}">
        <p14:creationId xmlns:p14="http://schemas.microsoft.com/office/powerpoint/2010/main" val="59526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7ED9-85EE-344C-9ACD-74B59CEE1FDE}"/>
              </a:ext>
            </a:extLst>
          </p:cNvPr>
          <p:cNvSpPr>
            <a:spLocks noGrp="1"/>
          </p:cNvSpPr>
          <p:nvPr>
            <p:ph type="title"/>
          </p:nvPr>
        </p:nvSpPr>
        <p:spPr/>
        <p:txBody>
          <a:bodyPr/>
          <a:lstStyle/>
          <a:p>
            <a:r>
              <a:rPr lang="en-US" dirty="0"/>
              <a:t>Five Things You Should Know About Stress</a:t>
            </a:r>
          </a:p>
        </p:txBody>
      </p:sp>
      <p:sp>
        <p:nvSpPr>
          <p:cNvPr id="3" name="Content Placeholder 2">
            <a:extLst>
              <a:ext uri="{FF2B5EF4-FFF2-40B4-BE49-F238E27FC236}">
                <a16:creationId xmlns:a16="http://schemas.microsoft.com/office/drawing/2014/main" id="{CC640F80-0EBD-5348-942F-6318BF4294AD}"/>
              </a:ext>
            </a:extLst>
          </p:cNvPr>
          <p:cNvSpPr>
            <a:spLocks noGrp="1"/>
          </p:cNvSpPr>
          <p:nvPr>
            <p:ph idx="1"/>
          </p:nvPr>
        </p:nvSpPr>
        <p:spPr/>
        <p:txBody>
          <a:bodyPr/>
          <a:lstStyle/>
          <a:p>
            <a:pPr>
              <a:lnSpc>
                <a:spcPct val="150000"/>
              </a:lnSpc>
            </a:pPr>
            <a:r>
              <a:rPr lang="en-US" sz="2800" dirty="0"/>
              <a:t>Stress affects everyone</a:t>
            </a:r>
          </a:p>
          <a:p>
            <a:pPr>
              <a:lnSpc>
                <a:spcPct val="150000"/>
              </a:lnSpc>
            </a:pPr>
            <a:r>
              <a:rPr lang="en-US" sz="2800" dirty="0"/>
              <a:t>Not all stress is bad</a:t>
            </a:r>
          </a:p>
          <a:p>
            <a:pPr>
              <a:lnSpc>
                <a:spcPct val="150000"/>
              </a:lnSpc>
            </a:pPr>
            <a:r>
              <a:rPr lang="en-US" sz="2800" dirty="0"/>
              <a:t>Long-term stress can harm your health</a:t>
            </a:r>
          </a:p>
          <a:p>
            <a:pPr>
              <a:lnSpc>
                <a:spcPct val="150000"/>
              </a:lnSpc>
            </a:pPr>
            <a:r>
              <a:rPr lang="en-US" sz="2800" dirty="0"/>
              <a:t>There are ways to manage stress</a:t>
            </a:r>
          </a:p>
          <a:p>
            <a:pPr>
              <a:lnSpc>
                <a:spcPct val="150000"/>
              </a:lnSpc>
            </a:pPr>
            <a:r>
              <a:rPr lang="en-US" sz="2800" dirty="0"/>
              <a:t>If you are overwhelmed, you can ask for help</a:t>
            </a:r>
          </a:p>
        </p:txBody>
      </p:sp>
      <p:sp>
        <p:nvSpPr>
          <p:cNvPr id="4" name="Slide Number Placeholder 3">
            <a:extLst>
              <a:ext uri="{FF2B5EF4-FFF2-40B4-BE49-F238E27FC236}">
                <a16:creationId xmlns:a16="http://schemas.microsoft.com/office/drawing/2014/main" id="{F6F5FD36-ED0A-D945-B84F-EAA2F0C77C40}"/>
              </a:ext>
            </a:extLst>
          </p:cNvPr>
          <p:cNvSpPr>
            <a:spLocks noGrp="1"/>
          </p:cNvSpPr>
          <p:nvPr>
            <p:ph type="sldNum" sz="quarter" idx="33"/>
          </p:nvPr>
        </p:nvSpPr>
        <p:spPr/>
        <p:txBody>
          <a:bodyPr/>
          <a:lstStyle/>
          <a:p>
            <a:fld id="{19B51A1E-902D-48AF-9020-955120F399B6}" type="slidenum">
              <a:rPr lang="en-US" noProof="0" smtClean="0"/>
              <a:pPr/>
              <a:t>6</a:t>
            </a:fld>
            <a:endParaRPr lang="en-US" noProof="0" dirty="0"/>
          </a:p>
        </p:txBody>
      </p:sp>
      <p:sp>
        <p:nvSpPr>
          <p:cNvPr id="5" name="Rectangle 4">
            <a:extLst>
              <a:ext uri="{FF2B5EF4-FFF2-40B4-BE49-F238E27FC236}">
                <a16:creationId xmlns:a16="http://schemas.microsoft.com/office/drawing/2014/main" id="{BD18F19B-06F2-8B48-A06D-E52E6BB1E9AE}"/>
              </a:ext>
            </a:extLst>
          </p:cNvPr>
          <p:cNvSpPr/>
          <p:nvPr/>
        </p:nvSpPr>
        <p:spPr>
          <a:xfrm>
            <a:off x="432000" y="6267141"/>
            <a:ext cx="3078087" cy="276999"/>
          </a:xfrm>
          <a:prstGeom prst="rect">
            <a:avLst/>
          </a:prstGeom>
        </p:spPr>
        <p:txBody>
          <a:bodyPr wrap="none">
            <a:spAutoFit/>
          </a:bodyPr>
          <a:lstStyle/>
          <a:p>
            <a:r>
              <a:rPr lang="en-US" sz="1200" dirty="0"/>
              <a:t>National Institute for Mental Health (NIMH)</a:t>
            </a:r>
          </a:p>
        </p:txBody>
      </p:sp>
    </p:spTree>
    <p:extLst>
      <p:ext uri="{BB962C8B-B14F-4D97-AF65-F5344CB8AC3E}">
        <p14:creationId xmlns:p14="http://schemas.microsoft.com/office/powerpoint/2010/main" val="2850929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A665-6A24-5F43-82EE-A879D192B43D}"/>
              </a:ext>
            </a:extLst>
          </p:cNvPr>
          <p:cNvSpPr>
            <a:spLocks noGrp="1"/>
          </p:cNvSpPr>
          <p:nvPr>
            <p:ph type="title"/>
          </p:nvPr>
        </p:nvSpPr>
        <p:spPr/>
        <p:txBody>
          <a:bodyPr/>
          <a:lstStyle/>
          <a:p>
            <a:r>
              <a:rPr lang="en-US" dirty="0"/>
              <a:t>COVID-19-Related Stress</a:t>
            </a:r>
          </a:p>
        </p:txBody>
      </p:sp>
      <p:sp>
        <p:nvSpPr>
          <p:cNvPr id="3" name="Content Placeholder 2">
            <a:extLst>
              <a:ext uri="{FF2B5EF4-FFF2-40B4-BE49-F238E27FC236}">
                <a16:creationId xmlns:a16="http://schemas.microsoft.com/office/drawing/2014/main" id="{79949DBF-D1FF-1846-8505-A20A904C59B4}"/>
              </a:ext>
            </a:extLst>
          </p:cNvPr>
          <p:cNvSpPr>
            <a:spLocks noGrp="1"/>
          </p:cNvSpPr>
          <p:nvPr>
            <p:ph idx="1"/>
          </p:nvPr>
        </p:nvSpPr>
        <p:spPr>
          <a:xfrm>
            <a:off x="432000" y="1219199"/>
            <a:ext cx="11328000" cy="3911601"/>
          </a:xfrm>
        </p:spPr>
        <p:txBody>
          <a:bodyPr numCol="2"/>
          <a:lstStyle/>
          <a:p>
            <a:r>
              <a:rPr lang="en-US" sz="3600" dirty="0"/>
              <a:t>Evolving information</a:t>
            </a:r>
          </a:p>
          <a:p>
            <a:r>
              <a:rPr lang="en-US" sz="3600" dirty="0"/>
              <a:t>Supply and staff shortages</a:t>
            </a:r>
          </a:p>
          <a:p>
            <a:r>
              <a:rPr lang="en-US" sz="3600" dirty="0"/>
              <a:t>Risk of Infection</a:t>
            </a:r>
          </a:p>
          <a:p>
            <a:r>
              <a:rPr lang="en-US" sz="3600" dirty="0"/>
              <a:t>Workload</a:t>
            </a:r>
          </a:p>
          <a:p>
            <a:r>
              <a:rPr lang="en-US" sz="3600" dirty="0"/>
              <a:t>Volume</a:t>
            </a:r>
          </a:p>
          <a:p>
            <a:r>
              <a:rPr lang="en-US" sz="3600" dirty="0"/>
              <a:t>Physical stress </a:t>
            </a:r>
          </a:p>
          <a:p>
            <a:r>
              <a:rPr lang="en-US" sz="3600" dirty="0"/>
              <a:t>Death toll</a:t>
            </a:r>
          </a:p>
        </p:txBody>
      </p:sp>
      <p:sp>
        <p:nvSpPr>
          <p:cNvPr id="4" name="Slide Number Placeholder 3">
            <a:extLst>
              <a:ext uri="{FF2B5EF4-FFF2-40B4-BE49-F238E27FC236}">
                <a16:creationId xmlns:a16="http://schemas.microsoft.com/office/drawing/2014/main" id="{3250ED83-199E-FA42-ADDD-102B3052614D}"/>
              </a:ext>
            </a:extLst>
          </p:cNvPr>
          <p:cNvSpPr>
            <a:spLocks noGrp="1"/>
          </p:cNvSpPr>
          <p:nvPr>
            <p:ph type="sldNum" sz="quarter" idx="33"/>
          </p:nvPr>
        </p:nvSpPr>
        <p:spPr/>
        <p:txBody>
          <a:bodyPr/>
          <a:lstStyle/>
          <a:p>
            <a:fld id="{19B51A1E-902D-48AF-9020-955120F399B6}" type="slidenum">
              <a:rPr lang="en-US" noProof="0" smtClean="0"/>
              <a:pPr/>
              <a:t>7</a:t>
            </a:fld>
            <a:endParaRPr lang="en-US" noProof="0" dirty="0"/>
          </a:p>
        </p:txBody>
      </p:sp>
      <p:sp>
        <p:nvSpPr>
          <p:cNvPr id="5" name="Rectangle 4">
            <a:extLst>
              <a:ext uri="{FF2B5EF4-FFF2-40B4-BE49-F238E27FC236}">
                <a16:creationId xmlns:a16="http://schemas.microsoft.com/office/drawing/2014/main" id="{AD136951-8631-B54D-BA87-404A5E2B20A7}"/>
              </a:ext>
            </a:extLst>
          </p:cNvPr>
          <p:cNvSpPr/>
          <p:nvPr/>
        </p:nvSpPr>
        <p:spPr>
          <a:xfrm>
            <a:off x="432000" y="6267141"/>
            <a:ext cx="4185761" cy="276999"/>
          </a:xfrm>
          <a:prstGeom prst="rect">
            <a:avLst/>
          </a:prstGeom>
        </p:spPr>
        <p:txBody>
          <a:bodyPr wrap="none">
            <a:spAutoFit/>
          </a:bodyPr>
          <a:lstStyle/>
          <a:p>
            <a:r>
              <a:rPr lang="en-US" sz="1200" dirty="0"/>
              <a:t>NYC Department of Health and Mental Hygiene (DOHMH) </a:t>
            </a:r>
          </a:p>
        </p:txBody>
      </p:sp>
    </p:spTree>
    <p:extLst>
      <p:ext uri="{BB962C8B-B14F-4D97-AF65-F5344CB8AC3E}">
        <p14:creationId xmlns:p14="http://schemas.microsoft.com/office/powerpoint/2010/main" val="3520137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142F-AE84-AD4A-8585-709B6E8E1153}"/>
              </a:ext>
            </a:extLst>
          </p:cNvPr>
          <p:cNvSpPr>
            <a:spLocks noGrp="1"/>
          </p:cNvSpPr>
          <p:nvPr>
            <p:ph type="title"/>
          </p:nvPr>
        </p:nvSpPr>
        <p:spPr/>
        <p:txBody>
          <a:bodyPr/>
          <a:lstStyle/>
          <a:p>
            <a:r>
              <a:rPr lang="en-US" dirty="0"/>
              <a:t>Stress Response Continuum</a:t>
            </a:r>
          </a:p>
        </p:txBody>
      </p:sp>
      <p:graphicFrame>
        <p:nvGraphicFramePr>
          <p:cNvPr id="5" name="Content Placeholder 4">
            <a:extLst>
              <a:ext uri="{FF2B5EF4-FFF2-40B4-BE49-F238E27FC236}">
                <a16:creationId xmlns:a16="http://schemas.microsoft.com/office/drawing/2014/main" id="{1BCDD36E-4991-C841-B75C-844F2F77611C}"/>
              </a:ext>
            </a:extLst>
          </p:cNvPr>
          <p:cNvGraphicFramePr>
            <a:graphicFrameLocks noGrp="1"/>
          </p:cNvGraphicFramePr>
          <p:nvPr>
            <p:ph idx="1"/>
            <p:extLst>
              <p:ext uri="{D42A27DB-BD31-4B8C-83A1-F6EECF244321}">
                <p14:modId xmlns:p14="http://schemas.microsoft.com/office/powerpoint/2010/main" val="1110575411"/>
              </p:ext>
            </p:extLst>
          </p:nvPr>
        </p:nvGraphicFramePr>
        <p:xfrm>
          <a:off x="431800" y="1219200"/>
          <a:ext cx="11328400" cy="3291840"/>
        </p:xfrm>
        <a:graphic>
          <a:graphicData uri="http://schemas.openxmlformats.org/drawingml/2006/table">
            <a:tbl>
              <a:tblPr firstRow="1" bandRow="1">
                <a:tableStyleId>{073A0DAA-6AF3-43AB-8588-CEC1D06C72B9}</a:tableStyleId>
              </a:tblPr>
              <a:tblGrid>
                <a:gridCol w="2832100">
                  <a:extLst>
                    <a:ext uri="{9D8B030D-6E8A-4147-A177-3AD203B41FA5}">
                      <a16:colId xmlns:a16="http://schemas.microsoft.com/office/drawing/2014/main" val="3486233021"/>
                    </a:ext>
                  </a:extLst>
                </a:gridCol>
                <a:gridCol w="2832100">
                  <a:extLst>
                    <a:ext uri="{9D8B030D-6E8A-4147-A177-3AD203B41FA5}">
                      <a16:colId xmlns:a16="http://schemas.microsoft.com/office/drawing/2014/main" val="4182247543"/>
                    </a:ext>
                  </a:extLst>
                </a:gridCol>
                <a:gridCol w="2832100">
                  <a:extLst>
                    <a:ext uri="{9D8B030D-6E8A-4147-A177-3AD203B41FA5}">
                      <a16:colId xmlns:a16="http://schemas.microsoft.com/office/drawing/2014/main" val="129936613"/>
                    </a:ext>
                  </a:extLst>
                </a:gridCol>
                <a:gridCol w="2832100">
                  <a:extLst>
                    <a:ext uri="{9D8B030D-6E8A-4147-A177-3AD203B41FA5}">
                      <a16:colId xmlns:a16="http://schemas.microsoft.com/office/drawing/2014/main" val="3237642104"/>
                    </a:ext>
                  </a:extLst>
                </a:gridCol>
              </a:tblGrid>
              <a:tr h="370840">
                <a:tc>
                  <a:txBody>
                    <a:bodyPr/>
                    <a:lstStyle/>
                    <a:p>
                      <a:r>
                        <a:rPr lang="en-US" dirty="0"/>
                        <a:t>Ready </a:t>
                      </a:r>
                      <a:r>
                        <a:rPr lang="en-US" b="0" dirty="0"/>
                        <a:t>(Green)</a:t>
                      </a:r>
                    </a:p>
                  </a:txBody>
                  <a:tcPr marL="137160" marR="137160" marT="137160" marB="137160">
                    <a:solidFill>
                      <a:schemeClr val="accent3">
                        <a:lumMod val="75000"/>
                      </a:schemeClr>
                    </a:solidFill>
                  </a:tcPr>
                </a:tc>
                <a:tc>
                  <a:txBody>
                    <a:bodyPr/>
                    <a:lstStyle/>
                    <a:p>
                      <a:r>
                        <a:rPr lang="en-US" dirty="0">
                          <a:solidFill>
                            <a:schemeClr val="tx1">
                              <a:lumMod val="85000"/>
                              <a:lumOff val="15000"/>
                            </a:schemeClr>
                          </a:solidFill>
                        </a:rPr>
                        <a:t>Reacting </a:t>
                      </a:r>
                      <a:r>
                        <a:rPr lang="en-US" b="0" dirty="0">
                          <a:solidFill>
                            <a:schemeClr val="tx1">
                              <a:lumMod val="85000"/>
                              <a:lumOff val="15000"/>
                            </a:schemeClr>
                          </a:solidFill>
                        </a:rPr>
                        <a:t>(Yellow)</a:t>
                      </a:r>
                    </a:p>
                  </a:txBody>
                  <a:tcPr marL="137160" marR="137160" marT="137160" marB="137160">
                    <a:solidFill>
                      <a:srgbClr val="FFFD78"/>
                    </a:solidFill>
                  </a:tcPr>
                </a:tc>
                <a:tc>
                  <a:txBody>
                    <a:bodyPr/>
                    <a:lstStyle/>
                    <a:p>
                      <a:r>
                        <a:rPr lang="en-US" dirty="0"/>
                        <a:t>Injured </a:t>
                      </a:r>
                      <a:r>
                        <a:rPr lang="en-US" b="0" dirty="0"/>
                        <a:t>(Orange)</a:t>
                      </a:r>
                    </a:p>
                  </a:txBody>
                  <a:tcPr marL="137160" marR="137160" marT="137160" marB="137160">
                    <a:solidFill>
                      <a:srgbClr val="FF9300"/>
                    </a:solidFill>
                  </a:tcPr>
                </a:tc>
                <a:tc>
                  <a:txBody>
                    <a:bodyPr/>
                    <a:lstStyle/>
                    <a:p>
                      <a:r>
                        <a:rPr lang="en-US" dirty="0"/>
                        <a:t>Ill </a:t>
                      </a:r>
                      <a:r>
                        <a:rPr lang="en-US" b="0" dirty="0"/>
                        <a:t>(Red)</a:t>
                      </a:r>
                    </a:p>
                  </a:txBody>
                  <a:tcPr marL="137160" marR="137160" marT="137160" marB="137160">
                    <a:solidFill>
                      <a:schemeClr val="accent2"/>
                    </a:solidFill>
                  </a:tcPr>
                </a:tc>
                <a:extLst>
                  <a:ext uri="{0D108BD9-81ED-4DB2-BD59-A6C34878D82A}">
                    <a16:rowId xmlns:a16="http://schemas.microsoft.com/office/drawing/2014/main" val="938147798"/>
                  </a:ext>
                </a:extLst>
              </a:tr>
              <a:tr h="370840">
                <a:tc>
                  <a:txBody>
                    <a:bodyPr/>
                    <a:lstStyle/>
                    <a:p>
                      <a:pPr marL="285750" indent="-285750">
                        <a:lnSpc>
                          <a:spcPct val="100000"/>
                        </a:lnSpc>
                        <a:buFont typeface="Arial" panose="020B0604020202020204" pitchFamily="34" charset="0"/>
                        <a:buChar char="•"/>
                      </a:pPr>
                      <a:r>
                        <a:rPr lang="en-US" dirty="0">
                          <a:solidFill>
                            <a:schemeClr val="tx1">
                              <a:lumMod val="85000"/>
                              <a:lumOff val="15000"/>
                            </a:schemeClr>
                          </a:solidFill>
                        </a:rPr>
                        <a:t>Good to go</a:t>
                      </a:r>
                    </a:p>
                    <a:p>
                      <a:pPr marL="285750" indent="-285750">
                        <a:lnSpc>
                          <a:spcPct val="100000"/>
                        </a:lnSpc>
                        <a:buFont typeface="Arial" panose="020B0604020202020204" pitchFamily="34" charset="0"/>
                        <a:buChar char="•"/>
                      </a:pPr>
                      <a:r>
                        <a:rPr lang="en-US" dirty="0">
                          <a:solidFill>
                            <a:schemeClr val="tx1">
                              <a:lumMod val="85000"/>
                              <a:lumOff val="15000"/>
                            </a:schemeClr>
                          </a:solidFill>
                        </a:rPr>
                        <a:t>Well trained</a:t>
                      </a:r>
                    </a:p>
                    <a:p>
                      <a:pPr marL="285750" indent="-285750">
                        <a:lnSpc>
                          <a:spcPct val="100000"/>
                        </a:lnSpc>
                        <a:buFont typeface="Arial" panose="020B0604020202020204" pitchFamily="34" charset="0"/>
                        <a:buChar char="•"/>
                      </a:pPr>
                      <a:r>
                        <a:rPr lang="en-US" dirty="0">
                          <a:solidFill>
                            <a:schemeClr val="tx1">
                              <a:lumMod val="85000"/>
                              <a:lumOff val="15000"/>
                            </a:schemeClr>
                          </a:solidFill>
                        </a:rPr>
                        <a:t>Prepared</a:t>
                      </a:r>
                    </a:p>
                    <a:p>
                      <a:pPr marL="285750" indent="-285750">
                        <a:lnSpc>
                          <a:spcPct val="100000"/>
                        </a:lnSpc>
                        <a:buFont typeface="Arial" panose="020B0604020202020204" pitchFamily="34" charset="0"/>
                        <a:buChar char="•"/>
                      </a:pPr>
                      <a:r>
                        <a:rPr lang="en-US" dirty="0">
                          <a:solidFill>
                            <a:schemeClr val="tx1">
                              <a:lumMod val="85000"/>
                              <a:lumOff val="15000"/>
                            </a:schemeClr>
                          </a:solidFill>
                        </a:rPr>
                        <a:t>Fit and tough</a:t>
                      </a:r>
                    </a:p>
                    <a:p>
                      <a:pPr marL="285750" indent="-285750">
                        <a:lnSpc>
                          <a:spcPct val="100000"/>
                        </a:lnSpc>
                        <a:buFont typeface="Arial" panose="020B0604020202020204" pitchFamily="34" charset="0"/>
                        <a:buChar char="•"/>
                      </a:pPr>
                      <a:r>
                        <a:rPr lang="en-US" dirty="0">
                          <a:solidFill>
                            <a:schemeClr val="tx1">
                              <a:lumMod val="85000"/>
                              <a:lumOff val="15000"/>
                            </a:schemeClr>
                          </a:solidFill>
                        </a:rPr>
                        <a:t>Cohesive units, ready families</a:t>
                      </a:r>
                    </a:p>
                  </a:txBody>
                  <a:tcPr marL="137160" marR="137160" marT="137160" marB="137160">
                    <a:solidFill>
                      <a:schemeClr val="accent3">
                        <a:lumMod val="20000"/>
                        <a:lumOff val="80000"/>
                      </a:schemeClr>
                    </a:solidFill>
                  </a:tcPr>
                </a:tc>
                <a:tc>
                  <a:txBody>
                    <a:bodyPr/>
                    <a:lstStyle/>
                    <a:p>
                      <a:pPr marL="285750" indent="-285750">
                        <a:lnSpc>
                          <a:spcPct val="100000"/>
                        </a:lnSpc>
                        <a:buFont typeface="Arial" panose="020B0604020202020204" pitchFamily="34" charset="0"/>
                        <a:buChar char="•"/>
                      </a:pPr>
                      <a:r>
                        <a:rPr lang="en-US" dirty="0">
                          <a:solidFill>
                            <a:schemeClr val="tx1">
                              <a:lumMod val="85000"/>
                              <a:lumOff val="15000"/>
                            </a:schemeClr>
                          </a:solidFill>
                        </a:rPr>
                        <a:t>Distress or impairment</a:t>
                      </a:r>
                    </a:p>
                    <a:p>
                      <a:pPr marL="285750" indent="-285750">
                        <a:lnSpc>
                          <a:spcPct val="100000"/>
                        </a:lnSpc>
                        <a:buFont typeface="Arial" panose="020B0604020202020204" pitchFamily="34" charset="0"/>
                        <a:buChar char="•"/>
                      </a:pPr>
                      <a:r>
                        <a:rPr lang="en-US" dirty="0">
                          <a:solidFill>
                            <a:schemeClr val="tx1">
                              <a:lumMod val="85000"/>
                              <a:lumOff val="15000"/>
                            </a:schemeClr>
                          </a:solidFill>
                        </a:rPr>
                        <a:t>Mild, transient</a:t>
                      </a:r>
                    </a:p>
                    <a:p>
                      <a:pPr marL="285750" indent="-285750">
                        <a:lnSpc>
                          <a:spcPct val="100000"/>
                        </a:lnSpc>
                        <a:buFont typeface="Arial" panose="020B0604020202020204" pitchFamily="34" charset="0"/>
                        <a:buChar char="•"/>
                      </a:pPr>
                      <a:r>
                        <a:rPr lang="en-US" dirty="0">
                          <a:solidFill>
                            <a:schemeClr val="tx1">
                              <a:lumMod val="85000"/>
                              <a:lumOff val="15000"/>
                            </a:schemeClr>
                          </a:solidFill>
                        </a:rPr>
                        <a:t>Anxious or irritable</a:t>
                      </a:r>
                    </a:p>
                    <a:p>
                      <a:pPr marL="285750" indent="-285750">
                        <a:lnSpc>
                          <a:spcPct val="100000"/>
                        </a:lnSpc>
                        <a:buFont typeface="Arial" panose="020B0604020202020204" pitchFamily="34" charset="0"/>
                        <a:buChar char="•"/>
                      </a:pPr>
                      <a:r>
                        <a:rPr lang="en-US" dirty="0">
                          <a:solidFill>
                            <a:schemeClr val="tx1">
                              <a:lumMod val="85000"/>
                              <a:lumOff val="15000"/>
                            </a:schemeClr>
                          </a:solidFill>
                        </a:rPr>
                        <a:t>Behavior change</a:t>
                      </a:r>
                    </a:p>
                  </a:txBody>
                  <a:tcPr marL="137160" marR="137160" marT="137160" marB="137160">
                    <a:solidFill>
                      <a:srgbClr val="FFFD78">
                        <a:alpha val="50196"/>
                      </a:srgbClr>
                    </a:solidFill>
                  </a:tcPr>
                </a:tc>
                <a:tc>
                  <a:txBody>
                    <a:bodyPr/>
                    <a:lstStyle/>
                    <a:p>
                      <a:pPr marL="285750" indent="-285750">
                        <a:lnSpc>
                          <a:spcPct val="100000"/>
                        </a:lnSpc>
                        <a:buFont typeface="Arial" panose="020B0604020202020204" pitchFamily="34" charset="0"/>
                        <a:buChar char="•"/>
                      </a:pPr>
                      <a:r>
                        <a:rPr lang="en-US" dirty="0">
                          <a:solidFill>
                            <a:schemeClr val="tx1">
                              <a:lumMod val="85000"/>
                              <a:lumOff val="15000"/>
                            </a:schemeClr>
                          </a:solidFill>
                        </a:rPr>
                        <a:t>More severe or persistent distress or impairment</a:t>
                      </a:r>
                    </a:p>
                    <a:p>
                      <a:pPr marL="285750" indent="-285750">
                        <a:lnSpc>
                          <a:spcPct val="100000"/>
                        </a:lnSpc>
                        <a:buFont typeface="Arial" panose="020B0604020202020204" pitchFamily="34" charset="0"/>
                        <a:buChar char="•"/>
                      </a:pPr>
                      <a:r>
                        <a:rPr lang="en-US" dirty="0">
                          <a:solidFill>
                            <a:schemeClr val="tx1">
                              <a:lumMod val="85000"/>
                              <a:lumOff val="15000"/>
                            </a:schemeClr>
                          </a:solidFill>
                        </a:rPr>
                        <a:t>Leaves lasting evidence (personality change)</a:t>
                      </a:r>
                    </a:p>
                  </a:txBody>
                  <a:tcPr marL="137160" marR="137160" marT="137160" marB="137160">
                    <a:solidFill>
                      <a:srgbClr val="FF9300">
                        <a:alpha val="50196"/>
                      </a:srgbClr>
                    </a:solidFill>
                  </a:tcPr>
                </a:tc>
                <a:tc>
                  <a:txBody>
                    <a:bodyPr/>
                    <a:lstStyle/>
                    <a:p>
                      <a:pPr marL="285750" indent="-285750">
                        <a:lnSpc>
                          <a:spcPct val="100000"/>
                        </a:lnSpc>
                        <a:buFont typeface="Arial" panose="020B0604020202020204" pitchFamily="34" charset="0"/>
                        <a:buChar char="•"/>
                      </a:pPr>
                      <a:r>
                        <a:rPr lang="en-US" dirty="0">
                          <a:solidFill>
                            <a:schemeClr val="tx1">
                              <a:lumMod val="85000"/>
                              <a:lumOff val="15000"/>
                            </a:schemeClr>
                          </a:solidFill>
                        </a:rPr>
                        <a:t>Stress injuries that don’t heal without intervention </a:t>
                      </a:r>
                    </a:p>
                    <a:p>
                      <a:pPr marL="285750" indent="-285750">
                        <a:lnSpc>
                          <a:spcPct val="100000"/>
                        </a:lnSpc>
                        <a:buFont typeface="Arial" panose="020B0604020202020204" pitchFamily="34" charset="0"/>
                        <a:buChar char="•"/>
                      </a:pPr>
                      <a:r>
                        <a:rPr lang="en-US" dirty="0">
                          <a:solidFill>
                            <a:schemeClr val="tx1">
                              <a:lumMod val="85000"/>
                              <a:lumOff val="15000"/>
                            </a:schemeClr>
                          </a:solidFill>
                        </a:rPr>
                        <a:t>Diagnosable</a:t>
                      </a:r>
                    </a:p>
                    <a:p>
                      <a:pPr marL="742950" lvl="1" indent="-285750">
                        <a:lnSpc>
                          <a:spcPct val="100000"/>
                        </a:lnSpc>
                        <a:buFont typeface="Arial" panose="020B0604020202020204" pitchFamily="34" charset="0"/>
                        <a:buChar char="•"/>
                      </a:pPr>
                      <a:r>
                        <a:rPr lang="en-US" dirty="0">
                          <a:solidFill>
                            <a:schemeClr val="tx1">
                              <a:lumMod val="85000"/>
                              <a:lumOff val="15000"/>
                            </a:schemeClr>
                          </a:solidFill>
                        </a:rPr>
                        <a:t>PTSD</a:t>
                      </a:r>
                    </a:p>
                    <a:p>
                      <a:pPr marL="742950" lvl="1" indent="-285750">
                        <a:lnSpc>
                          <a:spcPct val="100000"/>
                        </a:lnSpc>
                        <a:buFont typeface="Arial" panose="020B0604020202020204" pitchFamily="34" charset="0"/>
                        <a:buChar char="•"/>
                      </a:pPr>
                      <a:r>
                        <a:rPr lang="en-US" dirty="0">
                          <a:solidFill>
                            <a:schemeClr val="tx1">
                              <a:lumMod val="85000"/>
                              <a:lumOff val="15000"/>
                            </a:schemeClr>
                          </a:solidFill>
                        </a:rPr>
                        <a:t>Depression</a:t>
                      </a:r>
                    </a:p>
                    <a:p>
                      <a:pPr marL="742950" lvl="1" indent="-285750">
                        <a:lnSpc>
                          <a:spcPct val="100000"/>
                        </a:lnSpc>
                        <a:buFont typeface="Arial" panose="020B0604020202020204" pitchFamily="34" charset="0"/>
                        <a:buChar char="•"/>
                      </a:pPr>
                      <a:r>
                        <a:rPr lang="en-US" dirty="0">
                          <a:solidFill>
                            <a:schemeClr val="tx1">
                              <a:lumMod val="85000"/>
                              <a:lumOff val="15000"/>
                            </a:schemeClr>
                          </a:solidFill>
                        </a:rPr>
                        <a:t>Anxiety</a:t>
                      </a:r>
                    </a:p>
                    <a:p>
                      <a:pPr marL="742950" lvl="1" indent="-285750">
                        <a:lnSpc>
                          <a:spcPct val="100000"/>
                        </a:lnSpc>
                        <a:buFont typeface="Arial" panose="020B0604020202020204" pitchFamily="34" charset="0"/>
                        <a:buChar char="•"/>
                      </a:pPr>
                      <a:r>
                        <a:rPr lang="en-US" dirty="0">
                          <a:solidFill>
                            <a:schemeClr val="tx1">
                              <a:lumMod val="85000"/>
                              <a:lumOff val="15000"/>
                            </a:schemeClr>
                          </a:solidFill>
                        </a:rPr>
                        <a:t>Addictive disorder</a:t>
                      </a:r>
                    </a:p>
                  </a:txBody>
                  <a:tcPr marL="137160" marR="137160" marT="137160" marB="137160">
                    <a:solidFill>
                      <a:schemeClr val="accent2">
                        <a:lumMod val="20000"/>
                        <a:lumOff val="80000"/>
                      </a:schemeClr>
                    </a:solidFill>
                  </a:tcPr>
                </a:tc>
                <a:extLst>
                  <a:ext uri="{0D108BD9-81ED-4DB2-BD59-A6C34878D82A}">
                    <a16:rowId xmlns:a16="http://schemas.microsoft.com/office/drawing/2014/main" val="510543939"/>
                  </a:ext>
                </a:extLst>
              </a:tr>
            </a:tbl>
          </a:graphicData>
        </a:graphic>
      </p:graphicFrame>
      <p:sp>
        <p:nvSpPr>
          <p:cNvPr id="4" name="Slide Number Placeholder 3">
            <a:extLst>
              <a:ext uri="{FF2B5EF4-FFF2-40B4-BE49-F238E27FC236}">
                <a16:creationId xmlns:a16="http://schemas.microsoft.com/office/drawing/2014/main" id="{A017BE71-68CA-2B4F-9EBC-64CBCBF5C7D0}"/>
              </a:ext>
            </a:extLst>
          </p:cNvPr>
          <p:cNvSpPr>
            <a:spLocks noGrp="1"/>
          </p:cNvSpPr>
          <p:nvPr>
            <p:ph type="sldNum" sz="quarter" idx="33"/>
          </p:nvPr>
        </p:nvSpPr>
        <p:spPr/>
        <p:txBody>
          <a:bodyPr/>
          <a:lstStyle/>
          <a:p>
            <a:fld id="{19B51A1E-902D-48AF-9020-955120F399B6}" type="slidenum">
              <a:rPr lang="en-US" noProof="0" smtClean="0"/>
              <a:pPr/>
              <a:t>8</a:t>
            </a:fld>
            <a:endParaRPr lang="en-US" noProof="0" dirty="0"/>
          </a:p>
        </p:txBody>
      </p:sp>
      <p:sp>
        <p:nvSpPr>
          <p:cNvPr id="6" name="TextBox 5">
            <a:extLst>
              <a:ext uri="{FF2B5EF4-FFF2-40B4-BE49-F238E27FC236}">
                <a16:creationId xmlns:a16="http://schemas.microsoft.com/office/drawing/2014/main" id="{40BF5CB7-AD90-0A44-890C-7D3D055865F4}"/>
              </a:ext>
            </a:extLst>
          </p:cNvPr>
          <p:cNvSpPr txBox="1"/>
          <p:nvPr/>
        </p:nvSpPr>
        <p:spPr>
          <a:xfrm>
            <a:off x="431800" y="4782432"/>
            <a:ext cx="2667660" cy="769441"/>
          </a:xfrm>
          <a:prstGeom prst="rect">
            <a:avLst/>
          </a:prstGeom>
          <a:noFill/>
        </p:spPr>
        <p:txBody>
          <a:bodyPr wrap="square" rtlCol="0">
            <a:spAutoFit/>
          </a:bodyPr>
          <a:lstStyle/>
          <a:p>
            <a:r>
              <a:rPr lang="en-US" sz="2200" b="1" dirty="0">
                <a:solidFill>
                  <a:schemeClr val="accent3">
                    <a:lumMod val="75000"/>
                  </a:schemeClr>
                </a:solidFill>
              </a:rPr>
              <a:t>Leader Responsibility</a:t>
            </a:r>
          </a:p>
        </p:txBody>
      </p:sp>
      <p:sp>
        <p:nvSpPr>
          <p:cNvPr id="7" name="TextBox 6">
            <a:extLst>
              <a:ext uri="{FF2B5EF4-FFF2-40B4-BE49-F238E27FC236}">
                <a16:creationId xmlns:a16="http://schemas.microsoft.com/office/drawing/2014/main" id="{9B06626D-CABC-A14C-A423-A2E61432DC69}"/>
              </a:ext>
            </a:extLst>
          </p:cNvPr>
          <p:cNvSpPr txBox="1"/>
          <p:nvPr/>
        </p:nvSpPr>
        <p:spPr>
          <a:xfrm>
            <a:off x="7932717" y="4782431"/>
            <a:ext cx="3827283" cy="769441"/>
          </a:xfrm>
          <a:prstGeom prst="rect">
            <a:avLst/>
          </a:prstGeom>
          <a:noFill/>
        </p:spPr>
        <p:txBody>
          <a:bodyPr wrap="square" rtlCol="0">
            <a:spAutoFit/>
          </a:bodyPr>
          <a:lstStyle/>
          <a:p>
            <a:pPr algn="r"/>
            <a:r>
              <a:rPr lang="en-US" sz="2200" b="1" dirty="0">
                <a:solidFill>
                  <a:schemeClr val="accent2"/>
                </a:solidFill>
              </a:rPr>
              <a:t>Chaplain &amp; Medical Responsibility</a:t>
            </a:r>
          </a:p>
        </p:txBody>
      </p:sp>
      <p:sp>
        <p:nvSpPr>
          <p:cNvPr id="8" name="Left-Right Arrow 7">
            <a:extLst>
              <a:ext uri="{FF2B5EF4-FFF2-40B4-BE49-F238E27FC236}">
                <a16:creationId xmlns:a16="http://schemas.microsoft.com/office/drawing/2014/main" id="{3B61C8D9-F194-ED45-886A-8175B715FCB2}"/>
              </a:ext>
            </a:extLst>
          </p:cNvPr>
          <p:cNvSpPr/>
          <p:nvPr/>
        </p:nvSpPr>
        <p:spPr>
          <a:xfrm>
            <a:off x="3277588" y="4743400"/>
            <a:ext cx="5640781" cy="1032171"/>
          </a:xfrm>
          <a:prstGeom prst="leftRightArrow">
            <a:avLst/>
          </a:prstGeom>
          <a:gradFill flip="none" rotWithShape="1">
            <a:gsLst>
              <a:gs pos="0">
                <a:srgbClr val="FFFD78"/>
              </a:gs>
              <a:gs pos="100000">
                <a:srgbClr val="FFC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TextBox 8">
            <a:extLst>
              <a:ext uri="{FF2B5EF4-FFF2-40B4-BE49-F238E27FC236}">
                <a16:creationId xmlns:a16="http://schemas.microsoft.com/office/drawing/2014/main" id="{DAF1C371-DBF0-2840-AA0A-B1E2E078B62F}"/>
              </a:ext>
            </a:extLst>
          </p:cNvPr>
          <p:cNvSpPr txBox="1"/>
          <p:nvPr/>
        </p:nvSpPr>
        <p:spPr>
          <a:xfrm>
            <a:off x="3275609" y="5044041"/>
            <a:ext cx="5640781" cy="430887"/>
          </a:xfrm>
          <a:prstGeom prst="rect">
            <a:avLst/>
          </a:prstGeom>
          <a:noFill/>
        </p:spPr>
        <p:txBody>
          <a:bodyPr wrap="square" rtlCol="0">
            <a:spAutoFit/>
          </a:bodyPr>
          <a:lstStyle/>
          <a:p>
            <a:pPr algn="ctr"/>
            <a:r>
              <a:rPr lang="en-US" sz="2200" b="1" dirty="0">
                <a:solidFill>
                  <a:schemeClr val="tx1">
                    <a:lumMod val="85000"/>
                    <a:lumOff val="15000"/>
                  </a:schemeClr>
                </a:solidFill>
              </a:rPr>
              <a:t>Individual Responsibility</a:t>
            </a:r>
          </a:p>
        </p:txBody>
      </p:sp>
    </p:spTree>
    <p:extLst>
      <p:ext uri="{BB962C8B-B14F-4D97-AF65-F5344CB8AC3E}">
        <p14:creationId xmlns:p14="http://schemas.microsoft.com/office/powerpoint/2010/main" val="278350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1BCEE5-29B5-E44D-885D-D10A4B9C3685}"/>
              </a:ext>
            </a:extLst>
          </p:cNvPr>
          <p:cNvSpPr>
            <a:spLocks noGrp="1"/>
          </p:cNvSpPr>
          <p:nvPr>
            <p:ph type="sldNum" sz="quarter" idx="13"/>
          </p:nvPr>
        </p:nvSpPr>
        <p:spPr/>
        <p:txBody>
          <a:bodyPr/>
          <a:lstStyle/>
          <a:p>
            <a:fld id="{19B51A1E-902D-48AF-9020-955120F399B6}" type="slidenum">
              <a:rPr lang="en-US" noProof="0" smtClean="0"/>
              <a:pPr/>
              <a:t>9</a:t>
            </a:fld>
            <a:endParaRPr lang="en-US" noProof="0" dirty="0"/>
          </a:p>
        </p:txBody>
      </p:sp>
      <p:sp>
        <p:nvSpPr>
          <p:cNvPr id="3" name="Content Placeholder 10">
            <a:extLst>
              <a:ext uri="{FF2B5EF4-FFF2-40B4-BE49-F238E27FC236}">
                <a16:creationId xmlns:a16="http://schemas.microsoft.com/office/drawing/2014/main" id="{E7B8E2C6-5A0A-9346-8525-924E8130715F}"/>
              </a:ext>
            </a:extLst>
          </p:cNvPr>
          <p:cNvSpPr txBox="1">
            <a:spLocks/>
          </p:cNvSpPr>
          <p:nvPr/>
        </p:nvSpPr>
        <p:spPr>
          <a:xfrm>
            <a:off x="609600" y="1223158"/>
            <a:ext cx="10972800" cy="4349907"/>
          </a:xfrm>
          <a:prstGeom prst="rect">
            <a:avLst/>
          </a:prstGeom>
        </p:spPr>
        <p:txBody>
          <a:bodyPr>
            <a:normAutofit fontScale="55000" lnSpcReduction="20000"/>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7200" dirty="0"/>
              <a:t>“We feel the feelings of our clients. We experience their fears. We dream their dreams. Eventually, we lose a certain spark of optimism, humor and hope. We tire. We aren’t sick, but we aren’t ourselves.”</a:t>
            </a:r>
          </a:p>
          <a:p>
            <a:pPr marL="0" indent="0" algn="r">
              <a:buFont typeface="Arial" panose="020B0604020202020204" pitchFamily="34" charset="0"/>
              <a:buNone/>
            </a:pPr>
            <a:r>
              <a:rPr lang="it-IT" sz="4400" i="1" dirty="0">
                <a:solidFill>
                  <a:schemeClr val="accent1"/>
                </a:solidFill>
              </a:rPr>
              <a:t>C. </a:t>
            </a:r>
            <a:r>
              <a:rPr lang="it-IT" sz="4400" i="1" dirty="0" err="1">
                <a:solidFill>
                  <a:schemeClr val="accent1"/>
                </a:solidFill>
              </a:rPr>
              <a:t>Figley</a:t>
            </a:r>
            <a:r>
              <a:rPr lang="it-IT" sz="4400" i="1" dirty="0">
                <a:solidFill>
                  <a:schemeClr val="accent1"/>
                </a:solidFill>
              </a:rPr>
              <a:t>, 1995</a:t>
            </a:r>
            <a:endParaRPr lang="en-US" sz="4400" i="1" dirty="0">
              <a:solidFill>
                <a:schemeClr val="accent1"/>
              </a:solidFill>
            </a:endParaRPr>
          </a:p>
        </p:txBody>
      </p:sp>
    </p:spTree>
    <p:extLst>
      <p:ext uri="{BB962C8B-B14F-4D97-AF65-F5344CB8AC3E}">
        <p14:creationId xmlns:p14="http://schemas.microsoft.com/office/powerpoint/2010/main" val="4037482591"/>
      </p:ext>
    </p:extLst>
  </p:cSld>
  <p:clrMapOvr>
    <a:masterClrMapping/>
  </p:clrMapOvr>
</p:sld>
</file>

<file path=ppt/theme/theme1.xml><?xml version="1.0" encoding="utf-8"?>
<a:theme xmlns:a="http://schemas.openxmlformats.org/drawingml/2006/main" name="Office Theme">
  <a:themeElements>
    <a:clrScheme name="HERO-NY">
      <a:dk1>
        <a:srgbClr val="000000"/>
      </a:dk1>
      <a:lt1>
        <a:srgbClr val="FFFFFF"/>
      </a:lt1>
      <a:dk2>
        <a:srgbClr val="3F3F3F"/>
      </a:dk2>
      <a:lt2>
        <a:srgbClr val="F2F2F2"/>
      </a:lt2>
      <a:accent1>
        <a:srgbClr val="3081A2"/>
      </a:accent1>
      <a:accent2>
        <a:srgbClr val="D71D24"/>
      </a:accent2>
      <a:accent3>
        <a:srgbClr val="95CD8B"/>
      </a:accent3>
      <a:accent4>
        <a:srgbClr val="002C47"/>
      </a:accent4>
      <a:accent5>
        <a:srgbClr val="A61318"/>
      </a:accent5>
      <a:accent6>
        <a:srgbClr val="A58268"/>
      </a:accent6>
      <a:hlink>
        <a:srgbClr val="3081A2"/>
      </a:hlink>
      <a:folHlink>
        <a:srgbClr val="3081A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ERO-NY_Presentation1" id="{AB1505EF-422B-2249-9361-A4E935FA315F}" vid="{133B5B9F-16E4-9E48-9A65-2E8CF8B806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90D0D0-7C1D-47FF-A2F0-9937AA567A3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E15EA0-2F38-456B-B156-038699A5D1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5297</Words>
  <Application>Microsoft Macintosh PowerPoint</Application>
  <PresentationFormat>Widescreen</PresentationFormat>
  <Paragraphs>519</Paragraphs>
  <Slides>40</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Helvetica</vt:lpstr>
      <vt:lpstr>Times New Roman</vt:lpstr>
      <vt:lpstr>Wingdings</vt:lpstr>
      <vt:lpstr>Office Theme</vt:lpstr>
      <vt:lpstr>PowerPoint Presentation</vt:lpstr>
      <vt:lpstr>Grounding Exercise</vt:lpstr>
      <vt:lpstr>Overview of Today’s Session </vt:lpstr>
      <vt:lpstr>Learning Objectives</vt:lpstr>
      <vt:lpstr>Responses to COVID-19</vt:lpstr>
      <vt:lpstr>Five Things You Should Know About Stress</vt:lpstr>
      <vt:lpstr>COVID-19-Related Stress</vt:lpstr>
      <vt:lpstr>Stress Response Continuum</vt:lpstr>
      <vt:lpstr>PowerPoint Presentation</vt:lpstr>
      <vt:lpstr>Trauma Reactions</vt:lpstr>
      <vt:lpstr>Secondary Traumatic Stress Symptoms</vt:lpstr>
      <vt:lpstr>Vicarious Trauma</vt:lpstr>
      <vt:lpstr>Compassion Fatigue</vt:lpstr>
      <vt:lpstr>Assessing Compassion Fatigue </vt:lpstr>
      <vt:lpstr>PowerPoint Presentation</vt:lpstr>
      <vt:lpstr>Burnout</vt:lpstr>
      <vt:lpstr>Moral Injury and Three Common Reactions </vt:lpstr>
      <vt:lpstr>Spiritual Injury</vt:lpstr>
      <vt:lpstr>Stigma, Obstacles, and Asking for Help</vt:lpstr>
      <vt:lpstr>Asking for Help Is Hard</vt:lpstr>
      <vt:lpstr>What Is Stigma?</vt:lpstr>
      <vt:lpstr>Combating Stigma About Getting Help</vt:lpstr>
      <vt:lpstr>Coping</vt:lpstr>
      <vt:lpstr>Common Healthy Coping Behaviors</vt:lpstr>
      <vt:lpstr>Common Unhealthy Coping Behaviors</vt:lpstr>
      <vt:lpstr>Coping Skills, Strategies, and Techniques</vt:lpstr>
      <vt:lpstr>How Do I Make It Through the Day?</vt:lpstr>
      <vt:lpstr>When Stress Reactions Become Concerning</vt:lpstr>
      <vt:lpstr>How Can the COVID-19 Pandemic Affect Substance Use?</vt:lpstr>
      <vt:lpstr>Signs and Symptoms of Substance Abuse</vt:lpstr>
      <vt:lpstr>Mindful Drinking</vt:lpstr>
      <vt:lpstr>Generalized Anxiety Disorder</vt:lpstr>
      <vt:lpstr>Post Traumatic Stress Disorder (PTSD)</vt:lpstr>
      <vt:lpstr>Suicidal Thoughts During COVID-19</vt:lpstr>
      <vt:lpstr>Identifying Colleagues Who May Be a Suicide Risk</vt:lpstr>
      <vt:lpstr>When Speaking to Someone with Suicidal Thoughts</vt:lpstr>
      <vt:lpstr>When Do You Seek Professional Help?</vt:lpstr>
      <vt:lpstr>Wrap</vt:lpstr>
      <vt:lpstr>Thank You</vt:lpstr>
      <vt:lpstr>Panel Discussion and 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Bastinelli, Kate</dc:creator>
  <cp:lastModifiedBy/>
  <cp:revision>1</cp:revision>
  <dcterms:created xsi:type="dcterms:W3CDTF">2020-05-21T18:05:49Z</dcterms:created>
  <dcterms:modified xsi:type="dcterms:W3CDTF">2020-06-14T01:47:29Z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