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39"/>
  </p:notesMasterIdLst>
  <p:handoutMasterIdLst>
    <p:handoutMasterId r:id="rId40"/>
  </p:handoutMasterIdLst>
  <p:sldIdLst>
    <p:sldId id="256" r:id="rId5"/>
    <p:sldId id="257"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91" r:id="rId36"/>
    <p:sldId id="290" r:id="rId37"/>
    <p:sldId id="29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73A0DAA-6AF3-43AB-8588-CEC1D06C72B9}">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626" autoAdjust="0"/>
    <p:restoredTop sz="82449" autoAdjust="0"/>
  </p:normalViewPr>
  <p:slideViewPr>
    <p:cSldViewPr snapToGrid="0">
      <p:cViewPr varScale="1">
        <p:scale>
          <a:sx n="104" d="100"/>
          <a:sy n="104" d="100"/>
        </p:scale>
        <p:origin x="1880" y="208"/>
      </p:cViewPr>
      <p:guideLst/>
    </p:cSldViewPr>
  </p:slideViewPr>
  <p:outlineViewPr>
    <p:cViewPr>
      <p:scale>
        <a:sx n="33" d="100"/>
        <a:sy n="33" d="100"/>
      </p:scale>
      <p:origin x="0" y="-5784"/>
    </p:cViewPr>
  </p:outlineViewPr>
  <p:notesTextViewPr>
    <p:cViewPr>
      <p:scale>
        <a:sx n="100" d="100"/>
        <a:sy n="100" d="100"/>
      </p:scale>
      <p:origin x="0" y="0"/>
    </p:cViewPr>
  </p:notesTextViewPr>
  <p:sorterViewPr>
    <p:cViewPr>
      <p:scale>
        <a:sx n="75" d="100"/>
        <a:sy n="75" d="100"/>
      </p:scale>
      <p:origin x="0" y="0"/>
    </p:cViewPr>
  </p:sorterViewPr>
  <p:notesViewPr>
    <p:cSldViewPr snapToGrid="0">
      <p:cViewPr varScale="1">
        <p:scale>
          <a:sx n="86" d="100"/>
          <a:sy n="86" d="100"/>
        </p:scale>
        <p:origin x="140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t>6/5/20</a:t>
            </a:fld>
            <a:endParaRPr lang="en-US"/>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9EC30E-1A71-4188-9BE7-E2A64929A436}" type="datetimeFigureOut">
              <a:rPr lang="en-US" noProof="0" smtClean="0"/>
              <a:t>6/5/20</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30193B-564F-4854-8A52-728F3FB19C85}" type="slidenum">
              <a:rPr lang="en-US" noProof="0" smtClean="0"/>
              <a:t>‹#›</a:t>
            </a:fld>
            <a:endParaRPr lang="en-US" noProof="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response to any situation, we have:</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Thoughts: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Are based on deeply held beliefs and past experiences.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They can vary significantly between people.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They determine the types of Emotional and Behavioral responses we will have.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Emotions: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Feelings that are elicited from the thoughts and images that pop into our mind.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Can be negative or positive.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They can alter our deeply held beliefs out of which future automatic thoughts and images will come from.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Behaviors: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Our behavioral responses can then alter our deeply held beliefs out of which future automatic thoughts and images will come from.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Thoughts/images, emotions, and behaviors can all influence each other in feedback loops. They are also linked to physical responses. </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6</a:t>
            </a:fld>
            <a:endParaRPr lang="en-US" noProof="0"/>
          </a:p>
        </p:txBody>
      </p:sp>
    </p:spTree>
    <p:extLst>
      <p:ext uri="{BB962C8B-B14F-4D97-AF65-F5344CB8AC3E}">
        <p14:creationId xmlns:p14="http://schemas.microsoft.com/office/powerpoint/2010/main" val="1914021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are going to focus on the particular stresses of this pandemic. We all know people who have died. We have all been affected.</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17</a:t>
            </a:fld>
            <a:endParaRPr lang="en-US" noProof="0"/>
          </a:p>
        </p:txBody>
      </p:sp>
    </p:spTree>
    <p:extLst>
      <p:ext uri="{BB962C8B-B14F-4D97-AF65-F5344CB8AC3E}">
        <p14:creationId xmlns:p14="http://schemas.microsoft.com/office/powerpoint/2010/main" val="2615181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a:lnSpc>
                <a:spcPct val="100000"/>
              </a:lnSpc>
              <a:spcBef>
                <a:spcPts val="0"/>
              </a:spcBef>
              <a:spcAft>
                <a:spcPts val="0"/>
              </a:spcAft>
              <a:buClr>
                <a:schemeClr val="dk1"/>
              </a:buClr>
              <a:buSzPts val="1200"/>
              <a:buFont typeface="Arial"/>
              <a:buChar char="•"/>
            </a:pPr>
            <a:r>
              <a:rPr lang="en-US" dirty="0"/>
              <a:t>Individual and collective losses means we all grieve .</a:t>
            </a:r>
            <a:r>
              <a:rPr lang="en-US" dirty="0">
                <a:solidFill>
                  <a:srgbClr val="000000"/>
                </a:solidFill>
              </a:rPr>
              <a:t> It</a:t>
            </a:r>
            <a:r>
              <a:rPr lang="en-US" dirty="0">
                <a:solidFill>
                  <a:srgbClr val="FF0000"/>
                </a:solidFill>
              </a:rPr>
              <a:t> </a:t>
            </a:r>
            <a:r>
              <a:rPr lang="en-US" dirty="0"/>
              <a:t>means we are all impacted by grief. Let’s spend a few minutes talking about Grief. </a:t>
            </a:r>
          </a:p>
          <a:p>
            <a:pPr marL="171450" lvl="0" indent="-171450" algn="l" rtl="0">
              <a:lnSpc>
                <a:spcPct val="100000"/>
              </a:lnSpc>
              <a:spcBef>
                <a:spcPts val="0"/>
              </a:spcBef>
              <a:spcAft>
                <a:spcPts val="0"/>
              </a:spcAft>
              <a:buClr>
                <a:schemeClr val="dk1"/>
              </a:buClr>
              <a:buSzPts val="1200"/>
              <a:buFont typeface="Arial"/>
              <a:buChar char="•"/>
            </a:pPr>
            <a:r>
              <a:rPr lang="en-US" dirty="0"/>
              <a:t>Grief is a </a:t>
            </a:r>
            <a:r>
              <a:rPr lang="en-US" b="1" dirty="0"/>
              <a:t>natural</a:t>
            </a:r>
            <a:r>
              <a:rPr lang="en-US" dirty="0"/>
              <a:t> response to losing </a:t>
            </a:r>
            <a:r>
              <a:rPr lang="en-US" b="1" dirty="0"/>
              <a:t>something or someone </a:t>
            </a:r>
            <a:r>
              <a:rPr lang="en-US" dirty="0"/>
              <a:t>important to us, and not being able to grieve as we would expect to or we usually do as a result of the safety restrictions I mentioned earlier can make the grieving process more challenging and traumatic, potentially making our recovery process more difficult. </a:t>
            </a:r>
          </a:p>
          <a:p>
            <a:pPr marL="171450" lvl="0" indent="-171450" algn="l" rtl="0">
              <a:lnSpc>
                <a:spcPct val="100000"/>
              </a:lnSpc>
              <a:spcBef>
                <a:spcPts val="0"/>
              </a:spcBef>
              <a:spcAft>
                <a:spcPts val="0"/>
              </a:spcAft>
              <a:buClr>
                <a:schemeClr val="dk1"/>
              </a:buClr>
              <a:buSzPts val="1200"/>
              <a:buFont typeface="Arial"/>
              <a:buChar char="•"/>
            </a:pPr>
            <a:r>
              <a:rPr lang="en-US" dirty="0"/>
              <a:t>Common symptoms and reaction to grief: </a:t>
            </a:r>
          </a:p>
          <a:p>
            <a:pPr marL="628650" lvl="1" indent="-171450" algn="l" rtl="0">
              <a:lnSpc>
                <a:spcPct val="100000"/>
              </a:lnSpc>
              <a:spcBef>
                <a:spcPts val="0"/>
              </a:spcBef>
              <a:spcAft>
                <a:spcPts val="0"/>
              </a:spcAft>
              <a:buClr>
                <a:schemeClr val="dk1"/>
              </a:buClr>
              <a:buSzPts val="1200"/>
              <a:buFont typeface="Arial"/>
              <a:buChar char="•"/>
            </a:pPr>
            <a:r>
              <a:rPr lang="en-US" dirty="0"/>
              <a:t>Feeling empty, numb, angry or guilty</a:t>
            </a:r>
          </a:p>
          <a:p>
            <a:pPr marL="628650" marR="0" lvl="1" indent="-171450" algn="l" rtl="0">
              <a:lnSpc>
                <a:spcPct val="100000"/>
              </a:lnSpc>
              <a:spcBef>
                <a:spcPts val="0"/>
              </a:spcBef>
              <a:spcAft>
                <a:spcPts val="0"/>
              </a:spcAft>
              <a:buClr>
                <a:schemeClr val="dk1"/>
              </a:buClr>
              <a:buSzPts val="1200"/>
              <a:buFont typeface="Arial"/>
              <a:buChar char="•"/>
            </a:pPr>
            <a:r>
              <a:rPr lang="en-US" dirty="0"/>
              <a:t>Wondering if there is something that could or should have been done differently</a:t>
            </a:r>
          </a:p>
          <a:p>
            <a:pPr marL="628650" marR="0" lvl="1" indent="-171450" algn="l" rtl="0">
              <a:lnSpc>
                <a:spcPct val="100000"/>
              </a:lnSpc>
              <a:spcBef>
                <a:spcPts val="0"/>
              </a:spcBef>
              <a:spcAft>
                <a:spcPts val="0"/>
              </a:spcAft>
              <a:buClr>
                <a:schemeClr val="dk1"/>
              </a:buClr>
              <a:buSzPts val="1200"/>
              <a:buFont typeface="Arial"/>
              <a:buChar char="•"/>
            </a:pPr>
            <a:r>
              <a:rPr lang="en-US" dirty="0"/>
              <a:t>Physical reactions such as trembling, nausea, exhaustion and weakness</a:t>
            </a:r>
          </a:p>
          <a:p>
            <a:pPr marL="628650" marR="0" lvl="1" indent="-171450" algn="l" rtl="0">
              <a:lnSpc>
                <a:spcPct val="100000"/>
              </a:lnSpc>
              <a:spcBef>
                <a:spcPts val="0"/>
              </a:spcBef>
              <a:spcAft>
                <a:spcPts val="0"/>
              </a:spcAft>
              <a:buClr>
                <a:schemeClr val="dk1"/>
              </a:buClr>
              <a:buSzPts val="1200"/>
              <a:buFont typeface="Arial"/>
              <a:buChar char="•"/>
            </a:pPr>
            <a:r>
              <a:rPr lang="en-US" dirty="0"/>
              <a:t>Nightmares</a:t>
            </a:r>
          </a:p>
          <a:p>
            <a:pPr marL="628650" marR="0" lvl="1" indent="-171450" algn="l" rtl="0">
              <a:lnSpc>
                <a:spcPct val="100000"/>
              </a:lnSpc>
              <a:spcBef>
                <a:spcPts val="0"/>
              </a:spcBef>
              <a:spcAft>
                <a:spcPts val="0"/>
              </a:spcAft>
              <a:buClr>
                <a:schemeClr val="dk1"/>
              </a:buClr>
              <a:buSzPts val="1200"/>
              <a:buFont typeface="Arial"/>
              <a:buChar char="•"/>
            </a:pPr>
            <a:r>
              <a:rPr lang="en-US" dirty="0"/>
              <a:t>Being distracted and behaving absentmindedly</a:t>
            </a:r>
          </a:p>
          <a:p>
            <a:pPr marL="628650" marR="0" lvl="1" indent="-171450" algn="l" rtl="0">
              <a:lnSpc>
                <a:spcPct val="100000"/>
              </a:lnSpc>
              <a:spcBef>
                <a:spcPts val="0"/>
              </a:spcBef>
              <a:spcAft>
                <a:spcPts val="0"/>
              </a:spcAft>
              <a:buClr>
                <a:schemeClr val="dk1"/>
              </a:buClr>
              <a:buSzPts val="1200"/>
              <a:buFont typeface="Arial"/>
              <a:buChar char="•"/>
            </a:pPr>
            <a:r>
              <a:rPr lang="en-US" dirty="0"/>
              <a:t>Struggling to return to usual activities</a:t>
            </a:r>
          </a:p>
          <a:p>
            <a:pPr marL="628650" marR="0" lvl="1" indent="-95250" algn="l" rtl="0">
              <a:lnSpc>
                <a:spcPct val="100000"/>
              </a:lnSpc>
              <a:spcBef>
                <a:spcPts val="0"/>
              </a:spcBef>
              <a:spcAft>
                <a:spcPts val="0"/>
              </a:spcAft>
              <a:buClr>
                <a:schemeClr val="dk1"/>
              </a:buClr>
              <a:buSzPts val="1200"/>
              <a:buFont typeface="Arial"/>
              <a:buNone/>
            </a:pPr>
            <a:endParaRPr lang="en-US" dirty="0"/>
          </a:p>
          <a:p>
            <a:pPr marL="628650" marR="0" lvl="1" indent="-95250" algn="l" rtl="0">
              <a:lnSpc>
                <a:spcPct val="100000"/>
              </a:lnSpc>
              <a:spcBef>
                <a:spcPts val="0"/>
              </a:spcBef>
              <a:spcAft>
                <a:spcPts val="0"/>
              </a:spcAft>
              <a:buClr>
                <a:schemeClr val="dk1"/>
              </a:buClr>
              <a:buSzPts val="1200"/>
              <a:buFont typeface="Arial"/>
              <a:buNone/>
            </a:pPr>
            <a:endParaRPr lang="en-US" dirty="0"/>
          </a:p>
          <a:p>
            <a:pPr marL="628650" marR="0" lvl="1" indent="-95250" algn="l" rtl="0">
              <a:lnSpc>
                <a:spcPct val="100000"/>
              </a:lnSpc>
              <a:spcBef>
                <a:spcPts val="0"/>
              </a:spcBef>
              <a:spcAft>
                <a:spcPts val="0"/>
              </a:spcAft>
              <a:buClr>
                <a:schemeClr val="dk1"/>
              </a:buClr>
              <a:buSzPts val="1200"/>
              <a:buFont typeface="Arial"/>
              <a:buNone/>
            </a:pPr>
            <a:endParaRPr lang="en-US" dirty="0"/>
          </a:p>
          <a:p>
            <a:pPr marL="628650" lvl="1" indent="-95250" algn="l" rtl="0">
              <a:lnSpc>
                <a:spcPct val="100000"/>
              </a:lnSpc>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18</a:t>
            </a:fld>
            <a:endParaRPr lang="en-US" noProof="0"/>
          </a:p>
        </p:txBody>
      </p:sp>
    </p:spTree>
    <p:extLst>
      <p:ext uri="{BB962C8B-B14F-4D97-AF65-F5344CB8AC3E}">
        <p14:creationId xmlns:p14="http://schemas.microsoft.com/office/powerpoint/2010/main" val="788957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19</a:t>
            </a:fld>
            <a:endParaRPr lang="en-US" noProof="0"/>
          </a:p>
        </p:txBody>
      </p:sp>
    </p:spTree>
    <p:extLst>
      <p:ext uri="{BB962C8B-B14F-4D97-AF65-F5344CB8AC3E}">
        <p14:creationId xmlns:p14="http://schemas.microsoft.com/office/powerpoint/2010/main" val="3140143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dirty="0"/>
              <a:t>Common losses individuals may experience include:</a:t>
            </a:r>
          </a:p>
          <a:p>
            <a:pPr marL="0" lvl="0" indent="0" algn="l" rtl="0">
              <a:lnSpc>
                <a:spcPct val="100000"/>
              </a:lnSpc>
              <a:spcBef>
                <a:spcPts val="0"/>
              </a:spcBef>
              <a:spcAft>
                <a:spcPts val="0"/>
              </a:spcAft>
              <a:buSzPts val="1400"/>
              <a:buNone/>
            </a:pPr>
            <a:endParaRPr lang="en-US" dirty="0"/>
          </a:p>
          <a:p>
            <a:pPr marL="171450" lvl="0" indent="-171450" algn="l" rtl="0">
              <a:lnSpc>
                <a:spcPct val="100000"/>
              </a:lnSpc>
              <a:spcBef>
                <a:spcPts val="0"/>
              </a:spcBef>
              <a:spcAft>
                <a:spcPts val="0"/>
              </a:spcAft>
              <a:buClr>
                <a:schemeClr val="dk1"/>
              </a:buClr>
              <a:buSzPts val="1200"/>
              <a:buFont typeface="Arial"/>
              <a:buChar char="•"/>
            </a:pPr>
            <a:r>
              <a:rPr lang="en-US" dirty="0"/>
              <a:t>The freedoms we take for granted such as mobility.  We can’t travel as freely as we once did, we can’t eat the foods we enjoy from our favorite restaurants, we are told to stay indoors when possible</a:t>
            </a:r>
          </a:p>
          <a:p>
            <a:pPr marL="171450" lvl="0" indent="-171450" algn="l" rtl="0">
              <a:lnSpc>
                <a:spcPct val="100000"/>
              </a:lnSpc>
              <a:spcBef>
                <a:spcPts val="0"/>
              </a:spcBef>
              <a:spcAft>
                <a:spcPts val="0"/>
              </a:spcAft>
              <a:buClr>
                <a:schemeClr val="dk1"/>
              </a:buClr>
              <a:buSzPts val="1200"/>
              <a:buFont typeface="Arial"/>
              <a:buChar char="•"/>
            </a:pPr>
            <a:r>
              <a:rPr lang="en-US" dirty="0"/>
              <a:t>We’ve lost our normal routines, the way we live our lives and interact with other. We are discouraged from having close contacts with those we love, some of us can’t visit our parents, our children, we are told to wear masks, how far to stand apart from others when shopping</a:t>
            </a:r>
          </a:p>
          <a:p>
            <a:pPr marL="171450" lvl="0" indent="-171450" algn="l" rtl="0">
              <a:lnSpc>
                <a:spcPct val="100000"/>
              </a:lnSpc>
              <a:spcBef>
                <a:spcPts val="0"/>
              </a:spcBef>
              <a:spcAft>
                <a:spcPts val="0"/>
              </a:spcAft>
              <a:buClr>
                <a:schemeClr val="dk1"/>
              </a:buClr>
              <a:buSzPts val="1200"/>
              <a:buFont typeface="Arial"/>
              <a:buChar char="•"/>
            </a:pPr>
            <a:r>
              <a:rPr lang="en-US" dirty="0"/>
              <a:t>Some of our loved ones and friends' may be out of work due to the closing of businesses, currently approximately 22 million have filed for unemployment</a:t>
            </a:r>
          </a:p>
          <a:p>
            <a:pPr marL="171450" lvl="0" indent="-171450" algn="l" rtl="0">
              <a:lnSpc>
                <a:spcPct val="100000"/>
              </a:lnSpc>
              <a:spcBef>
                <a:spcPts val="0"/>
              </a:spcBef>
              <a:spcAft>
                <a:spcPts val="0"/>
              </a:spcAft>
              <a:buClr>
                <a:schemeClr val="dk1"/>
              </a:buClr>
              <a:buSzPts val="1200"/>
              <a:buFont typeface="Arial"/>
              <a:buChar char="•"/>
            </a:pPr>
            <a:r>
              <a:rPr lang="en-US" dirty="0"/>
              <a:t>School have been closed for over a month; home schooling and virtual learning is a reality. Some of you and your staff have double duty, work and teacher. </a:t>
            </a:r>
          </a:p>
          <a:p>
            <a:pPr marL="171450" lvl="0" indent="-171450" algn="l" rtl="0">
              <a:lnSpc>
                <a:spcPct val="100000"/>
              </a:lnSpc>
              <a:spcBef>
                <a:spcPts val="0"/>
              </a:spcBef>
              <a:spcAft>
                <a:spcPts val="0"/>
              </a:spcAft>
              <a:buClr>
                <a:schemeClr val="dk1"/>
              </a:buClr>
              <a:buSzPts val="1200"/>
              <a:buFont typeface="Arial"/>
              <a:buChar char="•"/>
            </a:pPr>
            <a:r>
              <a:rPr lang="en-US" dirty="0"/>
              <a:t>The predictable future. We have no idea when we will return to life as we knew it. NYS pause has recently been extended, for many of  you and your staff, future plans, engagements and vacations have been interrupted </a:t>
            </a:r>
          </a:p>
          <a:p>
            <a:pPr marL="171450" lvl="0" indent="-171450" algn="l" rtl="0">
              <a:lnSpc>
                <a:spcPct val="100000"/>
              </a:lnSpc>
              <a:spcBef>
                <a:spcPts val="0"/>
              </a:spcBef>
              <a:spcAft>
                <a:spcPts val="0"/>
              </a:spcAft>
              <a:buClr>
                <a:schemeClr val="dk1"/>
              </a:buClr>
              <a:buSzPts val="1200"/>
              <a:buFont typeface="Arial"/>
              <a:buChar char="•"/>
            </a:pPr>
            <a:r>
              <a:rPr lang="en-US" dirty="0"/>
              <a:t>For many loosing their job means also losing their health insurance </a:t>
            </a:r>
          </a:p>
          <a:p>
            <a:pPr marL="171450" lvl="0" indent="-171450" algn="l" rtl="0">
              <a:lnSpc>
                <a:spcPct val="100000"/>
              </a:lnSpc>
              <a:spcBef>
                <a:spcPts val="0"/>
              </a:spcBef>
              <a:spcAft>
                <a:spcPts val="0"/>
              </a:spcAft>
              <a:buClr>
                <a:schemeClr val="dk1"/>
              </a:buClr>
              <a:buSzPts val="1200"/>
              <a:buFont typeface="Arial"/>
              <a:buChar char="•"/>
            </a:pPr>
            <a:r>
              <a:rPr lang="en-US" dirty="0"/>
              <a:t>Important events for many of you and your staff have been canceled, like graduations, proms, and even funerals</a:t>
            </a:r>
          </a:p>
          <a:p>
            <a:pPr marL="171450" lvl="0" indent="-171450" algn="l" rtl="0">
              <a:lnSpc>
                <a:spcPct val="100000"/>
              </a:lnSpc>
              <a:spcBef>
                <a:spcPts val="0"/>
              </a:spcBef>
              <a:spcAft>
                <a:spcPts val="0"/>
              </a:spcAft>
              <a:buClr>
                <a:schemeClr val="dk1"/>
              </a:buClr>
              <a:buSzPts val="1200"/>
              <a:buFont typeface="Arial"/>
              <a:buChar char="•"/>
            </a:pPr>
            <a:r>
              <a:rPr lang="en-US" dirty="0"/>
              <a:t>Obligations and roles at home, at work, and in the community have all changed</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What does this mean?  It means that you, your loved ones, your colleagues and clients/patients will likely experience grief due to all of these losses. </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20</a:t>
            </a:fld>
            <a:endParaRPr lang="en-US" noProof="0"/>
          </a:p>
        </p:txBody>
      </p:sp>
    </p:spTree>
    <p:extLst>
      <p:ext uri="{BB962C8B-B14F-4D97-AF65-F5344CB8AC3E}">
        <p14:creationId xmlns:p14="http://schemas.microsoft.com/office/powerpoint/2010/main" val="1677337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a:lnSpc>
                <a:spcPct val="100000"/>
              </a:lnSpc>
              <a:spcBef>
                <a:spcPts val="0"/>
              </a:spcBef>
              <a:spcAft>
                <a:spcPts val="0"/>
              </a:spcAft>
              <a:buClr>
                <a:schemeClr val="dk1"/>
              </a:buClr>
              <a:buSzPts val="1200"/>
              <a:buFont typeface="Arial"/>
              <a:buChar char="•"/>
            </a:pPr>
            <a:r>
              <a:rPr lang="en-US" b="0" dirty="0"/>
              <a:t>As grief can become complicated, we need to seek professional mental health support.</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b="0" dirty="0"/>
              <a:t>It is good to </a:t>
            </a:r>
            <a:r>
              <a:rPr lang="en-US" b="0" dirty="0">
                <a:solidFill>
                  <a:srgbClr val="000000"/>
                </a:solidFill>
              </a:rPr>
              <a:t>know what complicated grief is so you may recognize it in your staff or if affects you.</a:t>
            </a:r>
            <a:endParaRPr lang="en-US" dirty="0">
              <a:solidFill>
                <a:srgbClr val="000000"/>
              </a:solidFill>
            </a:endParaRPr>
          </a:p>
          <a:p>
            <a:pPr marL="171450" marR="0" lvl="0" indent="-171450" algn="l" rtl="0">
              <a:lnSpc>
                <a:spcPct val="100000"/>
              </a:lnSpc>
              <a:spcBef>
                <a:spcPts val="0"/>
              </a:spcBef>
              <a:spcAft>
                <a:spcPts val="0"/>
              </a:spcAft>
              <a:buSzPts val="1200"/>
              <a:buFont typeface="Arial"/>
              <a:buChar char="•"/>
            </a:pPr>
            <a:r>
              <a:rPr lang="en-US" sz="1200" dirty="0">
                <a:solidFill>
                  <a:srgbClr val="000000"/>
                </a:solidFill>
              </a:rPr>
              <a:t>Complicated grief should be considered when the pain of the loss is so constant and severe that it keeps the person from resuming normal daily functioning.</a:t>
            </a:r>
            <a:endParaRPr lang="en-US" dirty="0">
              <a:solidFill>
                <a:srgbClr val="000000"/>
              </a:solidFill>
            </a:endParaRP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The sadness of losing someone you love never goes away completely, but it shouldn’t remain center stage. If the pain of the loss is so constant and severe that it keeps you from resuming your life, you may be suffering from a condition known as </a:t>
            </a:r>
            <a:r>
              <a:rPr lang="en-US" i="1" dirty="0"/>
              <a:t>complicated grief</a:t>
            </a:r>
            <a:r>
              <a:rPr lang="en-US" dirty="0"/>
              <a:t>. Complicated grief is like being stuck in an intense state of mourning. </a:t>
            </a:r>
            <a:r>
              <a:rPr lang="en-US" b="1" dirty="0"/>
              <a:t>The  grief doesn’t go away</a:t>
            </a:r>
            <a:r>
              <a:rPr lang="en-US" dirty="0"/>
              <a:t> - The pain of the loss is so constant and severe that it keeps the person from resuming normal daily functioning.</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i="1" dirty="0"/>
              <a:t>Your staff mentions or you notice </a:t>
            </a:r>
            <a:r>
              <a:rPr lang="en-US" b="1" i="1" dirty="0"/>
              <a:t>symptoms of complicated grief</a:t>
            </a:r>
            <a:r>
              <a:rPr lang="en-US" i="1" dirty="0"/>
              <a:t> which may include:</a:t>
            </a:r>
            <a:endParaRPr lang="en-US" dirty="0"/>
          </a:p>
          <a:p>
            <a:pPr marL="0" lvl="0" indent="0" algn="l" rtl="0">
              <a:lnSpc>
                <a:spcPct val="100000"/>
              </a:lnSpc>
              <a:spcBef>
                <a:spcPts val="0"/>
              </a:spcBef>
              <a:spcAft>
                <a:spcPts val="0"/>
              </a:spcAft>
              <a:buSzPts val="1400"/>
              <a:buNone/>
            </a:pPr>
            <a:endParaRPr lang="en-US" dirty="0"/>
          </a:p>
          <a:p>
            <a:pPr marL="171450" lvl="0" indent="-171450" algn="l" rtl="0">
              <a:lnSpc>
                <a:spcPct val="100000"/>
              </a:lnSpc>
              <a:spcBef>
                <a:spcPts val="0"/>
              </a:spcBef>
              <a:spcAft>
                <a:spcPts val="0"/>
              </a:spcAft>
              <a:buClr>
                <a:schemeClr val="dk1"/>
              </a:buClr>
              <a:buSzPts val="1200"/>
              <a:buFont typeface="Arial"/>
              <a:buChar char="•"/>
            </a:pPr>
            <a:r>
              <a:rPr lang="en-US" dirty="0"/>
              <a:t>Intense longing for and intrusive thoughts/images of the loved one</a:t>
            </a:r>
          </a:p>
          <a:p>
            <a:pPr marL="171450" lvl="0" indent="-171450" algn="l" rtl="0">
              <a:lnSpc>
                <a:spcPct val="100000"/>
              </a:lnSpc>
              <a:spcBef>
                <a:spcPts val="0"/>
              </a:spcBef>
              <a:spcAft>
                <a:spcPts val="0"/>
              </a:spcAft>
              <a:buClr>
                <a:schemeClr val="dk1"/>
              </a:buClr>
              <a:buSzPts val="1200"/>
              <a:buFont typeface="Arial"/>
              <a:buChar char="•"/>
            </a:pPr>
            <a:r>
              <a:rPr lang="en-US" dirty="0"/>
              <a:t>Denial of the death or sense of disbelief</a:t>
            </a:r>
          </a:p>
          <a:p>
            <a:pPr marL="171450" lvl="0" indent="-171450" algn="l" rtl="0">
              <a:lnSpc>
                <a:spcPct val="100000"/>
              </a:lnSpc>
              <a:spcBef>
                <a:spcPts val="0"/>
              </a:spcBef>
              <a:spcAft>
                <a:spcPts val="0"/>
              </a:spcAft>
              <a:buClr>
                <a:schemeClr val="dk1"/>
              </a:buClr>
              <a:buSzPts val="1200"/>
              <a:buFont typeface="Arial"/>
              <a:buChar char="•"/>
            </a:pPr>
            <a:r>
              <a:rPr lang="en-US" dirty="0"/>
              <a:t>Imagining that their loved one is alive</a:t>
            </a:r>
          </a:p>
          <a:p>
            <a:pPr marL="171450" lvl="0" indent="-171450" algn="l" rtl="0">
              <a:lnSpc>
                <a:spcPct val="100000"/>
              </a:lnSpc>
              <a:spcBef>
                <a:spcPts val="0"/>
              </a:spcBef>
              <a:spcAft>
                <a:spcPts val="0"/>
              </a:spcAft>
              <a:buClr>
                <a:schemeClr val="dk1"/>
              </a:buClr>
              <a:buSzPts val="1200"/>
              <a:buFont typeface="Arial"/>
              <a:buChar char="•"/>
            </a:pPr>
            <a:r>
              <a:rPr lang="en-US" dirty="0"/>
              <a:t>Searching for them in familiar places</a:t>
            </a:r>
          </a:p>
          <a:p>
            <a:pPr marL="171450" lvl="0" indent="-171450" algn="l" rtl="0">
              <a:lnSpc>
                <a:spcPct val="100000"/>
              </a:lnSpc>
              <a:spcBef>
                <a:spcPts val="0"/>
              </a:spcBef>
              <a:spcAft>
                <a:spcPts val="0"/>
              </a:spcAft>
              <a:buClr>
                <a:schemeClr val="dk1"/>
              </a:buClr>
              <a:buSzPts val="1200"/>
              <a:buFont typeface="Arial"/>
              <a:buChar char="•"/>
            </a:pPr>
            <a:r>
              <a:rPr lang="en-US" dirty="0"/>
              <a:t>Avoiding things that act as reminders </a:t>
            </a:r>
          </a:p>
          <a:p>
            <a:pPr marL="171450" lvl="0" indent="-171450" algn="l" rtl="0">
              <a:lnSpc>
                <a:spcPct val="100000"/>
              </a:lnSpc>
              <a:spcBef>
                <a:spcPts val="0"/>
              </a:spcBef>
              <a:spcAft>
                <a:spcPts val="0"/>
              </a:spcAft>
              <a:buClr>
                <a:schemeClr val="dk1"/>
              </a:buClr>
              <a:buSzPts val="1200"/>
              <a:buFont typeface="Arial"/>
              <a:buChar char="•"/>
            </a:pPr>
            <a:r>
              <a:rPr lang="en-US" dirty="0"/>
              <a:t>Extreme anger or bitterness over the loss</a:t>
            </a:r>
          </a:p>
          <a:p>
            <a:pPr marL="171450" lvl="0" indent="-171450" algn="l" rtl="0">
              <a:lnSpc>
                <a:spcPct val="100000"/>
              </a:lnSpc>
              <a:spcBef>
                <a:spcPts val="0"/>
              </a:spcBef>
              <a:spcAft>
                <a:spcPts val="0"/>
              </a:spcAft>
              <a:buClr>
                <a:schemeClr val="dk1"/>
              </a:buClr>
              <a:buSzPts val="1200"/>
              <a:buFont typeface="Arial"/>
              <a:buChar char="•"/>
            </a:pPr>
            <a:r>
              <a:rPr lang="en-US" dirty="0"/>
              <a:t>Feeling that life is empty or meaningless</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21</a:t>
            </a:fld>
            <a:endParaRPr lang="en-US" noProof="0"/>
          </a:p>
        </p:txBody>
      </p:sp>
    </p:spTree>
    <p:extLst>
      <p:ext uri="{BB962C8B-B14F-4D97-AF65-F5344CB8AC3E}">
        <p14:creationId xmlns:p14="http://schemas.microsoft.com/office/powerpoint/2010/main" val="2750817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So suggest seeking help when your staff mentions, or you notice that:</a:t>
            </a:r>
          </a:p>
          <a:p>
            <a:endParaRPr lang="en-US" dirty="0"/>
          </a:p>
          <a:p>
            <a:pPr marL="171450" indent="-171450">
              <a:buFont typeface="Arial" panose="020B0604020202020204" pitchFamily="34" charset="0"/>
              <a:buChar char="•"/>
            </a:pPr>
            <a:r>
              <a:rPr lang="en-US" dirty="0"/>
              <a:t>They feel overwhelmed, their stress reactions worsen or interfere with daily functioning</a:t>
            </a:r>
          </a:p>
          <a:p>
            <a:pPr marL="171450" indent="-171450">
              <a:buFont typeface="Arial" panose="020B0604020202020204" pitchFamily="34" charset="0"/>
              <a:buChar char="•"/>
            </a:pPr>
            <a:r>
              <a:rPr lang="en-US" dirty="0"/>
              <a:t>They experience symptoms of complicated grief</a:t>
            </a:r>
          </a:p>
          <a:p>
            <a:pPr marL="171450" indent="-171450">
              <a:buFont typeface="Arial" panose="020B0604020202020204" pitchFamily="34" charset="0"/>
              <a:buChar char="•"/>
            </a:pPr>
            <a:r>
              <a:rPr lang="en-US" dirty="0"/>
              <a:t>They experience symptoms of trauma related mental illnesses e.g. PTSD, depression, substance use</a:t>
            </a:r>
          </a:p>
          <a:p>
            <a:pPr marL="171450" indent="-171450">
              <a:buFont typeface="Arial" panose="020B0604020202020204" pitchFamily="34" charset="0"/>
              <a:buChar char="•"/>
            </a:pPr>
            <a:r>
              <a:rPr lang="en-US" dirty="0"/>
              <a:t>Their pre-existing mental health conditions or illnesses worsen </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22</a:t>
            </a:fld>
            <a:endParaRPr lang="en-US" noProof="0"/>
          </a:p>
        </p:txBody>
      </p:sp>
    </p:spTree>
    <p:extLst>
      <p:ext uri="{BB962C8B-B14F-4D97-AF65-F5344CB8AC3E}">
        <p14:creationId xmlns:p14="http://schemas.microsoft.com/office/powerpoint/2010/main" val="803984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talking about healthy behaviors to manage stress, we should recognize that there are unhealthy behaviors, like a reliance on drugs and alcohol; constant worrying and more.</a:t>
            </a:r>
          </a:p>
          <a:p>
            <a:endParaRPr lang="en-US" dirty="0"/>
          </a:p>
          <a:p>
            <a:r>
              <a:rPr lang="en-US" b="1" dirty="0"/>
              <a:t>Definition:</a:t>
            </a:r>
          </a:p>
          <a:p>
            <a:endParaRPr lang="en-US" dirty="0"/>
          </a:p>
          <a:p>
            <a:pPr marL="171450" indent="-171450">
              <a:buFont typeface="Arial" panose="020B0604020202020204" pitchFamily="34" charset="0"/>
              <a:buChar char="•"/>
            </a:pPr>
            <a:r>
              <a:rPr lang="en-US" dirty="0"/>
              <a:t>Some strategies for managing stress may feel helpful in the short-term but can have aggregate negative long- term consequences. </a:t>
            </a:r>
          </a:p>
          <a:p>
            <a:pPr marL="171450" indent="-171450">
              <a:buFont typeface="Arial" panose="020B0604020202020204" pitchFamily="34" charset="0"/>
              <a:buChar char="•"/>
            </a:pPr>
            <a:r>
              <a:rPr lang="en-US" dirty="0"/>
              <a:t>Can be physical (i.e. tasks, actions) or mental (i.e. worrying.) </a:t>
            </a:r>
          </a:p>
          <a:p>
            <a:endParaRPr lang="en-US" dirty="0"/>
          </a:p>
          <a:p>
            <a:r>
              <a:rPr lang="en-US" b="1" dirty="0"/>
              <a:t>Examples: </a:t>
            </a:r>
          </a:p>
          <a:p>
            <a:endParaRPr lang="en-US" dirty="0"/>
          </a:p>
          <a:p>
            <a:pPr marL="171450" indent="-171450">
              <a:buFont typeface="Arial" panose="020B0604020202020204" pitchFamily="34" charset="0"/>
              <a:buChar char="•"/>
            </a:pPr>
            <a:r>
              <a:rPr lang="en-US" dirty="0"/>
              <a:t>Reliance on tobacco, alcohol, and/or drugs </a:t>
            </a:r>
          </a:p>
          <a:p>
            <a:pPr marL="171450" indent="-171450">
              <a:buFont typeface="Arial" panose="020B0604020202020204" pitchFamily="34" charset="0"/>
              <a:buChar char="•"/>
            </a:pPr>
            <a:r>
              <a:rPr lang="en-US" dirty="0"/>
              <a:t>Constant worrying (i.e., thinking repeatedly) about the risks or negative consequences of COVID-19</a:t>
            </a:r>
            <a:br>
              <a:rPr lang="en-US" dirty="0"/>
            </a:br>
            <a:r>
              <a:rPr lang="en-US" dirty="0"/>
              <a:t>(different than recommended preparedness from CDC).</a:t>
            </a:r>
          </a:p>
          <a:p>
            <a:pPr marL="171450" indent="-171450">
              <a:buFont typeface="Arial" panose="020B0604020202020204" pitchFamily="34" charset="0"/>
              <a:buChar char="•"/>
            </a:pPr>
            <a:r>
              <a:rPr lang="en-US" dirty="0"/>
              <a:t>Co-ruminating (i.e., worrying out-loud with others) can lead to increased intensity of strong emotions.</a:t>
            </a:r>
          </a:p>
          <a:p>
            <a:pPr marL="171450" indent="-171450">
              <a:buFont typeface="Arial" panose="020B0604020202020204" pitchFamily="34" charset="0"/>
              <a:buChar char="•"/>
            </a:pPr>
            <a:r>
              <a:rPr lang="en-US" dirty="0"/>
              <a:t>Impulsive or high-risk behavior that reduces stress in short-term only (e.g., excessive spending,</a:t>
            </a:r>
            <a:br>
              <a:rPr lang="en-US" dirty="0"/>
            </a:br>
            <a:r>
              <a:rPr lang="en-US" dirty="0"/>
              <a:t>gambling, etc.).</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23</a:t>
            </a:fld>
            <a:endParaRPr lang="en-US" noProof="0"/>
          </a:p>
        </p:txBody>
      </p:sp>
    </p:spTree>
    <p:extLst>
      <p:ext uri="{BB962C8B-B14F-4D97-AF65-F5344CB8AC3E}">
        <p14:creationId xmlns:p14="http://schemas.microsoft.com/office/powerpoint/2010/main" val="437077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200"/>
              <a:buFont typeface="Calibri"/>
              <a:buNone/>
            </a:pPr>
            <a:r>
              <a:rPr lang="en-US" dirty="0"/>
              <a:t>When the usual social networks (ex: work, school, places of worship) are disrupted, the consequence can be increased isolation. The key is to be flexible and creative in how to connect to other people. This reduces fear, anxiety, and loneliness. </a:t>
            </a:r>
          </a:p>
          <a:p>
            <a:pPr marL="0" lvl="0" indent="0" algn="l" rtl="0">
              <a:lnSpc>
                <a:spcPct val="100000"/>
              </a:lnSpc>
              <a:spcBef>
                <a:spcPts val="0"/>
              </a:spcBef>
              <a:spcAft>
                <a:spcPts val="0"/>
              </a:spcAft>
              <a:buClr>
                <a:schemeClr val="dk1"/>
              </a:buClr>
              <a:buSzPts val="800"/>
              <a:buFont typeface="Calibri"/>
              <a:buNone/>
            </a:pPr>
            <a:endParaRPr lang="en-US" sz="800" dirty="0"/>
          </a:p>
          <a:p>
            <a:pPr marL="171450" lvl="0" indent="-171450" algn="l" rtl="0">
              <a:lnSpc>
                <a:spcPct val="100000"/>
              </a:lnSpc>
              <a:spcBef>
                <a:spcPts val="0"/>
              </a:spcBef>
              <a:spcAft>
                <a:spcPts val="0"/>
              </a:spcAft>
              <a:buClr>
                <a:schemeClr val="dk1"/>
              </a:buClr>
              <a:buSzPts val="1200"/>
              <a:buFont typeface="Arial"/>
              <a:buChar char="•"/>
            </a:pPr>
            <a:r>
              <a:rPr lang="en-US" dirty="0"/>
              <a:t>Seek support from family members, friends, mentors, and/or spiritual/faith leaders.</a:t>
            </a:r>
          </a:p>
          <a:p>
            <a:pPr marL="171450" lvl="0" indent="-171450" algn="l" rtl="0">
              <a:lnSpc>
                <a:spcPct val="100000"/>
              </a:lnSpc>
              <a:spcBef>
                <a:spcPts val="0"/>
              </a:spcBef>
              <a:spcAft>
                <a:spcPts val="0"/>
              </a:spcAft>
              <a:buClr>
                <a:schemeClr val="dk1"/>
              </a:buClr>
              <a:buSzPts val="1200"/>
              <a:buFont typeface="Arial"/>
              <a:buChar char="•"/>
            </a:pPr>
            <a:r>
              <a:rPr lang="en-US" dirty="0"/>
              <a:t>Use all available communication methods: Phone, email, text messaging, and video calls.</a:t>
            </a:r>
          </a:p>
          <a:p>
            <a:pPr marL="171450" lvl="0" indent="-171450" algn="l" rtl="0">
              <a:lnSpc>
                <a:spcPct val="100000"/>
              </a:lnSpc>
              <a:spcBef>
                <a:spcPts val="0"/>
              </a:spcBef>
              <a:spcAft>
                <a:spcPts val="0"/>
              </a:spcAft>
              <a:buClr>
                <a:schemeClr val="dk1"/>
              </a:buClr>
              <a:buSzPts val="1200"/>
              <a:buFont typeface="Arial"/>
              <a:buChar char="•"/>
            </a:pPr>
            <a:r>
              <a:rPr lang="en-US" dirty="0"/>
              <a:t>Share your thoughts and feelings, verbally or in writing with others. </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24</a:t>
            </a:fld>
            <a:endParaRPr lang="en-US" noProof="0"/>
          </a:p>
        </p:txBody>
      </p:sp>
    </p:spTree>
    <p:extLst>
      <p:ext uri="{BB962C8B-B14F-4D97-AF65-F5344CB8AC3E}">
        <p14:creationId xmlns:p14="http://schemas.microsoft.com/office/powerpoint/2010/main" val="14465762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solidFill>
                  <a:srgbClr val="002060"/>
                </a:solidFill>
              </a:rPr>
              <a:t>(Metabolic syndrome is a condition in which you have some combination of too much fat around the waist, high blood pressure, low High Density Lipoproteins (HDL) cholesterol, high triglycerides, or high blood sugar.)</a:t>
            </a:r>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25</a:t>
            </a:fld>
            <a:endParaRPr lang="en-US" noProof="0"/>
          </a:p>
        </p:txBody>
      </p:sp>
    </p:spTree>
    <p:extLst>
      <p:ext uri="{BB962C8B-B14F-4D97-AF65-F5344CB8AC3E}">
        <p14:creationId xmlns:p14="http://schemas.microsoft.com/office/powerpoint/2010/main" val="22632183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a:lnSpc>
                <a:spcPct val="100000"/>
              </a:lnSpc>
              <a:spcBef>
                <a:spcPts val="0"/>
              </a:spcBef>
              <a:spcAft>
                <a:spcPts val="0"/>
              </a:spcAft>
              <a:buClr>
                <a:schemeClr val="dk1"/>
              </a:buClr>
              <a:buSzPts val="1200"/>
              <a:buFont typeface="Arial"/>
              <a:buChar char="•"/>
            </a:pPr>
            <a:r>
              <a:rPr lang="en-US" sz="1200" dirty="0"/>
              <a:t>Try to maintain the same sleep schedule daily.</a:t>
            </a:r>
            <a:endParaRPr lang="en-US" dirty="0"/>
          </a:p>
          <a:p>
            <a:pPr marL="171450" lvl="0" indent="-171450" algn="l" rtl="0">
              <a:lnSpc>
                <a:spcPct val="100000"/>
              </a:lnSpc>
              <a:spcBef>
                <a:spcPts val="0"/>
              </a:spcBef>
              <a:spcAft>
                <a:spcPts val="0"/>
              </a:spcAft>
              <a:buClr>
                <a:schemeClr val="dk1"/>
              </a:buClr>
              <a:buSzPts val="1200"/>
              <a:buFont typeface="Arial"/>
              <a:buChar char="•"/>
            </a:pPr>
            <a:r>
              <a:rPr lang="en-US" sz="1200" dirty="0"/>
              <a:t>Go to bed when you feel tired. Read something that relaxes you to help you fall asleep. </a:t>
            </a:r>
            <a:endParaRPr lang="en-US" dirty="0"/>
          </a:p>
          <a:p>
            <a:pPr marL="171450" lvl="0" indent="-171450" algn="l" rtl="0">
              <a:lnSpc>
                <a:spcPct val="100000"/>
              </a:lnSpc>
              <a:spcBef>
                <a:spcPts val="0"/>
              </a:spcBef>
              <a:spcAft>
                <a:spcPts val="0"/>
              </a:spcAft>
              <a:buClr>
                <a:schemeClr val="dk1"/>
              </a:buClr>
              <a:buSzPts val="1200"/>
              <a:buFont typeface="Arial"/>
              <a:buChar char="•"/>
            </a:pPr>
            <a:r>
              <a:rPr lang="en-US" sz="1200" dirty="0"/>
              <a:t>Take advantage of free apps such as Insight Timer.</a:t>
            </a:r>
            <a:endParaRPr lang="en-US" dirty="0"/>
          </a:p>
          <a:p>
            <a:pPr marL="171450" lvl="0" indent="-171450" algn="l" rtl="0">
              <a:lnSpc>
                <a:spcPct val="100000"/>
              </a:lnSpc>
              <a:spcBef>
                <a:spcPts val="0"/>
              </a:spcBef>
              <a:spcAft>
                <a:spcPts val="0"/>
              </a:spcAft>
              <a:buClr>
                <a:schemeClr val="dk1"/>
              </a:buClr>
              <a:buSzPts val="1200"/>
              <a:buFont typeface="Arial"/>
              <a:buChar char="•"/>
            </a:pPr>
            <a:r>
              <a:rPr lang="en-US" sz="1200" dirty="0"/>
              <a:t>Don’t have any caffeine, alcohol or nicotine at least 4-6 hours before bed.</a:t>
            </a:r>
            <a:endParaRPr lang="en-US" dirty="0"/>
          </a:p>
          <a:p>
            <a:pPr marL="171450" lvl="0" indent="-171450" algn="l" rtl="0">
              <a:lnSpc>
                <a:spcPct val="100000"/>
              </a:lnSpc>
              <a:spcBef>
                <a:spcPts val="0"/>
              </a:spcBef>
              <a:spcAft>
                <a:spcPts val="0"/>
              </a:spcAft>
              <a:buClr>
                <a:schemeClr val="dk1"/>
              </a:buClr>
              <a:buSzPts val="1200"/>
              <a:buFont typeface="Arial"/>
              <a:buChar char="•"/>
            </a:pPr>
            <a:r>
              <a:rPr lang="en-US" sz="1200" dirty="0"/>
              <a:t>Don’t take naps during the day. If you do, make sure it’s short (less than 1 hour).</a:t>
            </a:r>
            <a:endParaRPr lang="en-US" dirty="0"/>
          </a:p>
          <a:p>
            <a:pPr marL="171450" lvl="0" indent="-171450" algn="l" rtl="0">
              <a:lnSpc>
                <a:spcPct val="100000"/>
              </a:lnSpc>
              <a:spcBef>
                <a:spcPts val="0"/>
              </a:spcBef>
              <a:spcAft>
                <a:spcPts val="0"/>
              </a:spcAft>
              <a:buClr>
                <a:schemeClr val="dk1"/>
              </a:buClr>
              <a:buSzPts val="1200"/>
              <a:buFont typeface="Arial"/>
              <a:buChar char="•"/>
            </a:pPr>
            <a:r>
              <a:rPr lang="en-US" sz="1200" dirty="0"/>
              <a:t>Use the bed only for sleeping and sex. Don’t watch TV or do work in bed. </a:t>
            </a:r>
            <a:endParaRPr lang="en-US" dirty="0"/>
          </a:p>
          <a:p>
            <a:pPr marL="171450" lvl="0" indent="-171450" algn="l" rtl="0">
              <a:lnSpc>
                <a:spcPct val="100000"/>
              </a:lnSpc>
              <a:spcBef>
                <a:spcPts val="0"/>
              </a:spcBef>
              <a:spcAft>
                <a:spcPts val="0"/>
              </a:spcAft>
              <a:buClr>
                <a:schemeClr val="dk1"/>
              </a:buClr>
              <a:buSzPts val="1200"/>
              <a:buFont typeface="Arial"/>
              <a:buChar char="•"/>
            </a:pPr>
            <a:r>
              <a:rPr lang="en-US" sz="1200" dirty="0"/>
              <a:t>Avoid looking at your phone or other electronic devices or TV at least 2 hours before bed. </a:t>
            </a:r>
            <a:endParaRPr lang="en-US" dirty="0"/>
          </a:p>
          <a:p>
            <a:pPr marL="171450" lvl="0" indent="-171450" algn="l" rtl="0">
              <a:lnSpc>
                <a:spcPct val="100000"/>
              </a:lnSpc>
              <a:spcBef>
                <a:spcPts val="0"/>
              </a:spcBef>
              <a:spcAft>
                <a:spcPts val="0"/>
              </a:spcAft>
              <a:buClr>
                <a:schemeClr val="dk1"/>
              </a:buClr>
              <a:buSzPts val="1200"/>
              <a:buFont typeface="Arial"/>
              <a:buChar char="•"/>
            </a:pPr>
            <a:r>
              <a:rPr lang="en-US" sz="1200" dirty="0"/>
              <a:t>Regular exercise can help with sleep.</a:t>
            </a:r>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26</a:t>
            </a:fld>
            <a:endParaRPr lang="en-US" noProof="0"/>
          </a:p>
        </p:txBody>
      </p:sp>
    </p:spTree>
    <p:extLst>
      <p:ext uri="{BB962C8B-B14F-4D97-AF65-F5344CB8AC3E}">
        <p14:creationId xmlns:p14="http://schemas.microsoft.com/office/powerpoint/2010/main" val="3369012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Changing information and evolving clinical guidance</a:t>
            </a:r>
          </a:p>
          <a:p>
            <a:pPr marL="171450" indent="-171450">
              <a:buFont typeface="Arial" panose="020B0604020202020204" pitchFamily="34" charset="0"/>
              <a:buChar char="•"/>
            </a:pPr>
            <a:r>
              <a:rPr lang="en-US" dirty="0"/>
              <a:t>Shortages: Supplies (critical medical supplies/PPE) and Staff (illness and/or caretaking sick loved ones take employees out)</a:t>
            </a:r>
          </a:p>
          <a:p>
            <a:pPr marL="171450" indent="-171450">
              <a:buFont typeface="Arial" panose="020B0604020202020204" pitchFamily="34" charset="0"/>
              <a:buChar char="•"/>
            </a:pPr>
            <a:r>
              <a:rPr lang="en-US" dirty="0"/>
              <a:t>Risk of infection, risk of infecting loved ones</a:t>
            </a:r>
          </a:p>
          <a:p>
            <a:pPr marL="171450" indent="-171450">
              <a:buFont typeface="Arial" panose="020B0604020202020204" pitchFamily="34" charset="0"/>
              <a:buChar char="•"/>
            </a:pPr>
            <a:r>
              <a:rPr lang="en-US" dirty="0"/>
              <a:t>Increased Workload: higher patient volume, unfamiliar tasks and longer shifts</a:t>
            </a:r>
          </a:p>
          <a:p>
            <a:pPr marL="171450" indent="-171450">
              <a:buFont typeface="Arial" panose="020B0604020202020204" pitchFamily="34" charset="0"/>
              <a:buChar char="•"/>
            </a:pPr>
            <a:r>
              <a:rPr lang="en-US" dirty="0"/>
              <a:t>Physical Stress: Pain and discomfort from longer hours, new tasks, wearing PPE</a:t>
            </a:r>
          </a:p>
          <a:p>
            <a:pPr marL="171450" indent="-171450">
              <a:buFont typeface="Arial" panose="020B0604020202020204" pitchFamily="34" charset="0"/>
              <a:buChar char="•"/>
            </a:pPr>
            <a:r>
              <a:rPr lang="en-US" dirty="0"/>
              <a:t>Rising death toll, working many critically ill patients</a:t>
            </a:r>
          </a:p>
          <a:p>
            <a:pPr marL="171450" indent="-171450">
              <a:buFont typeface="Arial" panose="020B0604020202020204" pitchFamily="34" charset="0"/>
              <a:buChar char="•"/>
            </a:pPr>
            <a:r>
              <a:rPr lang="en-US" dirty="0"/>
              <a:t>Redeployment to unfamiliar surroundings, navigating new systems, working with new coworkers</a:t>
            </a:r>
          </a:p>
          <a:p>
            <a:pPr marL="171450" indent="-171450">
              <a:buFont typeface="Arial" panose="020B0604020202020204" pitchFamily="34" charset="0"/>
              <a:buChar char="•"/>
            </a:pPr>
            <a:r>
              <a:rPr lang="en-US" dirty="0"/>
              <a:t>Return to work/duty post infection </a:t>
            </a:r>
          </a:p>
          <a:p>
            <a:pPr marL="171450" indent="-171450">
              <a:buFont typeface="Arial" panose="020B0604020202020204" pitchFamily="34" charset="0"/>
              <a:buChar char="•"/>
            </a:pPr>
            <a:r>
              <a:rPr lang="en-US" dirty="0"/>
              <a:t>Stigma: People avoiding you because you are a frontline worker and are worried that you will transmit COVID-19 to them</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7</a:t>
            </a:fld>
            <a:endParaRPr lang="en-US" noProof="0"/>
          </a:p>
        </p:txBody>
      </p:sp>
    </p:spTree>
    <p:extLst>
      <p:ext uri="{BB962C8B-B14F-4D97-AF65-F5344CB8AC3E}">
        <p14:creationId xmlns:p14="http://schemas.microsoft.com/office/powerpoint/2010/main" val="2396576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Avoid “bad” fat:</a:t>
            </a:r>
            <a:r>
              <a:rPr lang="en-US" dirty="0"/>
              <a:t> (1) Saturated fat which comes mostly from animal sources of food: ex. red meat &amp; full-fat dairy products (2) </a:t>
            </a:r>
            <a:r>
              <a:rPr lang="en-US" dirty="0" err="1"/>
              <a:t>Transfat</a:t>
            </a:r>
            <a:r>
              <a:rPr lang="en-US" dirty="0"/>
              <a:t> which comes mostly through a food processing method called partial hydrogenation.</a:t>
            </a:r>
          </a:p>
          <a:p>
            <a:pPr marL="171450" indent="-171450">
              <a:buFont typeface="Arial" panose="020B0604020202020204" pitchFamily="34" charset="0"/>
              <a:buChar char="•"/>
            </a:pPr>
            <a:r>
              <a:rPr lang="en-US" b="1" dirty="0"/>
              <a:t>Add “good” fat:</a:t>
            </a:r>
            <a:r>
              <a:rPr lang="en-US" dirty="0"/>
              <a:t> (1) Monosaturated, (2) </a:t>
            </a:r>
            <a:r>
              <a:rPr lang="en-US" dirty="0" err="1"/>
              <a:t>Polysaturated</a:t>
            </a:r>
            <a:r>
              <a:rPr lang="en-US" dirty="0"/>
              <a:t>, and (3) Omega-3 fatty acids. These are found in things olive oil, nuts, avocado…and important for your brain and heart.</a:t>
            </a:r>
          </a:p>
          <a:p>
            <a:pPr marL="171450" indent="-171450">
              <a:buFont typeface="Arial" panose="020B0604020202020204" pitchFamily="34" charset="0"/>
              <a:buChar char="•"/>
            </a:pPr>
            <a:r>
              <a:rPr lang="en-US" b="1" dirty="0"/>
              <a:t>Reduce your salt intake:</a:t>
            </a:r>
            <a:r>
              <a:rPr lang="en-US" dirty="0"/>
              <a:t> Salt can increase your Blood Pressure which increases risk for stroke and heart disease </a:t>
            </a:r>
          </a:p>
          <a:p>
            <a:pPr marL="171450" indent="-171450">
              <a:buFont typeface="Arial" panose="020B0604020202020204" pitchFamily="34" charset="0"/>
              <a:buChar char="•"/>
            </a:pPr>
            <a:r>
              <a:rPr lang="en-US" b="1" dirty="0"/>
              <a:t>Increase your fiber intake:</a:t>
            </a:r>
            <a:r>
              <a:rPr lang="en-US" dirty="0"/>
              <a:t> Fresh fruits, vegetables, whole grains, and legumes are rich in fiber. Fiber can help you lower cholesterol levels and balance blood sugar levels. </a:t>
            </a:r>
          </a:p>
          <a:p>
            <a:pPr marL="171450" indent="-171450">
              <a:buFont typeface="Arial" panose="020B0604020202020204" pitchFamily="34" charset="0"/>
              <a:buChar char="•"/>
            </a:pPr>
            <a:r>
              <a:rPr lang="en-US" b="1" dirty="0"/>
              <a:t>Have colors on your plate:</a:t>
            </a:r>
            <a:r>
              <a:rPr lang="en-US" dirty="0"/>
              <a:t> Foods like dark, leafy greens, oranges, and tomatoes are rich with vitamins and minerals. </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27</a:t>
            </a:fld>
            <a:endParaRPr lang="en-US" noProof="0"/>
          </a:p>
        </p:txBody>
      </p:sp>
    </p:spTree>
    <p:extLst>
      <p:ext uri="{BB962C8B-B14F-4D97-AF65-F5344CB8AC3E}">
        <p14:creationId xmlns:p14="http://schemas.microsoft.com/office/powerpoint/2010/main" val="27703418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Don’t get caught in the anxiety cycle:</a:t>
            </a:r>
            <a:endParaRPr lang="en-US" dirty="0"/>
          </a:p>
          <a:p>
            <a:pPr marL="628650" lvl="1" indent="-171450" algn="l" rtl="0">
              <a:lnSpc>
                <a:spcPct val="100000"/>
              </a:lnSpc>
              <a:spcBef>
                <a:spcPts val="0"/>
              </a:spcBef>
              <a:spcAft>
                <a:spcPts val="0"/>
              </a:spcAft>
              <a:buClr>
                <a:schemeClr val="dk1"/>
              </a:buClr>
              <a:buSzPts val="1200"/>
              <a:buFont typeface="Arial"/>
              <a:buChar char="•"/>
            </a:pPr>
            <a:r>
              <a:rPr lang="en-US" dirty="0"/>
              <a:t>To reduce anxiety, people check the news excessively but paradoxically, this increases levels of anxiety </a:t>
            </a:r>
          </a:p>
          <a:p>
            <a:pPr marL="628650" lvl="1" indent="-171450" algn="l" rtl="0">
              <a:lnSpc>
                <a:spcPct val="100000"/>
              </a:lnSpc>
              <a:spcBef>
                <a:spcPts val="0"/>
              </a:spcBef>
              <a:spcAft>
                <a:spcPts val="0"/>
              </a:spcAft>
              <a:buClr>
                <a:schemeClr val="dk1"/>
              </a:buClr>
              <a:buSzPts val="1200"/>
              <a:buFont typeface="Arial"/>
              <a:buChar char="•"/>
            </a:pPr>
            <a:r>
              <a:rPr lang="en-US" dirty="0"/>
              <a:t>Best approach is to face the anxiety and deal with it directly </a:t>
            </a:r>
          </a:p>
          <a:p>
            <a:pPr marL="0" lvl="0" indent="0" algn="l" rtl="0">
              <a:lnSpc>
                <a:spcPct val="100000"/>
              </a:lnSpc>
              <a:spcBef>
                <a:spcPts val="0"/>
              </a:spcBef>
              <a:spcAft>
                <a:spcPts val="0"/>
              </a:spcAft>
              <a:buSzPts val="1400"/>
              <a:buNone/>
            </a:pPr>
            <a:endParaRPr lang="en-US" b="1" dirty="0"/>
          </a:p>
          <a:p>
            <a:pPr marL="0" lvl="0" indent="0" algn="l" rtl="0">
              <a:lnSpc>
                <a:spcPct val="100000"/>
              </a:lnSpc>
              <a:spcBef>
                <a:spcPts val="0"/>
              </a:spcBef>
              <a:spcAft>
                <a:spcPts val="0"/>
              </a:spcAft>
              <a:buSzPts val="1400"/>
              <a:buNone/>
            </a:pPr>
            <a:r>
              <a:rPr lang="en-US" b="1" dirty="0"/>
              <a:t>Follow only trusted sources of information for health-related issues that:</a:t>
            </a:r>
            <a:endParaRPr lang="en-US" dirty="0"/>
          </a:p>
          <a:p>
            <a:pPr marL="628650" lvl="1" indent="-171450" algn="l" rtl="0">
              <a:lnSpc>
                <a:spcPct val="100000"/>
              </a:lnSpc>
              <a:spcBef>
                <a:spcPts val="0"/>
              </a:spcBef>
              <a:spcAft>
                <a:spcPts val="0"/>
              </a:spcAft>
              <a:buClr>
                <a:schemeClr val="dk1"/>
              </a:buClr>
              <a:buSzPts val="1200"/>
              <a:buFont typeface="Arial"/>
              <a:buChar char="•"/>
            </a:pPr>
            <a:r>
              <a:rPr lang="en-US" dirty="0"/>
              <a:t>Rely on experts, uses science, and publish results in reputable journals</a:t>
            </a:r>
          </a:p>
          <a:p>
            <a:pPr marL="628650" lvl="1" indent="-171450" algn="l" rtl="0">
              <a:lnSpc>
                <a:spcPct val="100000"/>
              </a:lnSpc>
              <a:spcBef>
                <a:spcPts val="0"/>
              </a:spcBef>
              <a:spcAft>
                <a:spcPts val="0"/>
              </a:spcAft>
              <a:buClr>
                <a:schemeClr val="dk1"/>
              </a:buClr>
              <a:buSzPts val="1200"/>
              <a:buFont typeface="Arial"/>
              <a:buChar char="•"/>
            </a:pPr>
            <a:r>
              <a:rPr lang="en-US" dirty="0"/>
              <a:t>Have a mission to protect the public (Example WHO, CDC, NYC DOH…)</a:t>
            </a:r>
          </a:p>
          <a:p>
            <a:pPr marL="628650" lvl="1" indent="-171450" algn="l" rtl="0">
              <a:lnSpc>
                <a:spcPct val="100000"/>
              </a:lnSpc>
              <a:spcBef>
                <a:spcPts val="0"/>
              </a:spcBef>
              <a:spcAft>
                <a:spcPts val="0"/>
              </a:spcAft>
              <a:buClr>
                <a:schemeClr val="dk1"/>
              </a:buClr>
              <a:buSzPts val="1200"/>
              <a:buFont typeface="Arial"/>
              <a:buChar char="•"/>
            </a:pPr>
            <a:r>
              <a:rPr lang="en-US" dirty="0"/>
              <a:t>Are not promoting products related to information provided </a:t>
            </a:r>
          </a:p>
          <a:p>
            <a:pPr marL="628650" lvl="1" indent="-171450" algn="l" rtl="0">
              <a:lnSpc>
                <a:spcPct val="100000"/>
              </a:lnSpc>
              <a:spcBef>
                <a:spcPts val="0"/>
              </a:spcBef>
              <a:spcAft>
                <a:spcPts val="0"/>
              </a:spcAft>
              <a:buClr>
                <a:schemeClr val="dk1"/>
              </a:buClr>
              <a:buSzPts val="1200"/>
              <a:buFont typeface="Arial"/>
              <a:buChar char="•"/>
            </a:pPr>
            <a:r>
              <a:rPr lang="en-US" dirty="0"/>
              <a:t>Are major news outlets that have solid expertise in health reporting (Example: </a:t>
            </a:r>
            <a:r>
              <a:rPr lang="en-US" i="1" dirty="0"/>
              <a:t>The New York Times,</a:t>
            </a:r>
            <a:r>
              <a:rPr lang="en-US" dirty="0"/>
              <a:t> National Public Radio)</a:t>
            </a:r>
          </a:p>
          <a:p>
            <a:pPr marL="0" lvl="0" indent="0" algn="l" rtl="0">
              <a:lnSpc>
                <a:spcPct val="100000"/>
              </a:lnSpc>
              <a:spcBef>
                <a:spcPts val="0"/>
              </a:spcBef>
              <a:spcAft>
                <a:spcPts val="0"/>
              </a:spcAft>
              <a:buSzPts val="1400"/>
              <a:buNone/>
            </a:pPr>
            <a:endParaRPr lang="en-US" b="1" dirty="0"/>
          </a:p>
          <a:p>
            <a:pPr marL="0" lvl="0" indent="0" algn="l" rtl="0">
              <a:lnSpc>
                <a:spcPct val="100000"/>
              </a:lnSpc>
              <a:spcBef>
                <a:spcPts val="0"/>
              </a:spcBef>
              <a:spcAft>
                <a:spcPts val="0"/>
              </a:spcAft>
              <a:buSzPts val="1400"/>
              <a:buNone/>
            </a:pPr>
            <a:r>
              <a:rPr lang="en-US" b="1" dirty="0"/>
              <a:t>Take breaks from following news stories, especially on social media</a:t>
            </a:r>
            <a:endParaRPr lang="en-US" dirty="0"/>
          </a:p>
          <a:p>
            <a:pPr marL="0" lvl="0" indent="0" algn="l" rtl="0">
              <a:lnSpc>
                <a:spcPct val="100000"/>
              </a:lnSpc>
              <a:spcBef>
                <a:spcPts val="0"/>
              </a:spcBef>
              <a:spcAft>
                <a:spcPts val="0"/>
              </a:spcAft>
              <a:buSzPts val="1400"/>
              <a:buNone/>
            </a:pPr>
            <a:endParaRPr lang="en-US" dirty="0"/>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28</a:t>
            </a:fld>
            <a:endParaRPr lang="en-US" noProof="0"/>
          </a:p>
        </p:txBody>
      </p:sp>
    </p:spTree>
    <p:extLst>
      <p:ext uri="{BB962C8B-B14F-4D97-AF65-F5344CB8AC3E}">
        <p14:creationId xmlns:p14="http://schemas.microsoft.com/office/powerpoint/2010/main" val="15995884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calming and relaxing effects (among many other benefits) of meditation have been well documented in many studies. </a:t>
            </a:r>
          </a:p>
          <a:p>
            <a:endParaRPr lang="en-US" dirty="0"/>
          </a:p>
          <a:p>
            <a:r>
              <a:rPr lang="en-US" dirty="0"/>
              <a:t>There are different meditation techniques but they all share these elements:</a:t>
            </a:r>
          </a:p>
          <a:p>
            <a:endParaRPr lang="en-US" dirty="0"/>
          </a:p>
          <a:p>
            <a:pPr marL="171450" indent="-171450">
              <a:buFont typeface="Arial" panose="020B0604020202020204" pitchFamily="34" charset="0"/>
              <a:buChar char="•"/>
            </a:pPr>
            <a:r>
              <a:rPr lang="en-US" dirty="0"/>
              <a:t>Quiet location with as few distractions as possible</a:t>
            </a:r>
          </a:p>
          <a:p>
            <a:pPr marL="171450" indent="-171450">
              <a:buFont typeface="Arial" panose="020B0604020202020204" pitchFamily="34" charset="0"/>
              <a:buChar char="•"/>
            </a:pPr>
            <a:r>
              <a:rPr lang="en-US" dirty="0"/>
              <a:t>Specific, comfortable posture (sitting, lying down, walking)</a:t>
            </a:r>
          </a:p>
          <a:p>
            <a:pPr marL="171450" indent="-171450">
              <a:buFont typeface="Arial" panose="020B0604020202020204" pitchFamily="34" charset="0"/>
              <a:buChar char="•"/>
            </a:pPr>
            <a:r>
              <a:rPr lang="en-US" dirty="0"/>
              <a:t>Focus of attention: most commonly the breath or a mantra  </a:t>
            </a:r>
          </a:p>
          <a:p>
            <a:pPr marL="171450" indent="-171450">
              <a:buFont typeface="Arial" panose="020B0604020202020204" pitchFamily="34" charset="0"/>
              <a:buChar char="•"/>
            </a:pPr>
            <a:r>
              <a:rPr lang="en-US" dirty="0"/>
              <a:t>Open attitude (letting distractions come and go naturally without judging them)</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29</a:t>
            </a:fld>
            <a:endParaRPr lang="en-US" noProof="0"/>
          </a:p>
        </p:txBody>
      </p:sp>
    </p:spTree>
    <p:extLst>
      <p:ext uri="{BB962C8B-B14F-4D97-AF65-F5344CB8AC3E}">
        <p14:creationId xmlns:p14="http://schemas.microsoft.com/office/powerpoint/2010/main" val="24996450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Two responders partner together to support each other, and monitor each other’s stress, workload, and safety.</a:t>
            </a:r>
          </a:p>
          <a:p>
            <a:pPr marL="171450" indent="-171450">
              <a:buFont typeface="Arial" panose="020B0604020202020204" pitchFamily="34" charset="0"/>
              <a:buChar char="•"/>
            </a:pPr>
            <a:r>
              <a:rPr lang="en-US" dirty="0"/>
              <a:t>Get to know each other. Talk about background, interests, hobbies, and family. Identify each other’s strengths and weaknesses.</a:t>
            </a:r>
          </a:p>
          <a:p>
            <a:pPr marL="171450" indent="-171450">
              <a:buFont typeface="Arial" panose="020B0604020202020204" pitchFamily="34" charset="0"/>
              <a:buChar char="•"/>
            </a:pPr>
            <a:r>
              <a:rPr lang="en-US" dirty="0"/>
              <a:t>Keep an eye on each other. Try to work in the same location if you can.</a:t>
            </a:r>
          </a:p>
          <a:p>
            <a:pPr marL="171450" indent="-171450">
              <a:buFont typeface="Arial" panose="020B0604020202020204" pitchFamily="34" charset="0"/>
              <a:buChar char="•"/>
            </a:pPr>
            <a:r>
              <a:rPr lang="en-US" dirty="0"/>
              <a:t>Set up times to check-in with each other. Listen carefully and share experiences and feelings. Acknowledge tough situations and recognize accomplishments, even small ones.</a:t>
            </a:r>
          </a:p>
          <a:p>
            <a:pPr marL="171450" indent="-171450">
              <a:buFont typeface="Arial" panose="020B0604020202020204" pitchFamily="34" charset="0"/>
              <a:buChar char="•"/>
            </a:pPr>
            <a:r>
              <a:rPr lang="en-US" dirty="0"/>
              <a:t>Offer to help with basic needs such as sharing supplies and transportation.</a:t>
            </a:r>
          </a:p>
          <a:p>
            <a:pPr marL="171450" indent="-171450">
              <a:buFont typeface="Arial" panose="020B0604020202020204" pitchFamily="34" charset="0"/>
              <a:buChar char="•"/>
            </a:pPr>
            <a:r>
              <a:rPr lang="en-US" dirty="0"/>
              <a:t>Monitor each other’s workloads. Encourage each other to take breaks. Share opportunities for stress relief (rest, routine sleep, exercise, and deep breathing).</a:t>
            </a:r>
          </a:p>
          <a:p>
            <a:pPr marL="171450" indent="-171450">
              <a:buFont typeface="Arial" panose="020B0604020202020204" pitchFamily="34" charset="0"/>
              <a:buChar char="•"/>
            </a:pPr>
            <a:r>
              <a:rPr lang="en-US" dirty="0"/>
              <a:t>Communicate your buddy’s basic needs and limits to leadership – make your buddy feel “safe” to speak up.</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30</a:t>
            </a:fld>
            <a:endParaRPr lang="en-US" noProof="0"/>
          </a:p>
        </p:txBody>
      </p:sp>
    </p:spTree>
    <p:extLst>
      <p:ext uri="{BB962C8B-B14F-4D97-AF65-F5344CB8AC3E}">
        <p14:creationId xmlns:p14="http://schemas.microsoft.com/office/powerpoint/2010/main" val="34290797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a:lnSpc>
                <a:spcPct val="100000"/>
              </a:lnSpc>
              <a:spcBef>
                <a:spcPts val="0"/>
              </a:spcBef>
              <a:spcAft>
                <a:spcPts val="0"/>
              </a:spcAft>
              <a:buClr>
                <a:schemeClr val="dk1"/>
              </a:buClr>
              <a:buSzPts val="1200"/>
              <a:buFont typeface="Arial"/>
              <a:buChar char="•"/>
            </a:pPr>
            <a:r>
              <a:rPr lang="en-US" dirty="0"/>
              <a:t>Health care workers are not known to be comfortable with asking for help.</a:t>
            </a:r>
          </a:p>
          <a:p>
            <a:pPr marL="171450" lvl="0" indent="-171450" algn="l" rtl="0">
              <a:lnSpc>
                <a:spcPct val="100000"/>
              </a:lnSpc>
              <a:spcBef>
                <a:spcPts val="0"/>
              </a:spcBef>
              <a:spcAft>
                <a:spcPts val="0"/>
              </a:spcAft>
              <a:buClr>
                <a:schemeClr val="dk1"/>
              </a:buClr>
              <a:buSzPts val="1200"/>
              <a:buFont typeface="Arial"/>
              <a:buChar char="•"/>
            </a:pPr>
            <a:r>
              <a:rPr lang="en-US" dirty="0"/>
              <a:t>Asking for help is a skill to develop</a:t>
            </a:r>
          </a:p>
          <a:p>
            <a:pPr marL="171450" lvl="0" indent="-171450" algn="l" rtl="0">
              <a:lnSpc>
                <a:spcPct val="100000"/>
              </a:lnSpc>
              <a:spcBef>
                <a:spcPts val="0"/>
              </a:spcBef>
              <a:spcAft>
                <a:spcPts val="0"/>
              </a:spcAft>
              <a:buClr>
                <a:schemeClr val="dk1"/>
              </a:buClr>
              <a:buSzPts val="1200"/>
              <a:buFont typeface="Arial"/>
              <a:buChar char="•"/>
            </a:pPr>
            <a:r>
              <a:rPr lang="en-US" dirty="0"/>
              <a:t>Treat yourself the way you would treat a friend or colleague.</a:t>
            </a:r>
          </a:p>
          <a:p>
            <a:pPr marL="171450" lvl="0" indent="-171450" algn="l" rtl="0">
              <a:lnSpc>
                <a:spcPct val="100000"/>
              </a:lnSpc>
              <a:spcBef>
                <a:spcPts val="0"/>
              </a:spcBef>
              <a:spcAft>
                <a:spcPts val="0"/>
              </a:spcAft>
              <a:buClr>
                <a:schemeClr val="dk1"/>
              </a:buClr>
              <a:buSzPts val="1200"/>
              <a:buFont typeface="Arial"/>
              <a:buChar char="•"/>
            </a:pPr>
            <a:r>
              <a:rPr lang="en-US" dirty="0"/>
              <a:t>Addressing your response to the pandemic will build your resilience. </a:t>
            </a:r>
          </a:p>
          <a:p>
            <a:pPr marL="171450" lvl="0" indent="-171450" algn="l" rtl="0">
              <a:lnSpc>
                <a:spcPct val="100000"/>
              </a:lnSpc>
              <a:spcBef>
                <a:spcPts val="0"/>
              </a:spcBef>
              <a:spcAft>
                <a:spcPts val="0"/>
              </a:spcAft>
              <a:buClr>
                <a:schemeClr val="dk1"/>
              </a:buClr>
              <a:buSzPts val="1200"/>
              <a:buFont typeface="Arial"/>
              <a:buChar char="•"/>
            </a:pPr>
            <a:r>
              <a:rPr lang="en-US" dirty="0"/>
              <a:t>Feeling vulnerable can make you feel weak, but addressing vulnerability actually makes you stronger.</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31</a:t>
            </a:fld>
            <a:endParaRPr lang="en-US" noProof="0"/>
          </a:p>
        </p:txBody>
      </p:sp>
    </p:spTree>
    <p:extLst>
      <p:ext uri="{BB962C8B-B14F-4D97-AF65-F5344CB8AC3E}">
        <p14:creationId xmlns:p14="http://schemas.microsoft.com/office/powerpoint/2010/main" val="4541692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Remind</a:t>
            </a:r>
            <a:r>
              <a:rPr lang="en-US" baseline="0" dirty="0"/>
              <a:t> audience about content of future sessions (deep dive)</a:t>
            </a:r>
            <a:endParaRPr lang="en-US" dirty="0"/>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32</a:t>
            </a:fld>
            <a:endParaRPr lang="en-US" noProof="0"/>
          </a:p>
        </p:txBody>
      </p:sp>
    </p:spTree>
    <p:extLst>
      <p:ext uri="{BB962C8B-B14F-4D97-AF65-F5344CB8AC3E}">
        <p14:creationId xmlns:p14="http://schemas.microsoft.com/office/powerpoint/2010/main" val="633350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34</a:t>
            </a:fld>
            <a:endParaRPr lang="en-US" noProof="0"/>
          </a:p>
        </p:txBody>
      </p:sp>
    </p:spTree>
    <p:extLst>
      <p:ext uri="{BB962C8B-B14F-4D97-AF65-F5344CB8AC3E}">
        <p14:creationId xmlns:p14="http://schemas.microsoft.com/office/powerpoint/2010/main" val="1709356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sz="1200" b="0" i="0" u="none" strike="noStrike" dirty="0">
                <a:solidFill>
                  <a:schemeClr val="dk1"/>
                </a:solidFill>
                <a:latin typeface="+mn-lt"/>
                <a:ea typeface="Calibri"/>
                <a:cs typeface="Calibri"/>
                <a:sym typeface="Calibri"/>
              </a:rPr>
              <a:t>Shortages (Equipment, </a:t>
            </a:r>
            <a:r>
              <a:rPr lang="en-US" dirty="0"/>
              <a:t>Staff)</a:t>
            </a:r>
          </a:p>
          <a:p>
            <a:pPr marL="171450" lvl="0" indent="-171450" algn="l" rtl="0">
              <a:lnSpc>
                <a:spcPct val="100000"/>
              </a:lnSpc>
              <a:spcBef>
                <a:spcPts val="0"/>
              </a:spcBef>
              <a:spcAft>
                <a:spcPts val="0"/>
              </a:spcAft>
              <a:buSzPts val="1400"/>
              <a:buFont typeface="Arial" panose="020B0604020202020204" pitchFamily="34" charset="0"/>
              <a:buChar char="•"/>
            </a:pPr>
            <a:r>
              <a:rPr lang="en-US" sz="1200" b="0" i="0" u="none" strike="noStrike" dirty="0">
                <a:solidFill>
                  <a:schemeClr val="dk1"/>
                </a:solidFill>
                <a:latin typeface="+mn-lt"/>
                <a:ea typeface="Calibri"/>
                <a:cs typeface="Calibri"/>
                <a:sym typeface="Calibri"/>
              </a:rPr>
              <a:t>Don’t have enough to keep safe, we can’t do this safely.</a:t>
            </a:r>
            <a:endParaRPr lang="en-US" dirty="0"/>
          </a:p>
          <a:p>
            <a:pPr marL="171450" lvl="0" indent="-171450" algn="l" rtl="0">
              <a:lnSpc>
                <a:spcPct val="100000"/>
              </a:lnSpc>
              <a:spcBef>
                <a:spcPts val="0"/>
              </a:spcBef>
              <a:spcAft>
                <a:spcPts val="0"/>
              </a:spcAft>
              <a:buSzPts val="1400"/>
              <a:buFont typeface="Arial" panose="020B0604020202020204" pitchFamily="34" charset="0"/>
              <a:buChar char="•"/>
            </a:pPr>
            <a:r>
              <a:rPr lang="en-US" sz="1200" b="0" i="0" u="none" strike="noStrike" dirty="0">
                <a:solidFill>
                  <a:schemeClr val="dk1"/>
                </a:solidFill>
                <a:latin typeface="+mn-lt"/>
                <a:ea typeface="Calibri"/>
                <a:cs typeface="Calibri"/>
                <a:sym typeface="Calibri"/>
              </a:rPr>
              <a:t>Shortages means more mistakes. I can’t do it all.</a:t>
            </a:r>
            <a:br>
              <a:rPr lang="en-US" sz="1200" b="0" i="0" u="none" strike="noStrike" dirty="0">
                <a:solidFill>
                  <a:schemeClr val="dk1"/>
                </a:solidFill>
                <a:latin typeface="+mn-lt"/>
                <a:ea typeface="Calibri"/>
                <a:cs typeface="Calibri"/>
                <a:sym typeface="Calibri"/>
              </a:rPr>
            </a:br>
            <a:endParaRPr lang="en-US" sz="1200" b="0" i="0" u="none" strike="noStrike" dirty="0">
              <a:solidFill>
                <a:schemeClr val="dk1"/>
              </a:solidFill>
              <a:latin typeface="+mn-lt"/>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dirty="0">
                <a:solidFill>
                  <a:schemeClr val="dk1"/>
                </a:solidFill>
                <a:latin typeface="+mn-lt"/>
                <a:ea typeface="Calibri"/>
                <a:cs typeface="Calibri"/>
                <a:sym typeface="Calibri"/>
              </a:rPr>
              <a:t>Risk of Infection:</a:t>
            </a:r>
            <a:endParaRPr lang="en-US" dirty="0"/>
          </a:p>
          <a:p>
            <a:pPr marL="171450" lvl="0" indent="-171450" algn="l" rtl="0">
              <a:lnSpc>
                <a:spcPct val="100000"/>
              </a:lnSpc>
              <a:spcBef>
                <a:spcPts val="0"/>
              </a:spcBef>
              <a:spcAft>
                <a:spcPts val="0"/>
              </a:spcAft>
              <a:buSzPts val="1400"/>
              <a:buFont typeface="Arial" panose="020B0604020202020204" pitchFamily="34" charset="0"/>
              <a:buChar char="•"/>
            </a:pPr>
            <a:r>
              <a:rPr lang="en-US" sz="1200" b="0" i="0" u="none" strike="noStrike" dirty="0">
                <a:solidFill>
                  <a:schemeClr val="dk1"/>
                </a:solidFill>
                <a:latin typeface="+mn-lt"/>
                <a:ea typeface="Calibri"/>
                <a:cs typeface="Calibri"/>
                <a:sym typeface="Calibri"/>
              </a:rPr>
              <a:t>I’m going to get sick, I’ll make my family sick.</a:t>
            </a:r>
            <a:br>
              <a:rPr lang="en-US" sz="1200" b="0" i="0" u="none" strike="noStrike" dirty="0">
                <a:solidFill>
                  <a:schemeClr val="dk1"/>
                </a:solidFill>
                <a:latin typeface="+mn-lt"/>
                <a:ea typeface="Calibri"/>
                <a:cs typeface="Calibri"/>
                <a:sym typeface="Calibri"/>
              </a:rPr>
            </a:br>
            <a:endParaRPr lang="en-US" sz="1200" b="0" i="0" u="none" strike="noStrike" dirty="0">
              <a:solidFill>
                <a:schemeClr val="dk1"/>
              </a:solidFill>
              <a:latin typeface="+mn-lt"/>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dirty="0">
                <a:solidFill>
                  <a:schemeClr val="dk1"/>
                </a:solidFill>
                <a:latin typeface="+mn-lt"/>
                <a:ea typeface="Calibri"/>
                <a:cs typeface="Calibri"/>
                <a:sym typeface="Calibri"/>
              </a:rPr>
              <a:t>Increased Workload/Higher Patient Volume:</a:t>
            </a:r>
            <a:endParaRPr lang="en-US" dirty="0"/>
          </a:p>
          <a:p>
            <a:pPr marL="171450" lvl="0" indent="-171450" algn="l" rtl="0">
              <a:lnSpc>
                <a:spcPct val="100000"/>
              </a:lnSpc>
              <a:spcBef>
                <a:spcPts val="0"/>
              </a:spcBef>
              <a:spcAft>
                <a:spcPts val="0"/>
              </a:spcAft>
              <a:buSzPts val="1400"/>
              <a:buFont typeface="Arial" panose="020B0604020202020204" pitchFamily="34" charset="0"/>
              <a:buChar char="•"/>
            </a:pPr>
            <a:r>
              <a:rPr lang="en-US" sz="1200" b="0" i="0" u="none" strike="noStrike" dirty="0">
                <a:solidFill>
                  <a:schemeClr val="dk1"/>
                </a:solidFill>
                <a:latin typeface="+mn-lt"/>
                <a:ea typeface="Calibri"/>
                <a:cs typeface="Calibri"/>
                <a:sym typeface="Calibri"/>
              </a:rPr>
              <a:t>I can’t do this new critical task. I will let down other members of the team.</a:t>
            </a:r>
            <a:endParaRPr lang="en-US" dirty="0"/>
          </a:p>
          <a:p>
            <a:pPr marL="171450" lvl="0" indent="-171450" algn="l" rtl="0">
              <a:lnSpc>
                <a:spcPct val="100000"/>
              </a:lnSpc>
              <a:spcBef>
                <a:spcPts val="0"/>
              </a:spcBef>
              <a:spcAft>
                <a:spcPts val="0"/>
              </a:spcAft>
              <a:buSzPts val="1400"/>
              <a:buFont typeface="Arial" panose="020B0604020202020204" pitchFamily="34" charset="0"/>
              <a:buChar char="•"/>
            </a:pPr>
            <a:r>
              <a:rPr lang="en-US" sz="1200" b="0" i="0" u="none" strike="noStrike" dirty="0">
                <a:solidFill>
                  <a:schemeClr val="dk1"/>
                </a:solidFill>
                <a:latin typeface="+mn-lt"/>
                <a:ea typeface="Calibri"/>
                <a:cs typeface="Calibri"/>
                <a:sym typeface="Calibri"/>
              </a:rPr>
              <a:t>People will die and I’m responsible.</a:t>
            </a:r>
            <a:br>
              <a:rPr lang="en-US" sz="1200" b="0" i="0" u="none" strike="noStrike" dirty="0">
                <a:solidFill>
                  <a:schemeClr val="dk1"/>
                </a:solidFill>
                <a:latin typeface="+mn-lt"/>
                <a:ea typeface="Calibri"/>
                <a:cs typeface="Calibri"/>
                <a:sym typeface="Calibri"/>
              </a:rPr>
            </a:br>
            <a:endParaRPr lang="en-US" sz="1200" b="0" i="0" u="none" strike="noStrike" dirty="0">
              <a:solidFill>
                <a:schemeClr val="dk1"/>
              </a:solidFill>
              <a:latin typeface="+mn-lt"/>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dirty="0">
                <a:solidFill>
                  <a:schemeClr val="dk1"/>
                </a:solidFill>
                <a:latin typeface="+mn-lt"/>
                <a:ea typeface="Calibri"/>
                <a:cs typeface="Calibri"/>
                <a:sym typeface="Calibri"/>
              </a:rPr>
              <a:t>Physical Stress: </a:t>
            </a:r>
            <a:endParaRPr lang="en-US" dirty="0"/>
          </a:p>
          <a:p>
            <a:pPr marL="171450" lvl="0" indent="-171450" algn="l" rtl="0">
              <a:lnSpc>
                <a:spcPct val="100000"/>
              </a:lnSpc>
              <a:spcBef>
                <a:spcPts val="0"/>
              </a:spcBef>
              <a:spcAft>
                <a:spcPts val="0"/>
              </a:spcAft>
              <a:buSzPts val="1400"/>
              <a:buFont typeface="Arial" panose="020B0604020202020204" pitchFamily="34" charset="0"/>
              <a:buChar char="•"/>
            </a:pPr>
            <a:r>
              <a:rPr lang="en-US" sz="1200" b="0" i="0" u="none" strike="noStrike" dirty="0">
                <a:solidFill>
                  <a:schemeClr val="dk1"/>
                </a:solidFill>
                <a:latin typeface="+mn-lt"/>
                <a:ea typeface="Calibri"/>
                <a:cs typeface="Calibri"/>
                <a:sym typeface="Calibri"/>
              </a:rPr>
              <a:t>I’m can’t work while I’m in pain, I will hurt someone if I can’t do my job.</a:t>
            </a:r>
            <a:br>
              <a:rPr lang="en-US" sz="1200" b="0" i="0" u="none" strike="noStrike" dirty="0">
                <a:solidFill>
                  <a:schemeClr val="dk1"/>
                </a:solidFill>
                <a:latin typeface="+mn-lt"/>
                <a:ea typeface="Calibri"/>
                <a:cs typeface="Calibri"/>
                <a:sym typeface="Calibri"/>
              </a:rPr>
            </a:br>
            <a:endParaRPr lang="en-US" sz="1200" b="0" i="0" u="none" strike="noStrike" dirty="0">
              <a:solidFill>
                <a:schemeClr val="dk1"/>
              </a:solidFill>
              <a:latin typeface="+mn-lt"/>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dirty="0">
                <a:solidFill>
                  <a:schemeClr val="dk1"/>
                </a:solidFill>
                <a:latin typeface="+mn-lt"/>
                <a:ea typeface="Calibri"/>
                <a:cs typeface="Calibri"/>
                <a:sym typeface="Calibri"/>
              </a:rPr>
              <a:t>Rising Death Toll:</a:t>
            </a:r>
            <a:endParaRPr lang="en-US" dirty="0"/>
          </a:p>
          <a:p>
            <a:pPr marL="171450" lvl="0" indent="-171450" algn="l" rtl="0">
              <a:lnSpc>
                <a:spcPct val="100000"/>
              </a:lnSpc>
              <a:spcBef>
                <a:spcPts val="0"/>
              </a:spcBef>
              <a:spcAft>
                <a:spcPts val="0"/>
              </a:spcAft>
              <a:buSzPts val="1400"/>
              <a:buFont typeface="Arial" panose="020B0604020202020204" pitchFamily="34" charset="0"/>
              <a:buChar char="•"/>
            </a:pPr>
            <a:r>
              <a:rPr lang="en-US" sz="1200" b="0" i="0" u="none" strike="noStrike" dirty="0">
                <a:solidFill>
                  <a:schemeClr val="dk1"/>
                </a:solidFill>
                <a:latin typeface="+mn-lt"/>
                <a:ea typeface="Calibri"/>
                <a:cs typeface="Calibri"/>
                <a:sym typeface="Calibri"/>
              </a:rPr>
              <a:t>Death is everywhere, I’m ineffective, I can’t save anyone, I have no control.</a:t>
            </a:r>
            <a:br>
              <a:rPr lang="en-US" sz="1200" b="0" i="0" u="none" strike="noStrike" dirty="0">
                <a:solidFill>
                  <a:schemeClr val="dk1"/>
                </a:solidFill>
                <a:latin typeface="+mn-lt"/>
                <a:ea typeface="Calibri"/>
                <a:cs typeface="Calibri"/>
                <a:sym typeface="Calibri"/>
              </a:rPr>
            </a:br>
            <a:endParaRPr lang="en-US" sz="1200" b="0" i="0" u="none" strike="noStrike" dirty="0">
              <a:solidFill>
                <a:schemeClr val="dk1"/>
              </a:solidFill>
              <a:latin typeface="+mn-lt"/>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dirty="0">
                <a:solidFill>
                  <a:schemeClr val="dk1"/>
                </a:solidFill>
                <a:latin typeface="+mn-lt"/>
                <a:ea typeface="Calibri"/>
                <a:cs typeface="Calibri"/>
                <a:sym typeface="Calibri"/>
              </a:rPr>
              <a:t>Redeployment: </a:t>
            </a:r>
            <a:endParaRPr lang="en-US" dirty="0"/>
          </a:p>
          <a:p>
            <a:pPr marL="171450" lvl="0" indent="-171450" algn="l" rtl="0">
              <a:lnSpc>
                <a:spcPct val="100000"/>
              </a:lnSpc>
              <a:spcBef>
                <a:spcPts val="0"/>
              </a:spcBef>
              <a:spcAft>
                <a:spcPts val="0"/>
              </a:spcAft>
              <a:buSzPts val="1400"/>
              <a:buFont typeface="Arial" panose="020B0604020202020204" pitchFamily="34" charset="0"/>
              <a:buChar char="•"/>
            </a:pPr>
            <a:r>
              <a:rPr lang="en-US" sz="1200" b="0" i="0" u="none" strike="noStrike" dirty="0">
                <a:solidFill>
                  <a:schemeClr val="dk1"/>
                </a:solidFill>
                <a:latin typeface="+mn-lt"/>
                <a:ea typeface="Calibri"/>
                <a:cs typeface="Calibri"/>
                <a:sym typeface="Calibri"/>
              </a:rPr>
              <a:t>I’m confused, I’ll never learn all of this, I can’t understand this new information, I’m an outsider.</a:t>
            </a:r>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8</a:t>
            </a:fld>
            <a:endParaRPr lang="en-US" noProof="0"/>
          </a:p>
        </p:txBody>
      </p:sp>
    </p:spTree>
    <p:extLst>
      <p:ext uri="{BB962C8B-B14F-4D97-AF65-F5344CB8AC3E}">
        <p14:creationId xmlns:p14="http://schemas.microsoft.com/office/powerpoint/2010/main" val="439148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a:lnSpc>
                <a:spcPct val="100000"/>
              </a:lnSpc>
              <a:spcBef>
                <a:spcPts val="0"/>
              </a:spcBef>
              <a:spcAft>
                <a:spcPts val="0"/>
              </a:spcAft>
              <a:buSzPts val="1400"/>
              <a:buFont typeface="Arial" panose="020B0604020202020204" pitchFamily="34" charset="0"/>
              <a:buChar char="•"/>
            </a:pPr>
            <a:r>
              <a:rPr lang="en-US" sz="1200" b="0" i="0" u="none" strike="noStrike" dirty="0">
                <a:solidFill>
                  <a:schemeClr val="dk1"/>
                </a:solidFill>
                <a:latin typeface="+mn-lt"/>
                <a:ea typeface="Calibri"/>
                <a:cs typeface="Calibri"/>
                <a:sym typeface="Calibri"/>
              </a:rPr>
              <a:t>Having stomach aches or diarrhea</a:t>
            </a:r>
            <a:endParaRPr lang="en-US" dirty="0"/>
          </a:p>
          <a:p>
            <a:pPr marL="171450" lvl="0" indent="-171450" algn="l" rtl="0">
              <a:lnSpc>
                <a:spcPct val="100000"/>
              </a:lnSpc>
              <a:spcBef>
                <a:spcPts val="0"/>
              </a:spcBef>
              <a:spcAft>
                <a:spcPts val="0"/>
              </a:spcAft>
              <a:buSzPts val="1400"/>
              <a:buFont typeface="Arial" panose="020B0604020202020204" pitchFamily="34" charset="0"/>
              <a:buChar char="•"/>
            </a:pPr>
            <a:r>
              <a:rPr lang="en-US" sz="1200" b="0" i="0" u="none" strike="noStrike" dirty="0">
                <a:solidFill>
                  <a:schemeClr val="dk1"/>
                </a:solidFill>
                <a:latin typeface="+mn-lt"/>
                <a:ea typeface="Calibri"/>
                <a:cs typeface="Calibri"/>
                <a:sym typeface="Calibri"/>
              </a:rPr>
              <a:t>Sharper vision</a:t>
            </a:r>
            <a:endParaRPr lang="en-US" dirty="0"/>
          </a:p>
          <a:p>
            <a:pPr marL="171450" lvl="0" indent="-171450" algn="l" rtl="0">
              <a:lnSpc>
                <a:spcPct val="100000"/>
              </a:lnSpc>
              <a:spcBef>
                <a:spcPts val="0"/>
              </a:spcBef>
              <a:spcAft>
                <a:spcPts val="0"/>
              </a:spcAft>
              <a:buSzPts val="1400"/>
              <a:buFont typeface="Arial" panose="020B0604020202020204" pitchFamily="34" charset="0"/>
              <a:buChar char="•"/>
            </a:pPr>
            <a:r>
              <a:rPr lang="en-US" sz="1200" b="0" i="0" u="none" strike="noStrike" dirty="0">
                <a:solidFill>
                  <a:schemeClr val="dk1"/>
                </a:solidFill>
                <a:latin typeface="+mn-lt"/>
                <a:ea typeface="Calibri"/>
                <a:cs typeface="Calibri"/>
                <a:sym typeface="Calibri"/>
              </a:rPr>
              <a:t>Having headaches and other pains</a:t>
            </a:r>
            <a:endParaRPr lang="en-US" dirty="0"/>
          </a:p>
          <a:p>
            <a:pPr marL="171450" lvl="0" indent="-171450" algn="l" rtl="0">
              <a:lnSpc>
                <a:spcPct val="100000"/>
              </a:lnSpc>
              <a:spcBef>
                <a:spcPts val="0"/>
              </a:spcBef>
              <a:spcAft>
                <a:spcPts val="0"/>
              </a:spcAft>
              <a:buSzPts val="1400"/>
              <a:buFont typeface="Arial" panose="020B0604020202020204" pitchFamily="34" charset="0"/>
              <a:buChar char="•"/>
            </a:pPr>
            <a:r>
              <a:rPr lang="en-US" sz="1200" b="0" i="0" u="none" strike="noStrike" dirty="0">
                <a:solidFill>
                  <a:schemeClr val="dk1"/>
                </a:solidFill>
                <a:latin typeface="+mn-lt"/>
                <a:ea typeface="Calibri"/>
                <a:cs typeface="Calibri"/>
                <a:sym typeface="Calibri"/>
              </a:rPr>
              <a:t>Release of adrenaline</a:t>
            </a:r>
            <a:endParaRPr lang="en-US" dirty="0"/>
          </a:p>
          <a:p>
            <a:pPr marL="171450" lvl="0" indent="-171450" algn="l" rtl="0">
              <a:lnSpc>
                <a:spcPct val="100000"/>
              </a:lnSpc>
              <a:spcBef>
                <a:spcPts val="0"/>
              </a:spcBef>
              <a:spcAft>
                <a:spcPts val="0"/>
              </a:spcAft>
              <a:buSzPts val="1400"/>
              <a:buFont typeface="Arial" panose="020B0604020202020204" pitchFamily="34" charset="0"/>
              <a:buChar char="•"/>
            </a:pPr>
            <a:r>
              <a:rPr lang="en-US" sz="1200" b="0" i="0" u="none" strike="noStrike" dirty="0">
                <a:solidFill>
                  <a:schemeClr val="dk1"/>
                </a:solidFill>
                <a:latin typeface="+mn-lt"/>
                <a:ea typeface="Calibri"/>
                <a:cs typeface="Calibri"/>
                <a:sym typeface="Calibri"/>
              </a:rPr>
              <a:t>Losing your appetite or eating too much </a:t>
            </a:r>
            <a:endParaRPr lang="en-US" dirty="0"/>
          </a:p>
          <a:p>
            <a:pPr marL="171450" lvl="0" indent="-171450" algn="l" rtl="0">
              <a:lnSpc>
                <a:spcPct val="100000"/>
              </a:lnSpc>
              <a:spcBef>
                <a:spcPts val="0"/>
              </a:spcBef>
              <a:spcAft>
                <a:spcPts val="0"/>
              </a:spcAft>
              <a:buSzPts val="1400"/>
              <a:buFont typeface="Arial" panose="020B0604020202020204" pitchFamily="34" charset="0"/>
              <a:buChar char="•"/>
            </a:pPr>
            <a:r>
              <a:rPr lang="en-US" sz="1200" b="0" i="0" u="none" strike="noStrike" dirty="0">
                <a:solidFill>
                  <a:schemeClr val="dk1"/>
                </a:solidFill>
                <a:latin typeface="+mn-lt"/>
                <a:ea typeface="Calibri"/>
                <a:cs typeface="Calibri"/>
                <a:sym typeface="Calibri"/>
              </a:rPr>
              <a:t>Shallow breathing, may lead to dizziness</a:t>
            </a:r>
            <a:endParaRPr lang="en-US" dirty="0"/>
          </a:p>
          <a:p>
            <a:pPr marL="171450" lvl="0" indent="-171450" algn="l" rtl="0">
              <a:lnSpc>
                <a:spcPct val="100000"/>
              </a:lnSpc>
              <a:spcBef>
                <a:spcPts val="0"/>
              </a:spcBef>
              <a:spcAft>
                <a:spcPts val="0"/>
              </a:spcAft>
              <a:buSzPts val="1400"/>
              <a:buFont typeface="Arial" panose="020B0604020202020204" pitchFamily="34" charset="0"/>
              <a:buChar char="•"/>
            </a:pPr>
            <a:r>
              <a:rPr lang="en-US" sz="1200" b="0" i="0" u="none" strike="noStrike" dirty="0">
                <a:solidFill>
                  <a:schemeClr val="dk1"/>
                </a:solidFill>
                <a:latin typeface="+mn-lt"/>
                <a:ea typeface="Calibri"/>
                <a:cs typeface="Calibri"/>
                <a:sym typeface="Calibri"/>
              </a:rPr>
              <a:t>Sweating or having chills</a:t>
            </a:r>
            <a:endParaRPr lang="en-US" dirty="0"/>
          </a:p>
          <a:p>
            <a:pPr marL="171450" lvl="0" indent="-171450" algn="l" rtl="0">
              <a:lnSpc>
                <a:spcPct val="100000"/>
              </a:lnSpc>
              <a:spcBef>
                <a:spcPts val="0"/>
              </a:spcBef>
              <a:spcAft>
                <a:spcPts val="0"/>
              </a:spcAft>
              <a:buSzPts val="1400"/>
              <a:buFont typeface="Arial" panose="020B0604020202020204" pitchFamily="34" charset="0"/>
              <a:buChar char="•"/>
            </a:pPr>
            <a:r>
              <a:rPr lang="en-US" sz="1200" b="0" i="0" u="none" strike="noStrike" dirty="0">
                <a:solidFill>
                  <a:schemeClr val="dk1"/>
                </a:solidFill>
                <a:latin typeface="+mn-lt"/>
                <a:ea typeface="Calibri"/>
                <a:cs typeface="Calibri"/>
                <a:sym typeface="Calibri"/>
              </a:rPr>
              <a:t>Dry mouth</a:t>
            </a:r>
            <a:endParaRPr lang="en-US" dirty="0"/>
          </a:p>
          <a:p>
            <a:pPr marL="171450" lvl="0" indent="-171450" algn="l" rtl="0">
              <a:lnSpc>
                <a:spcPct val="100000"/>
              </a:lnSpc>
              <a:spcBef>
                <a:spcPts val="0"/>
              </a:spcBef>
              <a:spcAft>
                <a:spcPts val="0"/>
              </a:spcAft>
              <a:buSzPts val="1400"/>
              <a:buFont typeface="Arial" panose="020B0604020202020204" pitchFamily="34" charset="0"/>
              <a:buChar char="•"/>
            </a:pPr>
            <a:r>
              <a:rPr lang="en-US" sz="1200" b="0" i="0" u="none" strike="noStrike" dirty="0">
                <a:solidFill>
                  <a:schemeClr val="dk1"/>
                </a:solidFill>
                <a:latin typeface="+mn-lt"/>
                <a:ea typeface="Calibri"/>
                <a:cs typeface="Calibri"/>
                <a:sym typeface="Calibri"/>
              </a:rPr>
              <a:t>Getting tremors or muscle twitches</a:t>
            </a:r>
            <a:endParaRPr lang="en-US" dirty="0"/>
          </a:p>
          <a:p>
            <a:pPr marL="171450" lvl="0" indent="-171450" algn="l" rtl="0">
              <a:lnSpc>
                <a:spcPct val="100000"/>
              </a:lnSpc>
              <a:spcBef>
                <a:spcPts val="0"/>
              </a:spcBef>
              <a:spcAft>
                <a:spcPts val="0"/>
              </a:spcAft>
              <a:buSzPts val="1400"/>
              <a:buFont typeface="Arial" panose="020B0604020202020204" pitchFamily="34" charset="0"/>
              <a:buChar char="•"/>
            </a:pPr>
            <a:r>
              <a:rPr lang="en-US" sz="1200" b="0" i="0" u="none" strike="noStrike" dirty="0">
                <a:solidFill>
                  <a:schemeClr val="dk1"/>
                </a:solidFill>
                <a:latin typeface="+mn-lt"/>
                <a:ea typeface="Calibri"/>
                <a:cs typeface="Calibri"/>
                <a:sym typeface="Calibri"/>
              </a:rPr>
              <a:t>Muscle tension </a:t>
            </a:r>
            <a:endParaRPr lang="en-US" dirty="0"/>
          </a:p>
          <a:p>
            <a:pPr marL="171450" lvl="0" indent="-171450" algn="l" rtl="0">
              <a:lnSpc>
                <a:spcPct val="100000"/>
              </a:lnSpc>
              <a:spcBef>
                <a:spcPts val="0"/>
              </a:spcBef>
              <a:spcAft>
                <a:spcPts val="0"/>
              </a:spcAft>
              <a:buSzPts val="1400"/>
              <a:buFont typeface="Arial" panose="020B0604020202020204" pitchFamily="34" charset="0"/>
              <a:buChar char="•"/>
            </a:pPr>
            <a:r>
              <a:rPr lang="en-US" sz="1200" b="0" i="0" u="none" strike="noStrike" dirty="0">
                <a:solidFill>
                  <a:schemeClr val="dk1"/>
                </a:solidFill>
                <a:latin typeface="+mn-lt"/>
                <a:ea typeface="Calibri"/>
                <a:cs typeface="Calibri"/>
                <a:sym typeface="Calibri"/>
              </a:rPr>
              <a:t>Being easily startled</a:t>
            </a:r>
            <a:endParaRPr lang="en-US" dirty="0"/>
          </a:p>
          <a:p>
            <a:pPr marL="171450" lvl="0" indent="-171450" algn="l" rtl="0">
              <a:lnSpc>
                <a:spcPct val="100000"/>
              </a:lnSpc>
              <a:spcBef>
                <a:spcPts val="0"/>
              </a:spcBef>
              <a:spcAft>
                <a:spcPts val="0"/>
              </a:spcAft>
              <a:buSzPts val="1400"/>
              <a:buFont typeface="Arial" panose="020B0604020202020204" pitchFamily="34" charset="0"/>
              <a:buChar char="•"/>
            </a:pPr>
            <a:r>
              <a:rPr lang="en-US" sz="1200" b="0" i="0" u="none" strike="noStrike" dirty="0">
                <a:solidFill>
                  <a:schemeClr val="dk1"/>
                </a:solidFill>
                <a:latin typeface="+mn-lt"/>
                <a:ea typeface="Calibri"/>
                <a:cs typeface="Calibri"/>
                <a:sym typeface="Calibri"/>
              </a:rPr>
              <a:t>Nausea or feeling “butterflies”</a:t>
            </a:r>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11</a:t>
            </a:fld>
            <a:endParaRPr lang="en-US" noProof="0"/>
          </a:p>
        </p:txBody>
      </p:sp>
    </p:spTree>
    <p:extLst>
      <p:ext uri="{BB962C8B-B14F-4D97-AF65-F5344CB8AC3E}">
        <p14:creationId xmlns:p14="http://schemas.microsoft.com/office/powerpoint/2010/main" val="2935225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a:lnSpc>
                <a:spcPct val="100000"/>
              </a:lnSpc>
              <a:spcBef>
                <a:spcPts val="0"/>
              </a:spcBef>
              <a:spcAft>
                <a:spcPts val="0"/>
              </a:spcAft>
              <a:buSzPts val="1400"/>
              <a:buFont typeface="Arial" panose="020B0604020202020204" pitchFamily="34" charset="0"/>
              <a:buChar char="•"/>
            </a:pPr>
            <a:r>
              <a:rPr lang="en-US" sz="1200" b="0" i="0" u="none" strike="noStrike" dirty="0">
                <a:solidFill>
                  <a:schemeClr val="dk1"/>
                </a:solidFill>
                <a:latin typeface="+mn-lt"/>
                <a:ea typeface="Calibri"/>
                <a:cs typeface="Calibri"/>
                <a:sym typeface="Calibri"/>
              </a:rPr>
              <a:t>Change in relationship with or belief about God/Higher Power</a:t>
            </a:r>
            <a:endParaRPr lang="en-US" dirty="0"/>
          </a:p>
          <a:p>
            <a:pPr marL="171450" lvl="0" indent="-171450" algn="l" rtl="0">
              <a:lnSpc>
                <a:spcPct val="100000"/>
              </a:lnSpc>
              <a:spcBef>
                <a:spcPts val="0"/>
              </a:spcBef>
              <a:spcAft>
                <a:spcPts val="0"/>
              </a:spcAft>
              <a:buSzPts val="1400"/>
              <a:buFont typeface="Arial" panose="020B0604020202020204" pitchFamily="34" charset="0"/>
              <a:buChar char="•"/>
            </a:pPr>
            <a:r>
              <a:rPr lang="en-US" sz="1200" b="0" i="0" u="none" strike="noStrike" dirty="0">
                <a:solidFill>
                  <a:schemeClr val="dk1"/>
                </a:solidFill>
                <a:latin typeface="+mn-lt"/>
                <a:ea typeface="Calibri"/>
                <a:cs typeface="Calibri"/>
                <a:sym typeface="Calibri"/>
              </a:rPr>
              <a:t>Abandonment of spiritual practice </a:t>
            </a:r>
            <a:endParaRPr lang="en-US" dirty="0"/>
          </a:p>
          <a:p>
            <a:pPr marL="171450" lvl="0" indent="-171450" algn="l" rtl="0">
              <a:lnSpc>
                <a:spcPct val="100000"/>
              </a:lnSpc>
              <a:spcBef>
                <a:spcPts val="0"/>
              </a:spcBef>
              <a:spcAft>
                <a:spcPts val="0"/>
              </a:spcAft>
              <a:buSzPts val="1400"/>
              <a:buFont typeface="Arial" panose="020B0604020202020204" pitchFamily="34" charset="0"/>
              <a:buChar char="•"/>
            </a:pPr>
            <a:r>
              <a:rPr lang="en-US" sz="1200" b="0" i="0" u="none" strike="noStrike" dirty="0">
                <a:solidFill>
                  <a:schemeClr val="dk1"/>
                </a:solidFill>
                <a:latin typeface="+mn-lt"/>
                <a:ea typeface="Calibri"/>
                <a:cs typeface="Calibri"/>
                <a:sym typeface="Calibri"/>
              </a:rPr>
              <a:t>Questioning the beliefs of their faith or loss of faith</a:t>
            </a:r>
            <a:endParaRPr lang="en-US" dirty="0"/>
          </a:p>
          <a:p>
            <a:pPr marL="171450" lvl="0" indent="-171450" algn="l" rtl="0">
              <a:lnSpc>
                <a:spcPct val="100000"/>
              </a:lnSpc>
              <a:spcBef>
                <a:spcPts val="0"/>
              </a:spcBef>
              <a:spcAft>
                <a:spcPts val="0"/>
              </a:spcAft>
              <a:buSzPts val="1400"/>
              <a:buFont typeface="Arial" panose="020B0604020202020204" pitchFamily="34" charset="0"/>
              <a:buChar char="•"/>
            </a:pPr>
            <a:r>
              <a:rPr lang="en-US" sz="1200" b="0" i="0" u="none" strike="noStrike" dirty="0">
                <a:solidFill>
                  <a:schemeClr val="dk1"/>
                </a:solidFill>
                <a:latin typeface="+mn-lt"/>
                <a:ea typeface="Calibri"/>
                <a:cs typeface="Calibri"/>
                <a:sym typeface="Calibri"/>
              </a:rPr>
              <a:t>Rejection of spiritual care providers</a:t>
            </a:r>
            <a:endParaRPr lang="en-US" dirty="0"/>
          </a:p>
          <a:p>
            <a:pPr marL="171450" lvl="0" indent="-171450" algn="l" rtl="0">
              <a:lnSpc>
                <a:spcPct val="100000"/>
              </a:lnSpc>
              <a:spcBef>
                <a:spcPts val="0"/>
              </a:spcBef>
              <a:spcAft>
                <a:spcPts val="0"/>
              </a:spcAft>
              <a:buSzPts val="1400"/>
              <a:buFont typeface="Arial" panose="020B0604020202020204" pitchFamily="34" charset="0"/>
              <a:buChar char="•"/>
            </a:pPr>
            <a:r>
              <a:rPr lang="en-US" sz="1200" b="0" i="0" u="none" strike="noStrike" dirty="0">
                <a:solidFill>
                  <a:schemeClr val="dk1"/>
                </a:solidFill>
                <a:latin typeface="+mn-lt"/>
                <a:ea typeface="Calibri"/>
                <a:cs typeface="Calibri"/>
                <a:sym typeface="Calibri"/>
              </a:rPr>
              <a:t>Workload issues may leave little times for contemplation and solitary spiritual coping like prayer and meditation</a:t>
            </a:r>
            <a:endParaRPr lang="en-US" dirty="0"/>
          </a:p>
          <a:p>
            <a:pPr marL="171450" lvl="0" indent="-171450" algn="l" rtl="0">
              <a:lnSpc>
                <a:spcPct val="100000"/>
              </a:lnSpc>
              <a:spcBef>
                <a:spcPts val="0"/>
              </a:spcBef>
              <a:spcAft>
                <a:spcPts val="0"/>
              </a:spcAft>
              <a:buSzPts val="1400"/>
              <a:buFont typeface="Arial" panose="020B0604020202020204" pitchFamily="34" charset="0"/>
              <a:buChar char="•"/>
            </a:pPr>
            <a:r>
              <a:rPr lang="en-US" sz="1200" b="0" i="0" u="none" strike="noStrike" dirty="0">
                <a:solidFill>
                  <a:schemeClr val="dk1"/>
                </a:solidFill>
                <a:latin typeface="+mn-lt"/>
                <a:ea typeface="Calibri"/>
                <a:cs typeface="Calibri"/>
                <a:sym typeface="Calibri"/>
              </a:rPr>
              <a:t>Struggle with questions about the meaning of life, justice, fairness, afterlife</a:t>
            </a:r>
            <a:endParaRPr lang="en-US" dirty="0"/>
          </a:p>
          <a:p>
            <a:pPr marL="171450" lvl="0" indent="-171450" algn="l" rtl="0">
              <a:lnSpc>
                <a:spcPct val="100000"/>
              </a:lnSpc>
              <a:spcBef>
                <a:spcPts val="0"/>
              </a:spcBef>
              <a:spcAft>
                <a:spcPts val="0"/>
              </a:spcAft>
              <a:buSzPts val="1400"/>
              <a:buFont typeface="Arial" panose="020B0604020202020204" pitchFamily="34" charset="0"/>
              <a:buChar char="•"/>
            </a:pPr>
            <a:r>
              <a:rPr lang="en-US" sz="1200" b="0" i="0" u="none" strike="noStrike" dirty="0">
                <a:solidFill>
                  <a:schemeClr val="dk1"/>
                </a:solidFill>
                <a:latin typeface="+mn-lt"/>
                <a:ea typeface="Calibri"/>
                <a:cs typeface="Calibri"/>
                <a:sym typeface="Calibri"/>
              </a:rPr>
              <a:t>Loss of familiar spiritual supports </a:t>
            </a:r>
            <a:endParaRPr lang="en-US" dirty="0"/>
          </a:p>
          <a:p>
            <a:pPr marL="171450" lvl="0" indent="-171450" algn="l" rtl="0">
              <a:lnSpc>
                <a:spcPct val="100000"/>
              </a:lnSpc>
              <a:spcBef>
                <a:spcPts val="0"/>
              </a:spcBef>
              <a:spcAft>
                <a:spcPts val="0"/>
              </a:spcAft>
              <a:buSzPts val="1400"/>
              <a:buFont typeface="Arial" panose="020B0604020202020204" pitchFamily="34" charset="0"/>
              <a:buChar char="•"/>
            </a:pPr>
            <a:r>
              <a:rPr lang="en-US" sz="1200" b="0" i="0" u="none" strike="noStrike" dirty="0">
                <a:solidFill>
                  <a:schemeClr val="dk1"/>
                </a:solidFill>
                <a:latin typeface="+mn-lt"/>
                <a:ea typeface="Calibri"/>
                <a:cs typeface="Calibri"/>
                <a:sym typeface="Calibri"/>
              </a:rPr>
              <a:t>We may become disconnected from religious or spiritual social behaviors because of social distancing measures</a:t>
            </a:r>
          </a:p>
          <a:p>
            <a:pPr marL="171450" lvl="0" indent="-171450" algn="l" rtl="0">
              <a:lnSpc>
                <a:spcPct val="100000"/>
              </a:lnSpc>
              <a:spcBef>
                <a:spcPts val="0"/>
              </a:spcBef>
              <a:spcAft>
                <a:spcPts val="0"/>
              </a:spcAft>
              <a:buSzPts val="1400"/>
              <a:buFont typeface="Arial" panose="020B0604020202020204" pitchFamily="34" charset="0"/>
              <a:buChar char="•"/>
            </a:pPr>
            <a:r>
              <a:rPr lang="en-US" sz="1200" b="0" i="0" u="none" strike="noStrike" dirty="0">
                <a:solidFill>
                  <a:schemeClr val="dk1"/>
                </a:solidFill>
                <a:latin typeface="+mn-lt"/>
                <a:ea typeface="Calibri"/>
                <a:cs typeface="Calibri"/>
                <a:sym typeface="Calibri"/>
              </a:rPr>
              <a:t>We might </a:t>
            </a:r>
            <a:r>
              <a:rPr lang="en-US" dirty="0"/>
              <a:t>become cynical </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12</a:t>
            </a:fld>
            <a:endParaRPr lang="en-US" noProof="0"/>
          </a:p>
        </p:txBody>
      </p:sp>
    </p:spTree>
    <p:extLst>
      <p:ext uri="{BB962C8B-B14F-4D97-AF65-F5344CB8AC3E}">
        <p14:creationId xmlns:p14="http://schemas.microsoft.com/office/powerpoint/2010/main" val="4200562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sz="1200" dirty="0"/>
              <a:t>NOTE: Some people are more vulnerable to stress, such as those already struggling with a mental health problem like anxiety or depression. It is especially important to be aware of the signs of stress so that you can take action or consult a healthcare provider. </a:t>
            </a:r>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13</a:t>
            </a:fld>
            <a:endParaRPr lang="en-US" noProof="0"/>
          </a:p>
        </p:txBody>
      </p:sp>
    </p:spTree>
    <p:extLst>
      <p:ext uri="{BB962C8B-B14F-4D97-AF65-F5344CB8AC3E}">
        <p14:creationId xmlns:p14="http://schemas.microsoft.com/office/powerpoint/2010/main" val="3136232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Identify thoughts </a:t>
            </a:r>
            <a:endParaRPr lang="en-US" dirty="0"/>
          </a:p>
          <a:p>
            <a:pPr marL="171450" indent="-171450">
              <a:buFont typeface="Arial" panose="020B0604020202020204" pitchFamily="34" charset="0"/>
              <a:buChar char="•"/>
            </a:pPr>
            <a:r>
              <a:rPr lang="en-US" dirty="0"/>
              <a:t>Identifying automatic thoughts may take a bit of work as we are often barely aware of them.  </a:t>
            </a:r>
          </a:p>
          <a:p>
            <a:pPr marL="171450" indent="-171450">
              <a:buFont typeface="Arial" panose="020B0604020202020204" pitchFamily="34" charset="0"/>
              <a:buChar char="•"/>
            </a:pPr>
            <a:r>
              <a:rPr lang="en-US" dirty="0"/>
              <a:t>Under stress, it can become harder to slow down and identify automatic thoughts.</a:t>
            </a:r>
          </a:p>
          <a:p>
            <a:endParaRPr lang="en-US" dirty="0"/>
          </a:p>
          <a:p>
            <a:r>
              <a:rPr lang="en-US" b="1" dirty="0"/>
              <a:t>Identify underlying beliefs </a:t>
            </a:r>
            <a:endParaRPr lang="en-US" dirty="0"/>
          </a:p>
          <a:p>
            <a:pPr marL="171450" indent="-171450">
              <a:buFont typeface="Arial" panose="020B0604020202020204" pitchFamily="34" charset="0"/>
              <a:buChar char="•"/>
            </a:pPr>
            <a:r>
              <a:rPr lang="en-US" dirty="0"/>
              <a:t>They can be distorted. Asking “Where did this thought come from? “ or “Why do I think this?” can lead you to your underlying belief(s) about the situation. </a:t>
            </a:r>
          </a:p>
          <a:p>
            <a:pPr marL="171450" indent="-171450">
              <a:buFont typeface="Arial" panose="020B0604020202020204" pitchFamily="34" charset="0"/>
              <a:buChar char="•"/>
            </a:pPr>
            <a:r>
              <a:rPr lang="en-US" dirty="0"/>
              <a:t>Possible negative beliefs in reaction to a disaster could include:</a:t>
            </a:r>
          </a:p>
          <a:p>
            <a:pPr marL="628650" lvl="1" indent="-171450">
              <a:buFont typeface="Arial" panose="020B0604020202020204" pitchFamily="34" charset="0"/>
              <a:buChar char="•"/>
            </a:pPr>
            <a:r>
              <a:rPr lang="en-US" dirty="0"/>
              <a:t>Changes in your worldview (“The World is a Dangerous Place”)</a:t>
            </a:r>
          </a:p>
          <a:p>
            <a:pPr marL="628650" lvl="1" indent="-171450">
              <a:buFont typeface="Arial" panose="020B0604020202020204" pitchFamily="34" charset="0"/>
              <a:buChar char="•"/>
            </a:pPr>
            <a:r>
              <a:rPr lang="en-US" dirty="0"/>
              <a:t>The future (“we’ll never win against this crisis”, “it’s hopeless”)</a:t>
            </a:r>
          </a:p>
          <a:p>
            <a:pPr marL="628650" lvl="1" indent="-171450">
              <a:buFont typeface="Arial" panose="020B0604020202020204" pitchFamily="34" charset="0"/>
              <a:buChar char="•"/>
            </a:pPr>
            <a:r>
              <a:rPr lang="en-US" dirty="0"/>
              <a:t>Other people (“people are bad/dangerous/don’t care”) </a:t>
            </a:r>
          </a:p>
          <a:p>
            <a:pPr marL="628650" lvl="1" indent="-171450">
              <a:buFont typeface="Arial" panose="020B0604020202020204" pitchFamily="34" charset="0"/>
              <a:buChar char="•"/>
            </a:pPr>
            <a:r>
              <a:rPr lang="en-US" dirty="0"/>
              <a:t>Ourselves (“I’m incapable/bad”)</a:t>
            </a:r>
          </a:p>
          <a:p>
            <a:pPr marL="628650" lvl="1" indent="-171450">
              <a:buFont typeface="Arial" panose="020B0604020202020204" pitchFamily="34" charset="0"/>
              <a:buChar char="•"/>
            </a:pPr>
            <a:r>
              <a:rPr lang="en-US" dirty="0"/>
              <a:t>Catastrophizing (distortion, the worse case scenario is the mostly likely one)</a:t>
            </a:r>
          </a:p>
          <a:p>
            <a:endParaRPr lang="en-US" dirty="0"/>
          </a:p>
          <a:p>
            <a:r>
              <a:rPr lang="en-US" b="1" dirty="0"/>
              <a:t>Examine and challenge </a:t>
            </a:r>
            <a:endParaRPr lang="en-US" dirty="0"/>
          </a:p>
          <a:p>
            <a:pPr marL="171450" indent="-171450">
              <a:buFont typeface="Arial" panose="020B0604020202020204" pitchFamily="34" charset="0"/>
              <a:buChar char="•"/>
            </a:pPr>
            <a:r>
              <a:rPr lang="en-US" dirty="0"/>
              <a:t>Once you identify automatic thoughts and beliefs, you can “reality check’ them by asking “is this really true?” a and “what’s the evidence for this?” </a:t>
            </a:r>
          </a:p>
          <a:p>
            <a:pPr marL="171450" indent="-171450">
              <a:buFont typeface="Arial" panose="020B0604020202020204" pitchFamily="34" charset="0"/>
              <a:buChar char="•"/>
            </a:pPr>
            <a:r>
              <a:rPr lang="en-US" dirty="0"/>
              <a:t>Checking and correcting unhelpful and distorted beliefs about the situation can give rise to more realistic and helpful automatic thoughts which in turn can influence your emotions can coping behaviors in response to the situation.</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14</a:t>
            </a:fld>
            <a:endParaRPr lang="en-US" noProof="0"/>
          </a:p>
        </p:txBody>
      </p:sp>
    </p:spTree>
    <p:extLst>
      <p:ext uri="{BB962C8B-B14F-4D97-AF65-F5344CB8AC3E}">
        <p14:creationId xmlns:p14="http://schemas.microsoft.com/office/powerpoint/2010/main" val="98864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rtl="0">
              <a:lnSpc>
                <a:spcPct val="100000"/>
              </a:lnSpc>
              <a:spcBef>
                <a:spcPts val="0"/>
              </a:spcBef>
              <a:spcAft>
                <a:spcPts val="0"/>
              </a:spcAft>
              <a:buClr>
                <a:schemeClr val="dk1"/>
              </a:buClr>
              <a:buSzPts val="1200"/>
              <a:buFont typeface="Arial"/>
              <a:buChar char="•"/>
            </a:pPr>
            <a:r>
              <a:rPr lang="en-US" dirty="0"/>
              <a:t>Name: Identifying and </a:t>
            </a:r>
            <a:r>
              <a:rPr lang="en-US" b="1" dirty="0"/>
              <a:t>naming our feelings </a:t>
            </a:r>
            <a:r>
              <a:rPr lang="en-US" dirty="0"/>
              <a:t>is the first step to managing them in a healthy way. While sometimes our emotions are easy to name. Other times we we not know what we are feeling or we feel “nothing.” </a:t>
            </a:r>
          </a:p>
          <a:p>
            <a:pPr marL="0" lvl="0" indent="0" algn="l" rtl="0">
              <a:lnSpc>
                <a:spcPct val="100000"/>
              </a:lnSpc>
              <a:spcBef>
                <a:spcPts val="0"/>
              </a:spcBef>
              <a:spcAft>
                <a:spcPts val="0"/>
              </a:spcAft>
              <a:buClr>
                <a:schemeClr val="dk1"/>
              </a:buClr>
              <a:buSzPts val="1200"/>
              <a:buFont typeface="Arial"/>
              <a:buNone/>
            </a:pPr>
            <a:endParaRPr lang="en-US" dirty="0"/>
          </a:p>
          <a:p>
            <a:pPr marL="171450" lvl="0" indent="-171450" algn="l" rtl="0">
              <a:lnSpc>
                <a:spcPct val="100000"/>
              </a:lnSpc>
              <a:spcBef>
                <a:spcPts val="0"/>
              </a:spcBef>
              <a:spcAft>
                <a:spcPts val="0"/>
              </a:spcAft>
              <a:buClr>
                <a:schemeClr val="dk1"/>
              </a:buClr>
              <a:buSzPts val="1200"/>
              <a:buFont typeface="Arial"/>
              <a:buChar char="•"/>
            </a:pPr>
            <a:r>
              <a:rPr lang="en-US" dirty="0"/>
              <a:t>Be in touch: It’s important </a:t>
            </a:r>
            <a:r>
              <a:rPr lang="en-US" b="1" dirty="0"/>
              <a:t>to be in touch </a:t>
            </a:r>
            <a:r>
              <a:rPr lang="en-US" dirty="0"/>
              <a:t>with your feelings in order to stay well during the COVID response. Ignoring or suppressing feelings doesn’t make them go away. It can raise the risk of developing other psychological problems later on. </a:t>
            </a:r>
            <a:br>
              <a:rPr lang="en-US" dirty="0"/>
            </a:br>
            <a:endParaRPr lang="en-US" dirty="0"/>
          </a:p>
          <a:p>
            <a:pPr marL="171450" lvl="0" indent="-171450" algn="l" rtl="0">
              <a:lnSpc>
                <a:spcPct val="100000"/>
              </a:lnSpc>
              <a:spcBef>
                <a:spcPts val="0"/>
              </a:spcBef>
              <a:spcAft>
                <a:spcPts val="0"/>
              </a:spcAft>
              <a:buClr>
                <a:schemeClr val="dk1"/>
              </a:buClr>
              <a:buSzPts val="1200"/>
              <a:buFont typeface="Arial"/>
              <a:buChar char="•"/>
            </a:pPr>
            <a:r>
              <a:rPr lang="en-US" dirty="0"/>
              <a:t>Talk about it: A common stress reaction is to “put your head down and work.” </a:t>
            </a:r>
            <a:r>
              <a:rPr lang="en-US" b="1" dirty="0"/>
              <a:t>Talking about feelings </a:t>
            </a:r>
            <a:r>
              <a:rPr lang="en-US" dirty="0"/>
              <a:t>is very important but may make you feel vulnerable. Many of us don’t want to feel  vulnerable in a disaster. In fact, “getting emotional” is often seen as dangerous when he we need to stay focused and complete our tasks quickly and effectively. </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15</a:t>
            </a:fld>
            <a:endParaRPr lang="en-US" noProof="0"/>
          </a:p>
        </p:txBody>
      </p:sp>
    </p:spTree>
    <p:extLst>
      <p:ext uri="{BB962C8B-B14F-4D97-AF65-F5344CB8AC3E}">
        <p14:creationId xmlns:p14="http://schemas.microsoft.com/office/powerpoint/2010/main" val="2266088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a:lnSpc>
                <a:spcPct val="100000"/>
              </a:lnSpc>
              <a:spcBef>
                <a:spcPts val="0"/>
              </a:spcBef>
              <a:spcAft>
                <a:spcPts val="0"/>
              </a:spcAft>
              <a:buClr>
                <a:schemeClr val="dk1"/>
              </a:buClr>
              <a:buSzPts val="1200"/>
              <a:buFont typeface="Arial"/>
              <a:buChar char="•"/>
            </a:pPr>
            <a:r>
              <a:rPr lang="en-US" sz="1200" dirty="0"/>
              <a:t>Emotions vary in type and intensity. </a:t>
            </a:r>
            <a:endParaRPr lang="en-US" dirty="0"/>
          </a:p>
          <a:p>
            <a:pPr marL="171450" lvl="0" indent="-171450" algn="l" rtl="0">
              <a:lnSpc>
                <a:spcPct val="100000"/>
              </a:lnSpc>
              <a:spcBef>
                <a:spcPts val="0"/>
              </a:spcBef>
              <a:spcAft>
                <a:spcPts val="0"/>
              </a:spcAft>
              <a:buClr>
                <a:schemeClr val="dk1"/>
              </a:buClr>
              <a:buSzPts val="1200"/>
              <a:buFont typeface="Arial"/>
              <a:buChar char="•"/>
            </a:pPr>
            <a:r>
              <a:rPr lang="en-US" sz="1200" dirty="0"/>
              <a:t>This tool can help expand your vocabulary so you are better able to describe your emotions. </a:t>
            </a:r>
            <a:endParaRPr lang="en-US" dirty="0"/>
          </a:p>
          <a:p>
            <a:endParaRPr lang="en-US" dirty="0"/>
          </a:p>
          <a:p>
            <a:pPr marL="171450" indent="-171450">
              <a:buFont typeface="Arial" panose="020B0604020202020204" pitchFamily="34" charset="0"/>
              <a:buChar char="•"/>
            </a:pPr>
            <a:r>
              <a:rPr lang="en-US" dirty="0"/>
              <a:t>How to use this wheel:</a:t>
            </a:r>
          </a:p>
          <a:p>
            <a:pPr marL="628650" lvl="1" indent="-171450">
              <a:buFont typeface="Arial" panose="020B0604020202020204" pitchFamily="34" charset="0"/>
              <a:buChar char="•"/>
            </a:pPr>
            <a:r>
              <a:rPr lang="en-US" dirty="0"/>
              <a:t>Reflect</a:t>
            </a:r>
          </a:p>
          <a:p>
            <a:pPr marL="628650" lvl="1" indent="-171450">
              <a:buFont typeface="Arial" panose="020B0604020202020204" pitchFamily="34" charset="0"/>
              <a:buChar char="•"/>
            </a:pPr>
            <a:r>
              <a:rPr lang="en-US" dirty="0"/>
              <a:t>Locate your emotion</a:t>
            </a:r>
          </a:p>
          <a:p>
            <a:pPr marL="628650" lvl="1" indent="-171450">
              <a:buFont typeface="Arial" panose="020B0604020202020204" pitchFamily="34" charset="0"/>
              <a:buChar char="•"/>
            </a:pPr>
            <a:r>
              <a:rPr lang="en-US" dirty="0"/>
              <a:t>If your feeling is primary find the most specific term you can on the wheel</a:t>
            </a:r>
          </a:p>
          <a:p>
            <a:pPr marL="628650" lvl="1" indent="-171450">
              <a:buFont typeface="Arial" panose="020B0604020202020204" pitchFamily="34" charset="0"/>
              <a:buChar char="•"/>
            </a:pPr>
            <a:r>
              <a:rPr lang="en-US" dirty="0"/>
              <a:t>If its secondary, find the primary emotion at the root</a:t>
            </a:r>
          </a:p>
          <a:p>
            <a:pPr marL="628650" lvl="1" indent="-171450">
              <a:buFont typeface="Arial" panose="020B0604020202020204" pitchFamily="34" charset="0"/>
              <a:buChar char="•"/>
            </a:pPr>
            <a:r>
              <a:rPr lang="en-US" dirty="0"/>
              <a:t>Choose the best way to cope</a:t>
            </a:r>
          </a:p>
          <a:p>
            <a:pPr marL="628650" lvl="1" indent="-171450">
              <a:buFont typeface="Arial" panose="020B0604020202020204" pitchFamily="34" charset="0"/>
              <a:buChar char="•"/>
            </a:pPr>
            <a:r>
              <a:rPr lang="en-US" dirty="0"/>
              <a:t>Try to find a positive feeling in addition to the negative</a:t>
            </a:r>
          </a:p>
          <a:p>
            <a:pPr marL="628650" lvl="1" indent="-171450">
              <a:buFont typeface="Arial" panose="020B0604020202020204" pitchFamily="34" charset="0"/>
              <a:buChar char="•"/>
            </a:pPr>
            <a:r>
              <a:rPr lang="en-US" dirty="0"/>
              <a:t>Feeling Mixed emotions (positive and negative) in response to a negative stressor means less risk for psychological problems later</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16</a:t>
            </a:fld>
            <a:endParaRPr lang="en-US" noProof="0"/>
          </a:p>
        </p:txBody>
      </p:sp>
    </p:spTree>
    <p:extLst>
      <p:ext uri="{BB962C8B-B14F-4D97-AF65-F5344CB8AC3E}">
        <p14:creationId xmlns:p14="http://schemas.microsoft.com/office/powerpoint/2010/main" val="21974967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bg1">
            <a:lumMod val="95000"/>
          </a:schemeClr>
        </a:solidFill>
        <a:effectLst/>
      </p:bgPr>
    </p:bg>
    <p:spTree>
      <p:nvGrpSpPr>
        <p:cNvPr id="1" name=""/>
        <p:cNvGrpSpPr/>
        <p:nvPr/>
      </p:nvGrpSpPr>
      <p:grpSpPr>
        <a:xfrm>
          <a:off x="0" y="0"/>
          <a:ext cx="0" cy="0"/>
          <a:chOff x="0" y="0"/>
          <a:chExt cx="0" cy="0"/>
        </a:xfrm>
      </p:grpSpPr>
      <p:pic>
        <p:nvPicPr>
          <p:cNvPr id="11" name="Picture 10" descr="A close up of a white wall&#10;&#10;Description automatically generated">
            <a:extLst>
              <a:ext uri="{FF2B5EF4-FFF2-40B4-BE49-F238E27FC236}">
                <a16:creationId xmlns:a16="http://schemas.microsoft.com/office/drawing/2014/main" id="{2CBE4455-0B36-0347-9BA5-AB9C37E6C56F}"/>
              </a:ext>
            </a:extLst>
          </p:cNvPr>
          <p:cNvPicPr>
            <a:picLocks noChangeAspect="1"/>
          </p:cNvPicPr>
          <p:nvPr userDrawn="1"/>
        </p:nvPicPr>
        <p:blipFill rotWithShape="1">
          <a:blip r:embed="rId2">
            <a:alphaModFix amt="50000"/>
          </a:blip>
          <a:srcRect r="4579"/>
          <a:stretch/>
        </p:blipFill>
        <p:spPr>
          <a:xfrm>
            <a:off x="0" y="-14625"/>
            <a:ext cx="9776708" cy="6830568"/>
          </a:xfrm>
          <a:prstGeom prst="rect">
            <a:avLst/>
          </a:prstGeom>
        </p:spPr>
      </p:pic>
      <p:sp>
        <p:nvSpPr>
          <p:cNvPr id="18" name="Rectangle 17">
            <a:extLst>
              <a:ext uri="{FF2B5EF4-FFF2-40B4-BE49-F238E27FC236}">
                <a16:creationId xmlns:a16="http://schemas.microsoft.com/office/drawing/2014/main" id="{137BC0B1-E1E4-7042-BE18-4EF6F6A227CF}"/>
              </a:ext>
            </a:extLst>
          </p:cNvPr>
          <p:cNvSpPr/>
          <p:nvPr userDrawn="1"/>
        </p:nvSpPr>
        <p:spPr>
          <a:xfrm flipH="1">
            <a:off x="9780102" y="0"/>
            <a:ext cx="2411412" cy="6803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097157" y="3655880"/>
            <a:ext cx="10094843" cy="1261295"/>
          </a:xfrm>
          <a:solidFill>
            <a:schemeClr val="bg1"/>
          </a:solidFill>
        </p:spPr>
        <p:txBody>
          <a:bodyPr vert="horz" lIns="180000" tIns="180000" rIns="252000" bIns="180000" rtlCol="0" anchor="ctr" anchorCtr="0">
            <a:noAutofit/>
          </a:bodyPr>
          <a:lstStyle>
            <a:lvl1pPr algn="l">
              <a:defRPr lang="en-ZA" sz="4800" b="1" spc="0" dirty="0"/>
            </a:lvl1pPr>
          </a:lstStyle>
          <a:p>
            <a:pPr lvl="0" algn="r"/>
            <a:r>
              <a:rPr lang="en-US" noProof="0" dirty="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2097156" y="4905866"/>
            <a:ext cx="10094843" cy="715802"/>
          </a:xfrm>
          <a:solidFill>
            <a:schemeClr val="tx1">
              <a:alpha val="80000"/>
            </a:schemeClr>
          </a:solidFill>
        </p:spPr>
        <p:txBody>
          <a:bodyPr vert="horz" lIns="180000" tIns="180000" rIns="180000" bIns="180000" rtlCol="0">
            <a:noAutofit/>
          </a:bodyPr>
          <a:lstStyle>
            <a:lvl1pPr marL="0" indent="0" algn="l">
              <a:buNone/>
              <a:defRPr lang="en-ZA" dirty="0">
                <a:solidFill>
                  <a:schemeClr val="bg1"/>
                </a:solidFill>
              </a:defRPr>
            </a:lvl1pPr>
          </a:lstStyle>
          <a:p>
            <a:pPr marL="266700" lvl="0" indent="-266700" algn="ctr"/>
            <a:r>
              <a:rPr lang="en-US" noProof="0"/>
              <a:t>Click to edit Master subtitle style</a:t>
            </a:r>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354449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2" name="Picture 11" descr="A picture containing drawing&#10;&#10;Description automatically generated">
            <a:extLst>
              <a:ext uri="{FF2B5EF4-FFF2-40B4-BE49-F238E27FC236}">
                <a16:creationId xmlns:a16="http://schemas.microsoft.com/office/drawing/2014/main" id="{6FB57F0E-C37F-CC44-B603-63DAF67C2A0D}"/>
              </a:ext>
            </a:extLst>
          </p:cNvPr>
          <p:cNvPicPr>
            <a:picLocks noChangeAspect="1"/>
          </p:cNvPicPr>
          <p:nvPr userDrawn="1"/>
        </p:nvPicPr>
        <p:blipFill>
          <a:blip r:embed="rId3"/>
          <a:stretch>
            <a:fillRect/>
          </a:stretch>
        </p:blipFill>
        <p:spPr>
          <a:xfrm>
            <a:off x="2097157" y="1649896"/>
            <a:ext cx="7390867" cy="1815969"/>
          </a:xfrm>
          <a:prstGeom prst="rect">
            <a:avLst/>
          </a:prstGeom>
        </p:spPr>
      </p:pic>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accent1"/>
                </a:solidFill>
              </a:defRPr>
            </a:lvl1pPr>
          </a:lstStyle>
          <a:p>
            <a:r>
              <a:rPr lang="en-US" noProof="0"/>
              <a:t>Click to edit page title</a:t>
            </a:r>
          </a:p>
        </p:txBody>
      </p:sp>
      <p:sp>
        <p:nvSpPr>
          <p:cNvPr id="7" name="Subtitle 2">
            <a:extLst>
              <a:ext uri="{FF2B5EF4-FFF2-40B4-BE49-F238E27FC236}">
                <a16:creationId xmlns:a16="http://schemas.microsoft.com/office/drawing/2014/main" id="{7DEBF36F-ADC5-48FF-BFAF-3BED06924FD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709530"/>
            <a:ext cx="5472000" cy="396222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4">
            <a:extLst>
              <a:ext uri="{FF2B5EF4-FFF2-40B4-BE49-F238E27FC236}">
                <a16:creationId xmlns:a16="http://schemas.microsoft.com/office/drawing/2014/main" id="{7867C73D-EE16-41D1-B7CE-A35C765E3B8D}"/>
              </a:ext>
            </a:extLst>
          </p:cNvPr>
          <p:cNvSpPr>
            <a:spLocks noGrp="1"/>
          </p:cNvSpPr>
          <p:nvPr>
            <p:ph type="body" sz="quarter" idx="12"/>
          </p:nvPr>
        </p:nvSpPr>
        <p:spPr>
          <a:xfrm>
            <a:off x="6299887" y="1708780"/>
            <a:ext cx="5472113" cy="396222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891552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accent1"/>
                </a:solidFill>
              </a:defRPr>
            </a:lvl1pPr>
          </a:lstStyle>
          <a:p>
            <a:r>
              <a:rPr lang="en-US" noProof="0" dirty="0"/>
              <a:t>Click to edit page title</a:t>
            </a:r>
          </a:p>
        </p:txBody>
      </p:sp>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710053"/>
            <a:ext cx="3600000" cy="388808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709530"/>
            <a:ext cx="3600450" cy="388808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5">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709528"/>
            <a:ext cx="3600450" cy="388808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654388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accent1"/>
                </a:solidFill>
              </a:defRPr>
            </a:lvl1pPr>
          </a:lstStyle>
          <a:p>
            <a:r>
              <a:rPr lang="en-US" noProof="0" dirty="0"/>
              <a:t>Click to edit page 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219199"/>
            <a:ext cx="11328000" cy="4415481"/>
          </a:xfrm>
        </p:spPr>
        <p:txBody>
          <a:bodyPr/>
          <a:lstStyle>
            <a:lvl1pPr>
              <a:buClr>
                <a:schemeClr val="accent1"/>
              </a:buClr>
              <a:defRPr>
                <a:solidFill>
                  <a:schemeClr val="tx1">
                    <a:lumMod val="75000"/>
                    <a:lumOff val="25000"/>
                  </a:schemeClr>
                </a:solidFill>
              </a:defRPr>
            </a:lvl1pPr>
            <a:lvl2pPr>
              <a:buClr>
                <a:schemeClr val="accent2"/>
              </a:buClr>
              <a:defRPr>
                <a:solidFill>
                  <a:schemeClr val="tx1">
                    <a:lumMod val="75000"/>
                    <a:lumOff val="25000"/>
                  </a:schemeClr>
                </a:solidFill>
              </a:defRPr>
            </a:lvl2pPr>
            <a:lvl3pPr>
              <a:buClr>
                <a:schemeClr val="accent3"/>
              </a:buClr>
              <a:defRPr>
                <a:solidFill>
                  <a:schemeClr val="tx1">
                    <a:lumMod val="75000"/>
                    <a:lumOff val="25000"/>
                  </a:schemeClr>
                </a:solidFill>
              </a:defRPr>
            </a:lvl3pPr>
            <a:lvl4pPr>
              <a:buClr>
                <a:schemeClr val="accent4"/>
              </a:buClr>
              <a:defRPr>
                <a:solidFill>
                  <a:schemeClr val="tx1">
                    <a:lumMod val="75000"/>
                    <a:lumOff val="25000"/>
                  </a:schemeClr>
                </a:solidFill>
              </a:defRPr>
            </a:lvl4pPr>
            <a:lvl5pPr>
              <a:buClr>
                <a:schemeClr val="accent5"/>
              </a:buCl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9762075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accent1"/>
                </a:solidFill>
              </a:defRPr>
            </a:lvl1pPr>
          </a:lstStyle>
          <a:p>
            <a:r>
              <a:rPr lang="en-US" noProof="0" dirty="0"/>
              <a:t>Click to edit page title</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9" name="Content Placeholder 3">
            <a:extLst>
              <a:ext uri="{FF2B5EF4-FFF2-40B4-BE49-F238E27FC236}">
                <a16:creationId xmlns:a16="http://schemas.microsoft.com/office/drawing/2014/main" id="{EE1E0B79-3CC8-4DCF-8AEC-AC43BC9A3048}"/>
              </a:ext>
            </a:extLst>
          </p:cNvPr>
          <p:cNvSpPr>
            <a:spLocks noGrp="1"/>
          </p:cNvSpPr>
          <p:nvPr>
            <p:ph sz="half" idx="2"/>
          </p:nvPr>
        </p:nvSpPr>
        <p:spPr>
          <a:xfrm>
            <a:off x="6311886" y="1219199"/>
            <a:ext cx="5460114" cy="439076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Content Placeholder 2">
            <a:extLst>
              <a:ext uri="{FF2B5EF4-FFF2-40B4-BE49-F238E27FC236}">
                <a16:creationId xmlns:a16="http://schemas.microsoft.com/office/drawing/2014/main" id="{15546508-E26C-46CD-8939-D20E71BF4ED7}"/>
              </a:ext>
            </a:extLst>
          </p:cNvPr>
          <p:cNvSpPr>
            <a:spLocks noGrp="1"/>
          </p:cNvSpPr>
          <p:nvPr>
            <p:ph sz="half" idx="1"/>
          </p:nvPr>
        </p:nvSpPr>
        <p:spPr>
          <a:xfrm>
            <a:off x="431999" y="1219199"/>
            <a:ext cx="5448115" cy="439076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6155533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accent1"/>
                </a:solidFill>
              </a:defRPr>
            </a:lvl1pPr>
          </a:lstStyle>
          <a:p>
            <a:r>
              <a:rPr lang="en-US" noProof="0" dirty="0"/>
              <a:t>Click to edit page title</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016231"/>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2" name="Rectangle 11" descr="Accent bar right&#10;">
            <a:extLst>
              <a:ext uri="{FF2B5EF4-FFF2-40B4-BE49-F238E27FC236}">
                <a16:creationId xmlns:a16="http://schemas.microsoft.com/office/drawing/2014/main" id="{3E8A46E0-47C2-4441-B7DD-F621A80F1FC8}"/>
              </a:ext>
              <a:ext uri="{C183D7F6-B498-43B3-948B-1728B52AA6E4}">
                <adec:decorative xmlns:adec="http://schemas.microsoft.com/office/drawing/2017/decorative" val="1"/>
              </a:ext>
            </a:extLst>
          </p:cNvPr>
          <p:cNvSpPr/>
          <p:nvPr userDrawn="1"/>
        </p:nvSpPr>
        <p:spPr>
          <a:xfrm>
            <a:off x="6299887" y="1016231"/>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4" name="Text Placeholder 2">
            <a:extLst>
              <a:ext uri="{FF2B5EF4-FFF2-40B4-BE49-F238E27FC236}">
                <a16:creationId xmlns:a16="http://schemas.microsoft.com/office/drawing/2014/main" id="{D902C307-6561-4E11-9899-1F34830AE8AB}"/>
              </a:ext>
            </a:extLst>
          </p:cNvPr>
          <p:cNvSpPr>
            <a:spLocks noGrp="1"/>
          </p:cNvSpPr>
          <p:nvPr>
            <p:ph type="body" idx="1"/>
          </p:nvPr>
        </p:nvSpPr>
        <p:spPr>
          <a:xfrm>
            <a:off x="431800" y="1224128"/>
            <a:ext cx="5448115" cy="3587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6" name="Text Placeholder 4">
            <a:extLst>
              <a:ext uri="{FF2B5EF4-FFF2-40B4-BE49-F238E27FC236}">
                <a16:creationId xmlns:a16="http://schemas.microsoft.com/office/drawing/2014/main" id="{CD73439B-6B1B-47C5-B2B0-409015FB3398}"/>
              </a:ext>
            </a:extLst>
          </p:cNvPr>
          <p:cNvSpPr>
            <a:spLocks noGrp="1"/>
          </p:cNvSpPr>
          <p:nvPr>
            <p:ph type="body" sz="quarter" idx="3"/>
          </p:nvPr>
        </p:nvSpPr>
        <p:spPr>
          <a:xfrm>
            <a:off x="6312086" y="1224128"/>
            <a:ext cx="5447914" cy="3587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7" name="Content Placeholder 5">
            <a:extLst>
              <a:ext uri="{FF2B5EF4-FFF2-40B4-BE49-F238E27FC236}">
                <a16:creationId xmlns:a16="http://schemas.microsoft.com/office/drawing/2014/main" id="{12AC6878-44C6-4445-A225-70C0DC482EDF}"/>
              </a:ext>
            </a:extLst>
          </p:cNvPr>
          <p:cNvSpPr>
            <a:spLocks noGrp="1"/>
          </p:cNvSpPr>
          <p:nvPr>
            <p:ph sz="quarter" idx="4"/>
          </p:nvPr>
        </p:nvSpPr>
        <p:spPr>
          <a:xfrm>
            <a:off x="6299886" y="1955731"/>
            <a:ext cx="5447914" cy="367980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Content Placeholder 3">
            <a:extLst>
              <a:ext uri="{FF2B5EF4-FFF2-40B4-BE49-F238E27FC236}">
                <a16:creationId xmlns:a16="http://schemas.microsoft.com/office/drawing/2014/main" id="{6D675DA8-374F-4915-973A-53612A41FFC1}"/>
              </a:ext>
            </a:extLst>
          </p:cNvPr>
          <p:cNvSpPr>
            <a:spLocks noGrp="1"/>
          </p:cNvSpPr>
          <p:nvPr>
            <p:ph sz="half" idx="2"/>
          </p:nvPr>
        </p:nvSpPr>
        <p:spPr>
          <a:xfrm>
            <a:off x="431800" y="1943031"/>
            <a:ext cx="5447914" cy="369084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625315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3932037" cy="1411276"/>
          </a:xfrm>
        </p:spPr>
        <p:txBody>
          <a:bodyPr anchor="b"/>
          <a:lstStyle>
            <a:lvl1pPr>
              <a:defRPr>
                <a:solidFill>
                  <a:schemeClr val="tx1">
                    <a:lumMod val="75000"/>
                    <a:lumOff val="25000"/>
                  </a:schemeClr>
                </a:solidFill>
              </a:defRPr>
            </a:lvl1pPr>
          </a:lstStyle>
          <a:p>
            <a:r>
              <a:rPr lang="en-US" noProof="0"/>
              <a:t>Click to edit page title</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892926"/>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4" name="Content Placeholder 2">
            <a:extLst>
              <a:ext uri="{FF2B5EF4-FFF2-40B4-BE49-F238E27FC236}">
                <a16:creationId xmlns:a16="http://schemas.microsoft.com/office/drawing/2014/main" id="{85B68CA9-AC4C-4D15-9BA1-A9F1AC5606DA}"/>
              </a:ext>
            </a:extLst>
          </p:cNvPr>
          <p:cNvSpPr>
            <a:spLocks noGrp="1"/>
          </p:cNvSpPr>
          <p:nvPr>
            <p:ph idx="1"/>
          </p:nvPr>
        </p:nvSpPr>
        <p:spPr>
          <a:xfrm>
            <a:off x="4788816" y="432001"/>
            <a:ext cx="6971184" cy="5264464"/>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Text Placeholder 3">
            <a:extLst>
              <a:ext uri="{FF2B5EF4-FFF2-40B4-BE49-F238E27FC236}">
                <a16:creationId xmlns:a16="http://schemas.microsoft.com/office/drawing/2014/main" id="{29B24D8A-D8A5-4F57-A260-A4CF75FCB3BD}"/>
              </a:ext>
            </a:extLst>
          </p:cNvPr>
          <p:cNvSpPr>
            <a:spLocks noGrp="1"/>
          </p:cNvSpPr>
          <p:nvPr>
            <p:ph type="body" sz="half" idx="2"/>
          </p:nvPr>
        </p:nvSpPr>
        <p:spPr>
          <a:xfrm>
            <a:off x="432000" y="2057400"/>
            <a:ext cx="3932237" cy="36390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801432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Slide Number Placeholder 3">
            <a:extLst>
              <a:ext uri="{FF2B5EF4-FFF2-40B4-BE49-F238E27FC236}">
                <a16:creationId xmlns:a16="http://schemas.microsoft.com/office/drawing/2014/main" id="{853CF994-8B2C-443F-B695-7378DD360DAA}"/>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5058552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
        <p:nvSpPr>
          <p:cNvPr id="4" name="Title 3">
            <a:extLst>
              <a:ext uri="{FF2B5EF4-FFF2-40B4-BE49-F238E27FC236}">
                <a16:creationId xmlns:a16="http://schemas.microsoft.com/office/drawing/2014/main" id="{90694D9D-C633-4D52-965E-E5BBD9883037}"/>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1397670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
        <p:nvSpPr>
          <p:cNvPr id="4" name="Title 3">
            <a:extLst>
              <a:ext uri="{FF2B5EF4-FFF2-40B4-BE49-F238E27FC236}">
                <a16:creationId xmlns:a16="http://schemas.microsoft.com/office/drawing/2014/main" id="{90694D9D-C633-4D52-965E-E5BBD9883037}"/>
              </a:ext>
            </a:extLst>
          </p:cNvPr>
          <p:cNvSpPr>
            <a:spLocks noGrp="1"/>
          </p:cNvSpPr>
          <p:nvPr>
            <p:ph type="title"/>
          </p:nvPr>
        </p:nvSpPr>
        <p:spPr/>
        <p:txBody>
          <a:bodyPr/>
          <a:lstStyle/>
          <a:p>
            <a:r>
              <a:rPr lang="en-US" noProof="0"/>
              <a:t>Click to edit Master title style</a:t>
            </a:r>
          </a:p>
        </p:txBody>
      </p:sp>
      <p:sp>
        <p:nvSpPr>
          <p:cNvPr id="6" name="Text Placeholder 5">
            <a:extLst>
              <a:ext uri="{FF2B5EF4-FFF2-40B4-BE49-F238E27FC236}">
                <a16:creationId xmlns:a16="http://schemas.microsoft.com/office/drawing/2014/main" id="{0DB3A426-6D4A-4D91-ACD6-A2C25BAE44E3}"/>
              </a:ext>
            </a:extLst>
          </p:cNvPr>
          <p:cNvSpPr>
            <a:spLocks noGrp="1"/>
          </p:cNvSpPr>
          <p:nvPr>
            <p:ph type="body" sz="quarter" idx="14"/>
          </p:nvPr>
        </p:nvSpPr>
        <p:spPr>
          <a:xfrm>
            <a:off x="1664370" y="2033588"/>
            <a:ext cx="8863262" cy="2790825"/>
          </a:xfrm>
        </p:spPr>
        <p:txBody>
          <a:bodyPr anchor="ctr"/>
          <a:lstStyle>
            <a:lvl1pPr marL="0" indent="0" algn="ctr">
              <a:buNone/>
              <a:defRPr sz="6000"/>
            </a:lvl1pPr>
            <a:lvl2pPr marL="266700" indent="0">
              <a:buNone/>
              <a:defRPr/>
            </a:lvl2pPr>
          </a:lstStyle>
          <a:p>
            <a:pPr lvl="0"/>
            <a:r>
              <a:rPr lang="en-US" noProof="0"/>
              <a:t>Click to edit Master text styles</a:t>
            </a:r>
          </a:p>
        </p:txBody>
      </p:sp>
    </p:spTree>
    <p:extLst>
      <p:ext uri="{BB962C8B-B14F-4D97-AF65-F5344CB8AC3E}">
        <p14:creationId xmlns:p14="http://schemas.microsoft.com/office/powerpoint/2010/main" val="28772436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900433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238539"/>
            <a:ext cx="9780588" cy="5953283"/>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ctr" anchorCtr="0">
            <a:noAutofit/>
          </a:bodyPr>
          <a:lstStyle>
            <a:lvl1pPr algn="r">
              <a:defRPr lang="en-ZA" sz="4400" b="1" spc="0" dirty="0"/>
            </a:lvl1pPr>
          </a:lstStyle>
          <a:p>
            <a:pPr lvl="0" algn="r"/>
            <a:r>
              <a:rPr lang="en-US" noProof="0" dirty="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524778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437159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ext Image Layout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5348929"/>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4" name="Rectangle 3">
            <a:extLst>
              <a:ext uri="{FF2B5EF4-FFF2-40B4-BE49-F238E27FC236}">
                <a16:creationId xmlns:a16="http://schemas.microsoft.com/office/drawing/2014/main" id="{BEFB5D35-A5B5-2847-9538-6B0074B42957}"/>
              </a:ext>
            </a:extLst>
          </p:cNvPr>
          <p:cNvSpPr/>
          <p:nvPr userDrawn="1"/>
        </p:nvSpPr>
        <p:spPr>
          <a:xfrm>
            <a:off x="-1" y="5358909"/>
            <a:ext cx="10036099" cy="14344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6464300" y="1926706"/>
            <a:ext cx="5295700" cy="313091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a:xfrm>
            <a:off x="11760000" y="5348928"/>
            <a:ext cx="432000" cy="1454423"/>
          </a:xfrm>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FA5285E0-8F27-49C4-AADF-92A3B72D41FD}"/>
              </a:ext>
            </a:extLst>
          </p:cNvPr>
          <p:cNvSpPr/>
          <p:nvPr userDrawn="1"/>
        </p:nvSpPr>
        <p:spPr>
          <a:xfrm>
            <a:off x="9775824" y="4605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1" name="Rectangle 10">
            <a:extLst>
              <a:ext uri="{FF2B5EF4-FFF2-40B4-BE49-F238E27FC236}">
                <a16:creationId xmlns:a16="http://schemas.microsoft.com/office/drawing/2014/main" id="{5B70645B-A7B2-CA46-979A-C49B44772A4A}"/>
              </a:ext>
            </a:extLst>
          </p:cNvPr>
          <p:cNvSpPr/>
          <p:nvPr userDrawn="1"/>
        </p:nvSpPr>
        <p:spPr>
          <a:xfrm>
            <a:off x="6096000" y="1513290"/>
            <a:ext cx="5663999" cy="11583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568296"/>
            <a:ext cx="6641900" cy="944994"/>
          </a:xfrm>
          <a:solidFill>
            <a:schemeClr val="bg1">
              <a:lumMod val="95000"/>
            </a:schemeClr>
          </a:solidFill>
        </p:spPr>
        <p:txBody>
          <a:bodyPr lIns="180000" tIns="180000" rIns="180000" bIns="180000"/>
          <a:lstStyle>
            <a:lvl1pPr algn="l">
              <a:defRPr sz="3600" b="1" spc="0">
                <a:solidFill>
                  <a:schemeClr val="tx1">
                    <a:lumMod val="75000"/>
                    <a:lumOff val="25000"/>
                  </a:schemeClr>
                </a:solidFill>
              </a:defRPr>
            </a:lvl1pPr>
          </a:lstStyle>
          <a:p>
            <a:r>
              <a:rPr lang="en-US" noProof="0" dirty="0"/>
              <a:t>Click to edit page title</a:t>
            </a:r>
          </a:p>
        </p:txBody>
      </p:sp>
      <p:pic>
        <p:nvPicPr>
          <p:cNvPr id="12" name="Picture 11">
            <a:extLst>
              <a:ext uri="{FF2B5EF4-FFF2-40B4-BE49-F238E27FC236}">
                <a16:creationId xmlns:a16="http://schemas.microsoft.com/office/drawing/2014/main" id="{AD3F355E-0FBB-8242-AEE8-AD56DFBD41A0}"/>
              </a:ext>
            </a:extLst>
          </p:cNvPr>
          <p:cNvPicPr>
            <a:picLocks noChangeAspect="1"/>
          </p:cNvPicPr>
          <p:nvPr userDrawn="1"/>
        </p:nvPicPr>
        <p:blipFill>
          <a:blip r:embed="rId2"/>
          <a:stretch>
            <a:fillRect/>
          </a:stretch>
        </p:blipFill>
        <p:spPr>
          <a:xfrm>
            <a:off x="432000" y="5696367"/>
            <a:ext cx="1129171" cy="795713"/>
          </a:xfrm>
          <a:prstGeom prst="rect">
            <a:avLst/>
          </a:prstGeom>
        </p:spPr>
      </p:pic>
      <p:pic>
        <p:nvPicPr>
          <p:cNvPr id="13" name="Picture 12">
            <a:extLst>
              <a:ext uri="{FF2B5EF4-FFF2-40B4-BE49-F238E27FC236}">
                <a16:creationId xmlns:a16="http://schemas.microsoft.com/office/drawing/2014/main" id="{FDF73CE1-A7CC-D349-9554-AE889AA0CB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1865"/>
          <a:stretch/>
        </p:blipFill>
        <p:spPr>
          <a:xfrm>
            <a:off x="5763216" y="5696367"/>
            <a:ext cx="1708280" cy="795712"/>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C08B2EA6-4319-BA4A-A1DE-6A8B4FC26D38}"/>
              </a:ext>
            </a:extLst>
          </p:cNvPr>
          <p:cNvPicPr>
            <a:picLocks noChangeAspect="1"/>
          </p:cNvPicPr>
          <p:nvPr userDrawn="1"/>
        </p:nvPicPr>
        <p:blipFill>
          <a:blip r:embed="rId4"/>
          <a:stretch>
            <a:fillRect/>
          </a:stretch>
        </p:blipFill>
        <p:spPr>
          <a:xfrm>
            <a:off x="7978110" y="5696365"/>
            <a:ext cx="1474411" cy="795714"/>
          </a:xfrm>
          <a:prstGeom prst="rect">
            <a:avLst/>
          </a:prstGeom>
        </p:spPr>
      </p:pic>
      <p:pic>
        <p:nvPicPr>
          <p:cNvPr id="15" name="Picture 14" descr="A close up of a sign&#10;&#10;Description automatically generated">
            <a:extLst>
              <a:ext uri="{FF2B5EF4-FFF2-40B4-BE49-F238E27FC236}">
                <a16:creationId xmlns:a16="http://schemas.microsoft.com/office/drawing/2014/main" id="{EEEEEB6D-19A6-BB43-9826-4EA88199E394}"/>
              </a:ext>
            </a:extLst>
          </p:cNvPr>
          <p:cNvPicPr>
            <a:picLocks noChangeAspect="1"/>
          </p:cNvPicPr>
          <p:nvPr userDrawn="1"/>
        </p:nvPicPr>
        <p:blipFill rotWithShape="1">
          <a:blip r:embed="rId5"/>
          <a:srcRect l="13172" t="15777" r="11828" b="15293"/>
          <a:stretch/>
        </p:blipFill>
        <p:spPr>
          <a:xfrm>
            <a:off x="2063283" y="5696367"/>
            <a:ext cx="1731577" cy="795713"/>
          </a:xfrm>
          <a:prstGeom prst="rect">
            <a:avLst/>
          </a:prstGeom>
        </p:spPr>
      </p:pic>
      <p:pic>
        <p:nvPicPr>
          <p:cNvPr id="17" name="Picture 16" descr="A close up of a sign&#10;&#10;Description automatically generated">
            <a:extLst>
              <a:ext uri="{FF2B5EF4-FFF2-40B4-BE49-F238E27FC236}">
                <a16:creationId xmlns:a16="http://schemas.microsoft.com/office/drawing/2014/main" id="{48D43C7D-C3AE-AA47-B2CA-AF03E1B6C3EF}"/>
              </a:ext>
            </a:extLst>
          </p:cNvPr>
          <p:cNvPicPr>
            <a:picLocks noChangeAspect="1"/>
          </p:cNvPicPr>
          <p:nvPr userDrawn="1"/>
        </p:nvPicPr>
        <p:blipFill>
          <a:blip r:embed="rId6"/>
          <a:stretch>
            <a:fillRect/>
          </a:stretch>
        </p:blipFill>
        <p:spPr>
          <a:xfrm>
            <a:off x="4296972" y="5514338"/>
            <a:ext cx="959630" cy="1131789"/>
          </a:xfrm>
          <a:prstGeom prst="rect">
            <a:avLst/>
          </a:prstGeom>
        </p:spPr>
      </p:pic>
      <p:sp>
        <p:nvSpPr>
          <p:cNvPr id="18" name="Rectangle 17">
            <a:extLst>
              <a:ext uri="{FF2B5EF4-FFF2-40B4-BE49-F238E27FC236}">
                <a16:creationId xmlns:a16="http://schemas.microsoft.com/office/drawing/2014/main" id="{A263CCAF-A201-9142-9BB2-92944F1B903B}"/>
              </a:ext>
            </a:extLst>
          </p:cNvPr>
          <p:cNvSpPr/>
          <p:nvPr userDrawn="1"/>
        </p:nvSpPr>
        <p:spPr>
          <a:xfrm>
            <a:off x="10034228" y="5347652"/>
            <a:ext cx="1723901" cy="1454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window&#10;&#10;Description automatically generated">
            <a:extLst>
              <a:ext uri="{FF2B5EF4-FFF2-40B4-BE49-F238E27FC236}">
                <a16:creationId xmlns:a16="http://schemas.microsoft.com/office/drawing/2014/main" id="{B5212FF5-85D4-E14F-A85A-FD44FE1611EB}"/>
              </a:ext>
            </a:extLst>
          </p:cNvPr>
          <p:cNvPicPr>
            <a:picLocks noChangeAspect="1"/>
          </p:cNvPicPr>
          <p:nvPr userDrawn="1"/>
        </p:nvPicPr>
        <p:blipFill>
          <a:blip r:embed="rId7"/>
          <a:stretch>
            <a:fillRect/>
          </a:stretch>
        </p:blipFill>
        <p:spPr>
          <a:xfrm>
            <a:off x="10340439" y="5668300"/>
            <a:ext cx="1071155" cy="795715"/>
          </a:xfrm>
          <a:prstGeom prst="rect">
            <a:avLst/>
          </a:prstGeom>
        </p:spPr>
      </p:pic>
      <p:sp>
        <p:nvSpPr>
          <p:cNvPr id="21" name="Rectangle 20">
            <a:extLst>
              <a:ext uri="{FF2B5EF4-FFF2-40B4-BE49-F238E27FC236}">
                <a16:creationId xmlns:a16="http://schemas.microsoft.com/office/drawing/2014/main" id="{A4FBBF8E-2AF3-234D-B2D9-F47C0F42A0AB}"/>
              </a:ext>
            </a:extLst>
          </p:cNvPr>
          <p:cNvSpPr/>
          <p:nvPr userDrawn="1"/>
        </p:nvSpPr>
        <p:spPr>
          <a:xfrm>
            <a:off x="10034228" y="6802074"/>
            <a:ext cx="1723901" cy="6862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8086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er Slide 2">
    <p:bg>
      <p:bgRef idx="1001">
        <a:schemeClr val="bg2"/>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46A426-7023-2F47-8642-997CAD534E57}"/>
              </a:ext>
            </a:extLst>
          </p:cNvPr>
          <p:cNvSpPr/>
          <p:nvPr userDrawn="1"/>
        </p:nvSpPr>
        <p:spPr>
          <a:xfrm>
            <a:off x="0" y="16772"/>
            <a:ext cx="2411412" cy="588481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411412" y="1"/>
            <a:ext cx="9780588" cy="5884812"/>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1921446"/>
            <a:ext cx="5958000" cy="1958400"/>
          </a:xfrm>
          <a:solidFill>
            <a:schemeClr val="bg1"/>
          </a:solidFill>
        </p:spPr>
        <p:txBody>
          <a:bodyPr lIns="252000" tIns="180000" rIns="180000" bIns="180000"/>
          <a:lstStyle>
            <a:lvl1pPr>
              <a:defRPr sz="4400" b="1" spc="0">
                <a:solidFill>
                  <a:schemeClr val="tx1">
                    <a:lumMod val="75000"/>
                    <a:lumOff val="25000"/>
                  </a:schemeClr>
                </a:solidFill>
                <a:latin typeface="+mj-lt"/>
              </a:defRPr>
            </a:lvl1pPr>
          </a:lstStyle>
          <a:p>
            <a:r>
              <a:rPr lang="en-US" noProof="0" dirty="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0" y="3875980"/>
            <a:ext cx="5956300" cy="1100565"/>
          </a:xfrm>
          <a:solidFill>
            <a:schemeClr val="tx1">
              <a:alpha val="80000"/>
            </a:schemeClr>
          </a:solidFill>
        </p:spPr>
        <p:txBody>
          <a:bodyPr lIns="252000" tIns="180000" rIns="180000" bIns="180000"/>
          <a:lstStyle>
            <a:lvl1pPr marL="0" indent="0" algn="l">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497490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28285856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Image Layout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1"/>
            <a:ext cx="6096000" cy="5668113"/>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7111800" y="3518692"/>
            <a:ext cx="4648200" cy="985000"/>
          </a:xfrm>
          <a:solidFill>
            <a:schemeClr val="bg1"/>
          </a:solidFill>
        </p:spPr>
        <p:txBody>
          <a:bodyPr lIns="180000" tIns="180000" rIns="180000" bIns="180000"/>
          <a:lstStyle>
            <a:lvl1pPr algn="r">
              <a:defRPr sz="3600" b="1" spc="0">
                <a:solidFill>
                  <a:schemeClr val="tx1">
                    <a:lumMod val="75000"/>
                    <a:lumOff val="25000"/>
                  </a:schemeClr>
                </a:solidFill>
              </a:defRPr>
            </a:lvl1pPr>
          </a:lstStyle>
          <a:p>
            <a:r>
              <a:rPr lang="en-US" noProof="0" dirty="0"/>
              <a:t>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7111800" y="4503693"/>
            <a:ext cx="4648200" cy="1162800"/>
          </a:xfrm>
          <a:solidFill>
            <a:schemeClr val="tx1">
              <a:alpha val="80000"/>
            </a:schemeClr>
          </a:solidFill>
        </p:spPr>
        <p:txBody>
          <a:bodyPr lIns="180000" tIns="180000" rIns="180000" bIns="18000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506627"/>
            <a:ext cx="5472000" cy="5161485"/>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1508F53F-6AA2-4060-904A-BC90211DC043}"/>
              </a:ext>
            </a:extLst>
          </p:cNvPr>
          <p:cNvSpPr/>
          <p:nvPr userDrawn="1"/>
        </p:nvSpPr>
        <p:spPr>
          <a:xfrm>
            <a:off x="9348588" y="3416568"/>
            <a:ext cx="2411412"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Image Layout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5348929"/>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4" name="Rectangle 3">
            <a:extLst>
              <a:ext uri="{FF2B5EF4-FFF2-40B4-BE49-F238E27FC236}">
                <a16:creationId xmlns:a16="http://schemas.microsoft.com/office/drawing/2014/main" id="{BEFB5D35-A5B5-2847-9538-6B0074B42957}"/>
              </a:ext>
            </a:extLst>
          </p:cNvPr>
          <p:cNvSpPr/>
          <p:nvPr userDrawn="1"/>
        </p:nvSpPr>
        <p:spPr>
          <a:xfrm>
            <a:off x="-1" y="5358909"/>
            <a:ext cx="10036099" cy="14344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6464300" y="2238939"/>
            <a:ext cx="5295700" cy="277065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a:xfrm>
            <a:off x="11760000" y="5348928"/>
            <a:ext cx="432000" cy="1454423"/>
          </a:xfrm>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FA5285E0-8F27-49C4-AADF-92A3B72D41FD}"/>
              </a:ext>
            </a:extLst>
          </p:cNvPr>
          <p:cNvSpPr/>
          <p:nvPr userDrawn="1"/>
        </p:nvSpPr>
        <p:spPr>
          <a:xfrm>
            <a:off x="9775824" y="772802"/>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1" name="Rectangle 10">
            <a:extLst>
              <a:ext uri="{FF2B5EF4-FFF2-40B4-BE49-F238E27FC236}">
                <a16:creationId xmlns:a16="http://schemas.microsoft.com/office/drawing/2014/main" id="{5B70645B-A7B2-CA46-979A-C49B44772A4A}"/>
              </a:ext>
            </a:extLst>
          </p:cNvPr>
          <p:cNvSpPr/>
          <p:nvPr userDrawn="1"/>
        </p:nvSpPr>
        <p:spPr>
          <a:xfrm>
            <a:off x="6096000" y="1825523"/>
            <a:ext cx="5663999" cy="11583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880529"/>
            <a:ext cx="6641900" cy="944994"/>
          </a:xfrm>
          <a:solidFill>
            <a:schemeClr val="bg1">
              <a:lumMod val="95000"/>
            </a:schemeClr>
          </a:solidFill>
        </p:spPr>
        <p:txBody>
          <a:bodyPr lIns="180000" tIns="180000" rIns="180000" bIns="180000"/>
          <a:lstStyle>
            <a:lvl1pPr algn="l">
              <a:defRPr sz="3600" b="1" spc="0">
                <a:solidFill>
                  <a:schemeClr val="tx1">
                    <a:lumMod val="75000"/>
                    <a:lumOff val="25000"/>
                  </a:schemeClr>
                </a:solidFill>
              </a:defRPr>
            </a:lvl1pPr>
          </a:lstStyle>
          <a:p>
            <a:r>
              <a:rPr lang="en-US" noProof="0" dirty="0"/>
              <a:t>Click to edit page title</a:t>
            </a:r>
          </a:p>
        </p:txBody>
      </p:sp>
      <p:pic>
        <p:nvPicPr>
          <p:cNvPr id="12" name="Picture 11">
            <a:extLst>
              <a:ext uri="{FF2B5EF4-FFF2-40B4-BE49-F238E27FC236}">
                <a16:creationId xmlns:a16="http://schemas.microsoft.com/office/drawing/2014/main" id="{AD3F355E-0FBB-8242-AEE8-AD56DFBD41A0}"/>
              </a:ext>
            </a:extLst>
          </p:cNvPr>
          <p:cNvPicPr>
            <a:picLocks noChangeAspect="1"/>
          </p:cNvPicPr>
          <p:nvPr userDrawn="1"/>
        </p:nvPicPr>
        <p:blipFill>
          <a:blip r:embed="rId2"/>
          <a:stretch>
            <a:fillRect/>
          </a:stretch>
        </p:blipFill>
        <p:spPr>
          <a:xfrm>
            <a:off x="432000" y="5696367"/>
            <a:ext cx="1129171" cy="795713"/>
          </a:xfrm>
          <a:prstGeom prst="rect">
            <a:avLst/>
          </a:prstGeom>
        </p:spPr>
      </p:pic>
      <p:pic>
        <p:nvPicPr>
          <p:cNvPr id="13" name="Picture 12">
            <a:extLst>
              <a:ext uri="{FF2B5EF4-FFF2-40B4-BE49-F238E27FC236}">
                <a16:creationId xmlns:a16="http://schemas.microsoft.com/office/drawing/2014/main" id="{FDF73CE1-A7CC-D349-9554-AE889AA0CB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1865"/>
          <a:stretch/>
        </p:blipFill>
        <p:spPr>
          <a:xfrm>
            <a:off x="5763216" y="5696367"/>
            <a:ext cx="1708280" cy="795712"/>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C08B2EA6-4319-BA4A-A1DE-6A8B4FC26D38}"/>
              </a:ext>
            </a:extLst>
          </p:cNvPr>
          <p:cNvPicPr>
            <a:picLocks noChangeAspect="1"/>
          </p:cNvPicPr>
          <p:nvPr userDrawn="1"/>
        </p:nvPicPr>
        <p:blipFill>
          <a:blip r:embed="rId4"/>
          <a:stretch>
            <a:fillRect/>
          </a:stretch>
        </p:blipFill>
        <p:spPr>
          <a:xfrm>
            <a:off x="7978110" y="5696365"/>
            <a:ext cx="1474411" cy="795714"/>
          </a:xfrm>
          <a:prstGeom prst="rect">
            <a:avLst/>
          </a:prstGeom>
        </p:spPr>
      </p:pic>
      <p:pic>
        <p:nvPicPr>
          <p:cNvPr id="15" name="Picture 14" descr="A close up of a sign&#10;&#10;Description automatically generated">
            <a:extLst>
              <a:ext uri="{FF2B5EF4-FFF2-40B4-BE49-F238E27FC236}">
                <a16:creationId xmlns:a16="http://schemas.microsoft.com/office/drawing/2014/main" id="{EEEEEB6D-19A6-BB43-9826-4EA88199E394}"/>
              </a:ext>
            </a:extLst>
          </p:cNvPr>
          <p:cNvPicPr>
            <a:picLocks noChangeAspect="1"/>
          </p:cNvPicPr>
          <p:nvPr userDrawn="1"/>
        </p:nvPicPr>
        <p:blipFill rotWithShape="1">
          <a:blip r:embed="rId5"/>
          <a:srcRect l="13172" t="15777" r="11828" b="15293"/>
          <a:stretch/>
        </p:blipFill>
        <p:spPr>
          <a:xfrm>
            <a:off x="2063283" y="5696367"/>
            <a:ext cx="1731577" cy="795713"/>
          </a:xfrm>
          <a:prstGeom prst="rect">
            <a:avLst/>
          </a:prstGeom>
        </p:spPr>
      </p:pic>
      <p:pic>
        <p:nvPicPr>
          <p:cNvPr id="17" name="Picture 16" descr="A close up of a sign&#10;&#10;Description automatically generated">
            <a:extLst>
              <a:ext uri="{FF2B5EF4-FFF2-40B4-BE49-F238E27FC236}">
                <a16:creationId xmlns:a16="http://schemas.microsoft.com/office/drawing/2014/main" id="{48D43C7D-C3AE-AA47-B2CA-AF03E1B6C3EF}"/>
              </a:ext>
            </a:extLst>
          </p:cNvPr>
          <p:cNvPicPr>
            <a:picLocks noChangeAspect="1"/>
          </p:cNvPicPr>
          <p:nvPr userDrawn="1"/>
        </p:nvPicPr>
        <p:blipFill>
          <a:blip r:embed="rId6"/>
          <a:stretch>
            <a:fillRect/>
          </a:stretch>
        </p:blipFill>
        <p:spPr>
          <a:xfrm>
            <a:off x="4296972" y="5514338"/>
            <a:ext cx="959630" cy="1131789"/>
          </a:xfrm>
          <a:prstGeom prst="rect">
            <a:avLst/>
          </a:prstGeom>
        </p:spPr>
      </p:pic>
      <p:sp>
        <p:nvSpPr>
          <p:cNvPr id="18" name="Rectangle 17">
            <a:extLst>
              <a:ext uri="{FF2B5EF4-FFF2-40B4-BE49-F238E27FC236}">
                <a16:creationId xmlns:a16="http://schemas.microsoft.com/office/drawing/2014/main" id="{A263CCAF-A201-9142-9BB2-92944F1B903B}"/>
              </a:ext>
            </a:extLst>
          </p:cNvPr>
          <p:cNvSpPr/>
          <p:nvPr userDrawn="1"/>
        </p:nvSpPr>
        <p:spPr>
          <a:xfrm>
            <a:off x="10034228" y="5347652"/>
            <a:ext cx="1723901" cy="1454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window&#10;&#10;Description automatically generated">
            <a:extLst>
              <a:ext uri="{FF2B5EF4-FFF2-40B4-BE49-F238E27FC236}">
                <a16:creationId xmlns:a16="http://schemas.microsoft.com/office/drawing/2014/main" id="{B5212FF5-85D4-E14F-A85A-FD44FE1611EB}"/>
              </a:ext>
            </a:extLst>
          </p:cNvPr>
          <p:cNvPicPr>
            <a:picLocks noChangeAspect="1"/>
          </p:cNvPicPr>
          <p:nvPr userDrawn="1"/>
        </p:nvPicPr>
        <p:blipFill>
          <a:blip r:embed="rId7"/>
          <a:stretch>
            <a:fillRect/>
          </a:stretch>
        </p:blipFill>
        <p:spPr>
          <a:xfrm>
            <a:off x="10340439" y="5668300"/>
            <a:ext cx="1071155" cy="795715"/>
          </a:xfrm>
          <a:prstGeom prst="rect">
            <a:avLst/>
          </a:prstGeom>
        </p:spPr>
      </p:pic>
      <p:sp>
        <p:nvSpPr>
          <p:cNvPr id="21" name="Rectangle 20">
            <a:extLst>
              <a:ext uri="{FF2B5EF4-FFF2-40B4-BE49-F238E27FC236}">
                <a16:creationId xmlns:a16="http://schemas.microsoft.com/office/drawing/2014/main" id="{A4FBBF8E-2AF3-234D-B2D9-F47C0F42A0AB}"/>
              </a:ext>
            </a:extLst>
          </p:cNvPr>
          <p:cNvSpPr/>
          <p:nvPr userDrawn="1"/>
        </p:nvSpPr>
        <p:spPr>
          <a:xfrm>
            <a:off x="10034228" y="6802074"/>
            <a:ext cx="1723901" cy="6862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389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11340000" cy="432000"/>
          </a:xfrm>
        </p:spPr>
        <p:txBody>
          <a:bodyPr/>
          <a:lstStyle>
            <a:lvl1pPr>
              <a:defRPr>
                <a:solidFill>
                  <a:schemeClr val="accent1"/>
                </a:solidFill>
              </a:defRPr>
            </a:lvl1pPr>
          </a:lstStyle>
          <a:p>
            <a:r>
              <a:rPr lang="en-US" noProof="0" dirty="0"/>
              <a:t>Click to edit page title</a:t>
            </a:r>
          </a:p>
        </p:txBody>
      </p:sp>
      <p:sp>
        <p:nvSpPr>
          <p:cNvPr id="9" name="Subtitl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p:nvPr>
        </p:nvSpPr>
        <p:spPr>
          <a:xfrm>
            <a:off x="432000" y="1936986"/>
            <a:ext cx="5472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p:nvPr>
        </p:nvSpPr>
        <p:spPr>
          <a:xfrm>
            <a:off x="432000" y="2444334"/>
            <a:ext cx="5472000" cy="337696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1937511"/>
            <a:ext cx="5472000" cy="358775"/>
          </a:xfrm>
        </p:spPr>
        <p:txBody>
          <a:bodyPr/>
          <a:lstStyle>
            <a:lvl1pPr marL="0" indent="0">
              <a:buNone/>
              <a:defRPr sz="2400" b="1"/>
            </a:lvl1pPr>
          </a:lstStyle>
          <a:p>
            <a:pPr lvl="0"/>
            <a:r>
              <a:rPr lang="en-US" noProof="0"/>
              <a:t>Click to 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p:nvPr>
        </p:nvSpPr>
        <p:spPr>
          <a:xfrm>
            <a:off x="6299887" y="2441511"/>
            <a:ext cx="5472113" cy="337903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18733E7E-50D2-4F6C-9DF2-CF4C98C4B847}"/>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0" name="Rectangle 9" descr="Accent block left">
            <a:extLst>
              <a:ext uri="{FF2B5EF4-FFF2-40B4-BE49-F238E27FC236}">
                <a16:creationId xmlns:a16="http://schemas.microsoft.com/office/drawing/2014/main" id="{BBC0CAF5-0DE6-4BEA-824E-124A54A76AC6}"/>
              </a:ext>
              <a:ext uri="{C183D7F6-B498-43B3-948B-1728B52AA6E4}">
                <adec:decorative xmlns:adec="http://schemas.microsoft.com/office/drawing/2017/decorative" val="1"/>
              </a:ext>
            </a:extLst>
          </p:cNvPr>
          <p:cNvSpPr/>
          <p:nvPr userDrawn="1"/>
        </p:nvSpPr>
        <p:spPr>
          <a:xfrm>
            <a:off x="431800" y="1729614"/>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1" name="Rectangle 10" descr="Accent bar right&#10;">
            <a:extLst>
              <a:ext uri="{FF2B5EF4-FFF2-40B4-BE49-F238E27FC236}">
                <a16:creationId xmlns:a16="http://schemas.microsoft.com/office/drawing/2014/main" id="{ED008080-B2F5-441A-8B15-30AE86BBF943}"/>
              </a:ext>
              <a:ext uri="{C183D7F6-B498-43B3-948B-1728B52AA6E4}">
                <adec:decorative xmlns:adec="http://schemas.microsoft.com/office/drawing/2017/decorative" val="1"/>
              </a:ext>
            </a:extLst>
          </p:cNvPr>
          <p:cNvSpPr/>
          <p:nvPr userDrawn="1"/>
        </p:nvSpPr>
        <p:spPr>
          <a:xfrm>
            <a:off x="6299887" y="1729614"/>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577"/>
            <a:ext cx="12192000" cy="6371350"/>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096000" y="5359400"/>
            <a:ext cx="5664000" cy="565899"/>
          </a:xfrm>
          <a:solidFill>
            <a:schemeClr val="tx1"/>
          </a:solidFill>
        </p:spPr>
        <p:txBody>
          <a:bodyPr lIns="180000" tIns="180000" rIns="180000" bIns="180000" anchor="ctr"/>
          <a:lstStyle>
            <a:lvl1pPr marL="0" indent="0" algn="r">
              <a:buNone/>
              <a:defRPr>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Enter your caption</a:t>
            </a:r>
          </a:p>
        </p:txBody>
      </p:sp>
      <p:sp>
        <p:nvSpPr>
          <p:cNvPr id="2" name="Slide Number Placeholder 1">
            <a:extLst>
              <a:ext uri="{FF2B5EF4-FFF2-40B4-BE49-F238E27FC236}">
                <a16:creationId xmlns:a16="http://schemas.microsoft.com/office/drawing/2014/main" id="{8B3D119C-DBF5-4B4F-BE38-7BD7B5C8A5D0}"/>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
        <p:nvSpPr>
          <p:cNvPr id="5" name="Title 4">
            <a:extLst>
              <a:ext uri="{FF2B5EF4-FFF2-40B4-BE49-F238E27FC236}">
                <a16:creationId xmlns:a16="http://schemas.microsoft.com/office/drawing/2014/main" id="{7F8E7C83-06D7-4C5B-85B7-0E5713B4FAB3}"/>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548734" cy="6804025"/>
          </a:xfrm>
          <a:solidFill>
            <a:schemeClr val="bg1">
              <a:lumMod val="85000"/>
            </a:schemeClr>
          </a:solidFill>
        </p:spPr>
        <p:txBody>
          <a:bodyPr tIns="0"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9548734" y="1930263"/>
            <a:ext cx="2643266" cy="1638735"/>
          </a:xfrm>
          <a:solidFill>
            <a:schemeClr val="bg1"/>
          </a:solidFill>
        </p:spPr>
        <p:txBody>
          <a:bodyPr vert="horz" lIns="180000" tIns="180000" rIns="252000" bIns="180000" rtlCol="0" anchor="t">
            <a:noAutofit/>
          </a:bodyPr>
          <a:lstStyle>
            <a:lvl1pPr algn="r">
              <a:defRPr lang="en-ZA" sz="4800" b="1" spc="0" dirty="0"/>
            </a:lvl1pPr>
          </a:lstStyle>
          <a:p>
            <a:pPr lvl="0" algn="r"/>
            <a:r>
              <a:rPr lang="en-US" noProof="0" dirty="0"/>
              <a:t>Thank You</a:t>
            </a:r>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548734" y="1817822"/>
            <a:ext cx="2643266" cy="1124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97654703-6C90-E147-9D79-149DCAA02C12}"/>
              </a:ext>
            </a:extLst>
          </p:cNvPr>
          <p:cNvSpPr/>
          <p:nvPr userDrawn="1"/>
        </p:nvSpPr>
        <p:spPr>
          <a:xfrm>
            <a:off x="10011868" y="5096656"/>
            <a:ext cx="2031436" cy="16617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drawing&#10;&#10;Description automatically generated">
            <a:extLst>
              <a:ext uri="{FF2B5EF4-FFF2-40B4-BE49-F238E27FC236}">
                <a16:creationId xmlns:a16="http://schemas.microsoft.com/office/drawing/2014/main" id="{B3E516F5-33EB-8C45-894F-936D7706EEA1}"/>
              </a:ext>
            </a:extLst>
          </p:cNvPr>
          <p:cNvPicPr>
            <a:picLocks noChangeAspect="1"/>
          </p:cNvPicPr>
          <p:nvPr userDrawn="1"/>
        </p:nvPicPr>
        <p:blipFill>
          <a:blip r:embed="rId2"/>
          <a:stretch>
            <a:fillRect/>
          </a:stretch>
        </p:blipFill>
        <p:spPr>
          <a:xfrm>
            <a:off x="9763975" y="3816349"/>
            <a:ext cx="2301764" cy="2732687"/>
          </a:xfrm>
          <a:prstGeom prst="rect">
            <a:avLst/>
          </a:prstGeom>
        </p:spPr>
      </p:pic>
    </p:spTree>
    <p:extLst>
      <p:ext uri="{BB962C8B-B14F-4D97-AF65-F5344CB8AC3E}">
        <p14:creationId xmlns:p14="http://schemas.microsoft.com/office/powerpoint/2010/main" val="2049663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accent1"/>
                </a:solidFill>
              </a:defRPr>
            </a:lvl1pPr>
          </a:lstStyle>
          <a:p>
            <a:r>
              <a:rPr lang="en-US" noProof="0"/>
              <a:t>Click to edit page title</a:t>
            </a:r>
          </a:p>
        </p:txBody>
      </p:sp>
      <p:sp>
        <p:nvSpPr>
          <p:cNvPr id="7"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696278"/>
            <a:ext cx="11328000" cy="394812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C825DB53-D610-4A40-AFDC-EBC47DB613CE}"/>
              </a:ext>
            </a:extLst>
          </p:cNvPr>
          <p:cNvSpPr/>
          <p:nvPr userDrawn="1"/>
        </p:nvSpPr>
        <p:spPr>
          <a:xfrm>
            <a:off x="10481003" y="6803350"/>
            <a:ext cx="1278997" cy="684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Freeform: Shape 30">
            <a:extLst>
              <a:ext uri="{FF2B5EF4-FFF2-40B4-BE49-F238E27FC236}">
                <a16:creationId xmlns:a16="http://schemas.microsoft.com/office/drawing/2014/main" id="{C2B9A6A4-83D0-40B1-8B15-964C84BF0705}"/>
              </a:ext>
            </a:extLst>
          </p:cNvPr>
          <p:cNvSpPr/>
          <p:nvPr userDrawn="1"/>
        </p:nvSpPr>
        <p:spPr>
          <a:xfrm>
            <a:off x="0" y="6007932"/>
            <a:ext cx="10481004" cy="795419"/>
          </a:xfrm>
          <a:custGeom>
            <a:avLst/>
            <a:gdLst>
              <a:gd name="connsiteX0" fmla="*/ 0 w 9780102"/>
              <a:gd name="connsiteY0" fmla="*/ 0 h 432000"/>
              <a:gd name="connsiteX1" fmla="*/ 9780102 w 9780102"/>
              <a:gd name="connsiteY1" fmla="*/ 0 h 432000"/>
              <a:gd name="connsiteX2" fmla="*/ 9780102 w 9780102"/>
              <a:gd name="connsiteY2" fmla="*/ 432000 h 432000"/>
              <a:gd name="connsiteX3" fmla="*/ 0 w 9780102"/>
              <a:gd name="connsiteY3" fmla="*/ 432000 h 432000"/>
            </a:gdLst>
            <a:ahLst/>
            <a:cxnLst>
              <a:cxn ang="0">
                <a:pos x="connsiteX0" y="connsiteY0"/>
              </a:cxn>
              <a:cxn ang="0">
                <a:pos x="connsiteX1" y="connsiteY1"/>
              </a:cxn>
              <a:cxn ang="0">
                <a:pos x="connsiteX2" y="connsiteY2"/>
              </a:cxn>
              <a:cxn ang="0">
                <a:pos x="connsiteX3" y="connsiteY3"/>
              </a:cxn>
            </a:cxnLst>
            <a:rect l="l" t="t" r="r" b="b"/>
            <a:pathLst>
              <a:path w="9780102" h="432000">
                <a:moveTo>
                  <a:pt x="0" y="0"/>
                </a:moveTo>
                <a:lnTo>
                  <a:pt x="9780102" y="0"/>
                </a:lnTo>
                <a:lnTo>
                  <a:pt x="9780102" y="432000"/>
                </a:lnTo>
                <a:lnTo>
                  <a:pt x="0" y="432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8000" cy="432000"/>
          </a:xfrm>
          <a:prstGeom prst="rect">
            <a:avLst/>
          </a:prstGeom>
        </p:spPr>
        <p:txBody>
          <a:bodyPr vert="horz" lIns="0" tIns="0" rIns="0" bIns="0" rtlCol="0" anchor="ctr">
            <a:noAutofit/>
          </a:bodyPr>
          <a:lstStyle/>
          <a:p>
            <a:r>
              <a:rPr lang="en-US" noProof="0" dirty="0"/>
              <a:t>Click to edit page title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296000"/>
            <a:ext cx="11328000" cy="4348402"/>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0000" y="6007932"/>
            <a:ext cx="432000" cy="795419"/>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a:t>
            </a:fld>
            <a:endParaRPr lang="en-US" noProof="0" dirty="0"/>
          </a:p>
        </p:txBody>
      </p:sp>
      <p:sp>
        <p:nvSpPr>
          <p:cNvPr id="9" name="Rectangle 8">
            <a:extLst>
              <a:ext uri="{FF2B5EF4-FFF2-40B4-BE49-F238E27FC236}">
                <a16:creationId xmlns:a16="http://schemas.microsoft.com/office/drawing/2014/main" id="{4BC39664-EB8B-4A32-915A-D4308F792772}"/>
              </a:ext>
            </a:extLst>
          </p:cNvPr>
          <p:cNvSpPr/>
          <p:nvPr userDrawn="1"/>
        </p:nvSpPr>
        <p:spPr>
          <a:xfrm>
            <a:off x="-1" y="6803350"/>
            <a:ext cx="10481004" cy="684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Rectangle 28">
            <a:extLst>
              <a:ext uri="{FF2B5EF4-FFF2-40B4-BE49-F238E27FC236}">
                <a16:creationId xmlns:a16="http://schemas.microsoft.com/office/drawing/2014/main" id="{9B49670D-8F18-44A8-B217-67B412095C0D}"/>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030FA059-EC32-4FFF-9673-48849B2FA43A}"/>
              </a:ext>
            </a:extLst>
          </p:cNvPr>
          <p:cNvCxnSpPr>
            <a:cxnSpLocks/>
          </p:cNvCxnSpPr>
          <p:nvPr userDrawn="1"/>
        </p:nvCxnSpPr>
        <p:spPr>
          <a:xfrm flipH="1">
            <a:off x="2" y="6007932"/>
            <a:ext cx="12191998" cy="363419"/>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window&#10;&#10;Description automatically generated">
            <a:extLst>
              <a:ext uri="{FF2B5EF4-FFF2-40B4-BE49-F238E27FC236}">
                <a16:creationId xmlns:a16="http://schemas.microsoft.com/office/drawing/2014/main" id="{12AE8841-F131-6F49-A49E-9B2C06076307}"/>
              </a:ext>
            </a:extLst>
          </p:cNvPr>
          <p:cNvPicPr>
            <a:picLocks noChangeAspect="1"/>
          </p:cNvPicPr>
          <p:nvPr userDrawn="1"/>
        </p:nvPicPr>
        <p:blipFill>
          <a:blip r:embed="rId22"/>
          <a:stretch>
            <a:fillRect/>
          </a:stretch>
        </p:blipFill>
        <p:spPr>
          <a:xfrm>
            <a:off x="10631209" y="6007932"/>
            <a:ext cx="978586" cy="726950"/>
          </a:xfrm>
          <a:prstGeom prst="rect">
            <a:avLst/>
          </a:prstGeom>
        </p:spPr>
      </p:pic>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6" r:id="rId5"/>
    <p:sldLayoutId id="2147483659" r:id="rId6"/>
    <p:sldLayoutId id="2147483660" r:id="rId7"/>
    <p:sldLayoutId id="2147483664" r:id="rId8"/>
    <p:sldLayoutId id="2147483650" r:id="rId9"/>
    <p:sldLayoutId id="2147483652" r:id="rId10"/>
    <p:sldLayoutId id="2147483656" r:id="rId11"/>
    <p:sldLayoutId id="2147483669" r:id="rId12"/>
    <p:sldLayoutId id="2147483670" r:id="rId13"/>
    <p:sldLayoutId id="2147483671" r:id="rId14"/>
    <p:sldLayoutId id="2147483673" r:id="rId15"/>
    <p:sldLayoutId id="2147483654" r:id="rId16"/>
    <p:sldLayoutId id="2147483655" r:id="rId17"/>
    <p:sldLayoutId id="2147483675" r:id="rId18"/>
    <p:sldLayoutId id="2147483672" r:id="rId19"/>
    <p:sldLayoutId id="2147483676" r:id="rId20"/>
  </p:sldLayoutIdLst>
  <p:hf hdr="0" dt="0"/>
  <p:txStyles>
    <p:titleStyle>
      <a:lvl1pPr algn="l" defTabSz="914400" rtl="0" eaLnBrk="1" latinLnBrk="0" hangingPunct="1">
        <a:lnSpc>
          <a:spcPct val="90000"/>
        </a:lnSpc>
        <a:spcBef>
          <a:spcPct val="0"/>
        </a:spcBef>
        <a:buNone/>
        <a:defRPr sz="3600" b="1" kern="1200" spc="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buClr>
          <a:schemeClr val="accent1"/>
        </a:buClr>
        <a:buFont typeface="Arial" panose="020B0604020202020204" pitchFamily="34" charset="0"/>
        <a:buChar char="•"/>
        <a:defRPr sz="24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100000"/>
        </a:lnSpc>
        <a:spcBef>
          <a:spcPts val="500"/>
        </a:spcBef>
        <a:buClr>
          <a:schemeClr val="accent3"/>
        </a:buClr>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100000"/>
        </a:lnSpc>
        <a:spcBef>
          <a:spcPts val="500"/>
        </a:spcBef>
        <a:buClr>
          <a:schemeClr val="accent4"/>
        </a:buClr>
        <a:buFont typeface="Arial" panose="020B0604020202020204" pitchFamily="34" charset="0"/>
        <a:buChar char="•"/>
        <a:defRPr sz="18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100000"/>
        </a:lnSpc>
        <a:spcBef>
          <a:spcPts val="500"/>
        </a:spcBef>
        <a:buClr>
          <a:schemeClr val="accent5"/>
        </a:buClr>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store.samhsa.gov/sites/default/files/d7/priv/sma14-4885.pdf" TargetMode="Externa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hyperlink" Target="https://www.psychologytools.com/resource/fight-or-flight-response/"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hyperlink" Target="https://store.samhsa.gov/sites/default/files/d7/priv/sma14-4885.pdf"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hyperlink" Target="https://www.massgeneral.org/assets/MGH/pdf/psychiatry/HSPH-COVID-19-mental-health-tips-3-11-20_kk.pdf"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hyperlink" Target="https://www.psychologytoday.com/us/blog/art-and-science/201801/identifying-your-feelings"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hyperlink" Target="https://doi.org/10.1177/036215378201200411"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hyperlink" Target="https://www.massgeneral.org/psychiatry/guide-to-mental-health-resources/general-mental-health-and-coping"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massgeneral.org/assets/MGH/pdf/psychiatry/HSPH-COVID-19-mental-health-tips-3-11-20_kk.pdf"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hyperlink" Target="https://health.gov/our-work/physical-activity"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hyperlink" Target="https://www.cdc.gov/physicalactivity/basics/age-chart.html"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hyperlink" Target="https://www.cdc.gov/nccdphp/dnpao/features/national-nutrition-month/index.html"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hyperlink" Target="https://www.mayoclinic.org/healthy-lifestyle/nutrition-and-healthy-eating/in-depth/fat/art-20045550"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theconversation.com/7-science-based-strategies-to-cope-with-coronavirus-anxiety-133207" TargetMode="External"/><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hyperlink" Target="https://www.health.harvard.edu/blog/be-careful-where-you-get-your-news-about-coronavirus-2020020118801"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emergency.cdc.gov/coping/responders.asp" TargetMode="External"/><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hyperlink" Target="https://emergency.cdc.gov/coping/responders.asp" TargetMode="External"/><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hyperlink" Target="https://store.samhsa.gov/sites/default/files/d7/priv/sma14-4885.pdf" TargetMode="Externa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hyperlink" Target="https://store.samhsa.gov/sites/default/files/d7/priv/sma14-4885.pdf" TargetMode="Externa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4">
            <a:extLst>
              <a:ext uri="{FF2B5EF4-FFF2-40B4-BE49-F238E27FC236}">
                <a16:creationId xmlns:a16="http://schemas.microsoft.com/office/drawing/2014/main" id="{238655A0-C81E-1D4B-9557-9D50FB6CA07C}"/>
              </a:ext>
            </a:extLst>
          </p:cNvPr>
          <p:cNvSpPr txBox="1">
            <a:spLocks/>
          </p:cNvSpPr>
          <p:nvPr/>
        </p:nvSpPr>
        <p:spPr>
          <a:xfrm>
            <a:off x="2097156" y="4905866"/>
            <a:ext cx="10094843" cy="161434"/>
          </a:xfrm>
          <a:prstGeom prst="rect">
            <a:avLst/>
          </a:prstGeom>
          <a:solidFill>
            <a:schemeClr val="tx1">
              <a:alpha val="80000"/>
            </a:schemeClr>
          </a:solidFill>
        </p:spPr>
        <p:txBody>
          <a:bodyPr vert="horz" lIns="180000" tIns="180000" rIns="180000" bIns="180000" rtlCol="0">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lang="en-ZA" sz="2400" kern="1200" dirty="0">
                <a:solidFill>
                  <a:schemeClr val="bg1"/>
                </a:solidFill>
                <a:latin typeface="+mn-lt"/>
                <a:ea typeface="+mn-ea"/>
                <a:cs typeface="+mn-cs"/>
              </a:defRPr>
            </a:lvl1pPr>
            <a:lvl2pPr marL="542925" indent="-276225"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100000"/>
              </a:lnSpc>
              <a:spcBef>
                <a:spcPts val="500"/>
              </a:spcBef>
              <a:buClr>
                <a:schemeClr val="accent3"/>
              </a:buClr>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100000"/>
              </a:lnSpc>
              <a:spcBef>
                <a:spcPts val="500"/>
              </a:spcBef>
              <a:buClr>
                <a:schemeClr val="accent4"/>
              </a:buClr>
              <a:buFont typeface="Arial" panose="020B0604020202020204" pitchFamily="34" charset="0"/>
              <a:buChar char="•"/>
              <a:defRPr sz="18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100000"/>
              </a:lnSpc>
              <a:spcBef>
                <a:spcPts val="500"/>
              </a:spcBef>
              <a:buClr>
                <a:schemeClr val="accent5"/>
              </a:buClr>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2" name="Title 2">
            <a:extLst>
              <a:ext uri="{FF2B5EF4-FFF2-40B4-BE49-F238E27FC236}">
                <a16:creationId xmlns:a16="http://schemas.microsoft.com/office/drawing/2014/main" id="{77AF08B8-926B-BA4C-9881-AB2B4A89BACD}"/>
              </a:ext>
            </a:extLst>
          </p:cNvPr>
          <p:cNvSpPr txBox="1">
            <a:spLocks/>
          </p:cNvSpPr>
          <p:nvPr/>
        </p:nvSpPr>
        <p:spPr>
          <a:xfrm>
            <a:off x="2097157" y="3655880"/>
            <a:ext cx="10094843" cy="1261295"/>
          </a:xfrm>
          <a:prstGeom prst="rect">
            <a:avLst/>
          </a:prstGeom>
          <a:solidFill>
            <a:schemeClr val="bg1"/>
          </a:solidFill>
        </p:spPr>
        <p:txBody>
          <a:bodyPr vert="horz" lIns="180000" tIns="180000" rIns="252000" bIns="180000" rtlCol="0" anchor="ctr" anchorCtr="0">
            <a:noAutofit/>
          </a:bodyPr>
          <a:lstStyle>
            <a:lvl1pPr algn="l" defTabSz="914400" rtl="0" eaLnBrk="1" latinLnBrk="0" hangingPunct="1">
              <a:lnSpc>
                <a:spcPct val="90000"/>
              </a:lnSpc>
              <a:spcBef>
                <a:spcPct val="0"/>
              </a:spcBef>
              <a:buNone/>
              <a:defRPr lang="en-ZA" sz="4800" b="1" kern="1200" spc="0" dirty="0">
                <a:solidFill>
                  <a:schemeClr val="tx1">
                    <a:lumMod val="75000"/>
                    <a:lumOff val="25000"/>
                  </a:schemeClr>
                </a:solidFill>
                <a:latin typeface="+mj-lt"/>
                <a:ea typeface="+mj-ea"/>
                <a:cs typeface="+mj-cs"/>
              </a:defRPr>
            </a:lvl1pPr>
          </a:lstStyle>
          <a:p>
            <a:r>
              <a:rPr lang="en" sz="4700" dirty="0"/>
              <a:t>Personal &amp; Professional Wellness </a:t>
            </a:r>
            <a:endParaRPr lang="en-US" sz="4700" dirty="0"/>
          </a:p>
        </p:txBody>
      </p:sp>
      <p:sp>
        <p:nvSpPr>
          <p:cNvPr id="5" name="Rectangle 4">
            <a:extLst>
              <a:ext uri="{FF2B5EF4-FFF2-40B4-BE49-F238E27FC236}">
                <a16:creationId xmlns:a16="http://schemas.microsoft.com/office/drawing/2014/main" id="{31329E4A-DA0D-2D4C-B556-B855F969713E}"/>
              </a:ext>
            </a:extLst>
          </p:cNvPr>
          <p:cNvSpPr/>
          <p:nvPr/>
        </p:nvSpPr>
        <p:spPr>
          <a:xfrm>
            <a:off x="2097156" y="5295957"/>
            <a:ext cx="7451578" cy="707886"/>
          </a:xfrm>
          <a:prstGeom prst="rect">
            <a:avLst/>
          </a:prstGeom>
        </p:spPr>
        <p:txBody>
          <a:bodyPr wrap="square">
            <a:spAutoFit/>
          </a:bodyPr>
          <a:lstStyle/>
          <a:p>
            <a:pPr algn="just"/>
            <a:r>
              <a:rPr lang="en-US" sz="1000" dirty="0"/>
              <a:t>NYC Health + Hospitals Continuing Professional Education is recognized by the New York State Education Department’s State Board for Social Work as an approved provider of continuing education for licensed social workers and accredited by The Medical Society of the State of New York (MSSNY) to provide continuing medical education for physicians. NYC Health + Hospitals designate this Live Webinar training for a maximum of 1 contact hour for social workers and 1 AMA PRA Category 1 Credit(s)™. </a:t>
            </a:r>
          </a:p>
        </p:txBody>
      </p:sp>
    </p:spTree>
    <p:extLst>
      <p:ext uri="{BB962C8B-B14F-4D97-AF65-F5344CB8AC3E}">
        <p14:creationId xmlns:p14="http://schemas.microsoft.com/office/powerpoint/2010/main" val="39749026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8A96-0E4F-1C40-9450-3A2CFE9E77BC}"/>
              </a:ext>
            </a:extLst>
          </p:cNvPr>
          <p:cNvSpPr>
            <a:spLocks noGrp="1"/>
          </p:cNvSpPr>
          <p:nvPr>
            <p:ph type="title"/>
          </p:nvPr>
        </p:nvSpPr>
        <p:spPr/>
        <p:txBody>
          <a:bodyPr/>
          <a:lstStyle/>
          <a:p>
            <a:r>
              <a:rPr lang="en-US" dirty="0"/>
              <a:t>Common Responses: Behavioral </a:t>
            </a:r>
          </a:p>
        </p:txBody>
      </p:sp>
      <p:sp>
        <p:nvSpPr>
          <p:cNvPr id="4" name="Slide Number Placeholder 3">
            <a:extLst>
              <a:ext uri="{FF2B5EF4-FFF2-40B4-BE49-F238E27FC236}">
                <a16:creationId xmlns:a16="http://schemas.microsoft.com/office/drawing/2014/main" id="{6751F87F-A4EF-F243-B90B-90425B556F5E}"/>
              </a:ext>
            </a:extLst>
          </p:cNvPr>
          <p:cNvSpPr>
            <a:spLocks noGrp="1"/>
          </p:cNvSpPr>
          <p:nvPr>
            <p:ph type="sldNum" sz="quarter" idx="33"/>
          </p:nvPr>
        </p:nvSpPr>
        <p:spPr/>
        <p:txBody>
          <a:bodyPr/>
          <a:lstStyle/>
          <a:p>
            <a:fld id="{19B51A1E-902D-48AF-9020-955120F399B6}" type="slidenum">
              <a:rPr lang="en-US" noProof="0" smtClean="0"/>
              <a:pPr/>
              <a:t>10</a:t>
            </a:fld>
            <a:endParaRPr lang="en-US" noProof="0" dirty="0"/>
          </a:p>
        </p:txBody>
      </p:sp>
      <p:graphicFrame>
        <p:nvGraphicFramePr>
          <p:cNvPr id="8" name="Content Placeholder 7">
            <a:extLst>
              <a:ext uri="{FF2B5EF4-FFF2-40B4-BE49-F238E27FC236}">
                <a16:creationId xmlns:a16="http://schemas.microsoft.com/office/drawing/2014/main" id="{334C7521-E685-664E-B85D-D32905D4B286}"/>
              </a:ext>
            </a:extLst>
          </p:cNvPr>
          <p:cNvGraphicFramePr>
            <a:graphicFrameLocks noGrp="1"/>
          </p:cNvGraphicFramePr>
          <p:nvPr>
            <p:ph idx="1"/>
            <p:extLst>
              <p:ext uri="{D42A27DB-BD31-4B8C-83A1-F6EECF244321}">
                <p14:modId xmlns:p14="http://schemas.microsoft.com/office/powerpoint/2010/main" val="2755042019"/>
              </p:ext>
            </p:extLst>
          </p:nvPr>
        </p:nvGraphicFramePr>
        <p:xfrm>
          <a:off x="431799" y="1219200"/>
          <a:ext cx="7697591" cy="4079240"/>
        </p:xfrm>
        <a:graphic>
          <a:graphicData uri="http://schemas.openxmlformats.org/drawingml/2006/table">
            <a:tbl>
              <a:tblPr firstRow="1" bandRow="1">
                <a:tableStyleId>{5C22544A-7EE6-4342-B048-85BDC9FD1C3A}</a:tableStyleId>
              </a:tblPr>
              <a:tblGrid>
                <a:gridCol w="7697591">
                  <a:extLst>
                    <a:ext uri="{9D8B030D-6E8A-4147-A177-3AD203B41FA5}">
                      <a16:colId xmlns:a16="http://schemas.microsoft.com/office/drawing/2014/main" val="3426788607"/>
                    </a:ext>
                  </a:extLst>
                </a:gridCol>
              </a:tblGrid>
              <a:tr h="370840">
                <a:tc>
                  <a:txBody>
                    <a:bodyPr/>
                    <a:lstStyle/>
                    <a:p>
                      <a:r>
                        <a:rPr lang="en-US" sz="1700" dirty="0"/>
                        <a:t>Common Behaviors</a:t>
                      </a:r>
                    </a:p>
                  </a:txBody>
                  <a:tcPr/>
                </a:tc>
                <a:extLst>
                  <a:ext uri="{0D108BD9-81ED-4DB2-BD59-A6C34878D82A}">
                    <a16:rowId xmlns:a16="http://schemas.microsoft.com/office/drawing/2014/main" val="2941180713"/>
                  </a:ext>
                </a:extLst>
              </a:tr>
              <a:tr h="370840">
                <a:tc>
                  <a:txBody>
                    <a:bodyPr/>
                    <a:lstStyle/>
                    <a:p>
                      <a:r>
                        <a:rPr lang="en-US" sz="1700" dirty="0">
                          <a:solidFill>
                            <a:schemeClr val="tx1"/>
                          </a:solidFill>
                        </a:rPr>
                        <a:t>Increased use of alcohol, tobacco, or illegal drugs</a:t>
                      </a:r>
                    </a:p>
                  </a:txBody>
                  <a:tcPr/>
                </a:tc>
                <a:extLst>
                  <a:ext uri="{0D108BD9-81ED-4DB2-BD59-A6C34878D82A}">
                    <a16:rowId xmlns:a16="http://schemas.microsoft.com/office/drawing/2014/main" val="3032714773"/>
                  </a:ext>
                </a:extLst>
              </a:tr>
              <a:tr h="370840">
                <a:tc>
                  <a:txBody>
                    <a:bodyPr/>
                    <a:lstStyle/>
                    <a:p>
                      <a:r>
                        <a:rPr lang="en-US" sz="1700" dirty="0">
                          <a:solidFill>
                            <a:schemeClr val="tx1"/>
                          </a:solidFill>
                        </a:rPr>
                        <a:t>Increase in irritability, with outbursts of anger and frequent arguing</a:t>
                      </a:r>
                    </a:p>
                  </a:txBody>
                  <a:tcPr/>
                </a:tc>
                <a:extLst>
                  <a:ext uri="{0D108BD9-81ED-4DB2-BD59-A6C34878D82A}">
                    <a16:rowId xmlns:a16="http://schemas.microsoft.com/office/drawing/2014/main" val="855887472"/>
                  </a:ext>
                </a:extLst>
              </a:tr>
              <a:tr h="370840">
                <a:tc>
                  <a:txBody>
                    <a:bodyPr/>
                    <a:lstStyle/>
                    <a:p>
                      <a:r>
                        <a:rPr lang="en-US" sz="1700" dirty="0">
                          <a:solidFill>
                            <a:schemeClr val="tx1"/>
                          </a:solidFill>
                        </a:rPr>
                        <a:t>Having trouble relaxing or sleeping</a:t>
                      </a:r>
                    </a:p>
                  </a:txBody>
                  <a:tcPr/>
                </a:tc>
                <a:extLst>
                  <a:ext uri="{0D108BD9-81ED-4DB2-BD59-A6C34878D82A}">
                    <a16:rowId xmlns:a16="http://schemas.microsoft.com/office/drawing/2014/main" val="1000472537"/>
                  </a:ext>
                </a:extLst>
              </a:tr>
              <a:tr h="370840">
                <a:tc>
                  <a:txBody>
                    <a:bodyPr/>
                    <a:lstStyle/>
                    <a:p>
                      <a:r>
                        <a:rPr lang="en-US" sz="1700" dirty="0">
                          <a:solidFill>
                            <a:schemeClr val="tx1"/>
                          </a:solidFill>
                        </a:rPr>
                        <a:t>Crying frequently</a:t>
                      </a:r>
                    </a:p>
                  </a:txBody>
                  <a:tcPr/>
                </a:tc>
                <a:extLst>
                  <a:ext uri="{0D108BD9-81ED-4DB2-BD59-A6C34878D82A}">
                    <a16:rowId xmlns:a16="http://schemas.microsoft.com/office/drawing/2014/main" val="4185641015"/>
                  </a:ext>
                </a:extLst>
              </a:tr>
              <a:tr h="370840">
                <a:tc>
                  <a:txBody>
                    <a:bodyPr/>
                    <a:lstStyle/>
                    <a:p>
                      <a:r>
                        <a:rPr lang="en-US" sz="1700" dirty="0">
                          <a:solidFill>
                            <a:schemeClr val="tx1"/>
                          </a:solidFill>
                        </a:rPr>
                        <a:t>Worrying excessively</a:t>
                      </a:r>
                    </a:p>
                  </a:txBody>
                  <a:tcPr/>
                </a:tc>
                <a:extLst>
                  <a:ext uri="{0D108BD9-81ED-4DB2-BD59-A6C34878D82A}">
                    <a16:rowId xmlns:a16="http://schemas.microsoft.com/office/drawing/2014/main" val="1992918966"/>
                  </a:ext>
                </a:extLst>
              </a:tr>
              <a:tr h="370840">
                <a:tc>
                  <a:txBody>
                    <a:bodyPr/>
                    <a:lstStyle/>
                    <a:p>
                      <a:r>
                        <a:rPr lang="en-US" sz="1700" dirty="0">
                          <a:solidFill>
                            <a:schemeClr val="tx1"/>
                          </a:solidFill>
                        </a:rPr>
                        <a:t>Wanting to be alone most of the time</a:t>
                      </a:r>
                    </a:p>
                  </a:txBody>
                  <a:tcPr/>
                </a:tc>
                <a:extLst>
                  <a:ext uri="{0D108BD9-81ED-4DB2-BD59-A6C34878D82A}">
                    <a16:rowId xmlns:a16="http://schemas.microsoft.com/office/drawing/2014/main" val="3231857597"/>
                  </a:ext>
                </a:extLst>
              </a:tr>
              <a:tr h="370840">
                <a:tc>
                  <a:txBody>
                    <a:bodyPr/>
                    <a:lstStyle/>
                    <a:p>
                      <a:r>
                        <a:rPr lang="en-US" sz="1700" b="0" dirty="0">
                          <a:solidFill>
                            <a:schemeClr val="tx1"/>
                          </a:solidFill>
                        </a:rPr>
                        <a:t>Blaming other people for everything</a:t>
                      </a:r>
                    </a:p>
                  </a:txBody>
                  <a:tcPr/>
                </a:tc>
                <a:extLst>
                  <a:ext uri="{0D108BD9-81ED-4DB2-BD59-A6C34878D82A}">
                    <a16:rowId xmlns:a16="http://schemas.microsoft.com/office/drawing/2014/main" val="3740867723"/>
                  </a:ext>
                </a:extLst>
              </a:tr>
              <a:tr h="370840">
                <a:tc>
                  <a:txBody>
                    <a:bodyPr/>
                    <a:lstStyle/>
                    <a:p>
                      <a:r>
                        <a:rPr lang="en-US" sz="1700" dirty="0"/>
                        <a:t>Difficulty communicating or listening</a:t>
                      </a:r>
                    </a:p>
                  </a:txBody>
                  <a:tcPr/>
                </a:tc>
                <a:extLst>
                  <a:ext uri="{0D108BD9-81ED-4DB2-BD59-A6C34878D82A}">
                    <a16:rowId xmlns:a16="http://schemas.microsoft.com/office/drawing/2014/main" val="2141393109"/>
                  </a:ext>
                </a:extLst>
              </a:tr>
              <a:tr h="370840">
                <a:tc>
                  <a:txBody>
                    <a:bodyPr/>
                    <a:lstStyle/>
                    <a:p>
                      <a:r>
                        <a:rPr lang="en-US" sz="1700" dirty="0"/>
                        <a:t>Difficulty giving or accepting help</a:t>
                      </a:r>
                    </a:p>
                  </a:txBody>
                  <a:tcPr/>
                </a:tc>
                <a:extLst>
                  <a:ext uri="{0D108BD9-81ED-4DB2-BD59-A6C34878D82A}">
                    <a16:rowId xmlns:a16="http://schemas.microsoft.com/office/drawing/2014/main" val="480149157"/>
                  </a:ext>
                </a:extLst>
              </a:tr>
              <a:tr h="370840">
                <a:tc>
                  <a:txBody>
                    <a:bodyPr/>
                    <a:lstStyle/>
                    <a:p>
                      <a:r>
                        <a:rPr lang="en-US" sz="1700" dirty="0"/>
                        <a:t>Inability to feel pleasure or have fun</a:t>
                      </a:r>
                    </a:p>
                  </a:txBody>
                  <a:tcPr/>
                </a:tc>
                <a:extLst>
                  <a:ext uri="{0D108BD9-81ED-4DB2-BD59-A6C34878D82A}">
                    <a16:rowId xmlns:a16="http://schemas.microsoft.com/office/drawing/2014/main" val="1971407155"/>
                  </a:ext>
                </a:extLst>
              </a:tr>
            </a:tbl>
          </a:graphicData>
        </a:graphic>
      </p:graphicFrame>
      <p:sp>
        <p:nvSpPr>
          <p:cNvPr id="10" name="Triangle 9">
            <a:extLst>
              <a:ext uri="{FF2B5EF4-FFF2-40B4-BE49-F238E27FC236}">
                <a16:creationId xmlns:a16="http://schemas.microsoft.com/office/drawing/2014/main" id="{E8C2E0AF-66F1-D54C-9B25-97F59159AE94}"/>
              </a:ext>
            </a:extLst>
          </p:cNvPr>
          <p:cNvSpPr/>
          <p:nvPr/>
        </p:nvSpPr>
        <p:spPr>
          <a:xfrm>
            <a:off x="9092044" y="2632774"/>
            <a:ext cx="2002779" cy="1648461"/>
          </a:xfrm>
          <a:prstGeom prst="triangle">
            <a:avLst/>
          </a:prstGeom>
          <a:solidFill>
            <a:schemeClr val="accent1">
              <a:alpha val="5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8D217EE-846C-264A-B1D0-040FA2F52F9F}"/>
              </a:ext>
            </a:extLst>
          </p:cNvPr>
          <p:cNvSpPr/>
          <p:nvPr/>
        </p:nvSpPr>
        <p:spPr>
          <a:xfrm>
            <a:off x="9522905" y="2204973"/>
            <a:ext cx="1146468" cy="369332"/>
          </a:xfrm>
          <a:prstGeom prst="rect">
            <a:avLst/>
          </a:prstGeom>
        </p:spPr>
        <p:txBody>
          <a:bodyPr wrap="none">
            <a:spAutoFit/>
          </a:bodyPr>
          <a:lstStyle/>
          <a:p>
            <a:pPr algn="ctr"/>
            <a:r>
              <a:rPr lang="en-US" dirty="0">
                <a:solidFill>
                  <a:schemeClr val="tx1">
                    <a:lumMod val="75000"/>
                    <a:lumOff val="25000"/>
                  </a:schemeClr>
                </a:solidFill>
              </a:rPr>
              <a:t>Thoughts</a:t>
            </a:r>
          </a:p>
        </p:txBody>
      </p:sp>
      <p:sp>
        <p:nvSpPr>
          <p:cNvPr id="12" name="Rectangle 11">
            <a:extLst>
              <a:ext uri="{FF2B5EF4-FFF2-40B4-BE49-F238E27FC236}">
                <a16:creationId xmlns:a16="http://schemas.microsoft.com/office/drawing/2014/main" id="{8982F8BB-B1DA-ED40-98C0-FDC01C649ADC}"/>
              </a:ext>
            </a:extLst>
          </p:cNvPr>
          <p:cNvSpPr/>
          <p:nvPr/>
        </p:nvSpPr>
        <p:spPr>
          <a:xfrm>
            <a:off x="8372122" y="4322711"/>
            <a:ext cx="1300356" cy="369332"/>
          </a:xfrm>
          <a:prstGeom prst="rect">
            <a:avLst/>
          </a:prstGeom>
        </p:spPr>
        <p:txBody>
          <a:bodyPr wrap="none">
            <a:spAutoFit/>
          </a:bodyPr>
          <a:lstStyle/>
          <a:p>
            <a:pPr algn="ctr"/>
            <a:r>
              <a:rPr lang="en-US" b="1" dirty="0">
                <a:solidFill>
                  <a:schemeClr val="accent1"/>
                </a:solidFill>
              </a:rPr>
              <a:t>Behaviors</a:t>
            </a:r>
          </a:p>
        </p:txBody>
      </p:sp>
      <p:sp>
        <p:nvSpPr>
          <p:cNvPr id="13" name="Rectangle 12">
            <a:extLst>
              <a:ext uri="{FF2B5EF4-FFF2-40B4-BE49-F238E27FC236}">
                <a16:creationId xmlns:a16="http://schemas.microsoft.com/office/drawing/2014/main" id="{5EEB94DB-5F85-D24A-A568-8818302B6F65}"/>
              </a:ext>
            </a:extLst>
          </p:cNvPr>
          <p:cNvSpPr/>
          <p:nvPr/>
        </p:nvSpPr>
        <p:spPr>
          <a:xfrm>
            <a:off x="10546715" y="4323943"/>
            <a:ext cx="1146468" cy="369332"/>
          </a:xfrm>
          <a:prstGeom prst="rect">
            <a:avLst/>
          </a:prstGeom>
        </p:spPr>
        <p:txBody>
          <a:bodyPr wrap="none">
            <a:spAutoFit/>
          </a:bodyPr>
          <a:lstStyle/>
          <a:p>
            <a:pPr algn="ctr"/>
            <a:r>
              <a:rPr lang="en-US" dirty="0">
                <a:solidFill>
                  <a:schemeClr val="tx1">
                    <a:lumMod val="75000"/>
                    <a:lumOff val="25000"/>
                  </a:schemeClr>
                </a:solidFill>
              </a:rPr>
              <a:t>Emotions</a:t>
            </a:r>
          </a:p>
        </p:txBody>
      </p:sp>
      <p:sp>
        <p:nvSpPr>
          <p:cNvPr id="14" name="Rectangle 13">
            <a:extLst>
              <a:ext uri="{FF2B5EF4-FFF2-40B4-BE49-F238E27FC236}">
                <a16:creationId xmlns:a16="http://schemas.microsoft.com/office/drawing/2014/main" id="{E48598F1-8228-F749-987E-A52FD4EB66D9}"/>
              </a:ext>
            </a:extLst>
          </p:cNvPr>
          <p:cNvSpPr/>
          <p:nvPr/>
        </p:nvSpPr>
        <p:spPr>
          <a:xfrm>
            <a:off x="9552259" y="3468729"/>
            <a:ext cx="1082348" cy="369332"/>
          </a:xfrm>
          <a:prstGeom prst="rect">
            <a:avLst/>
          </a:prstGeom>
        </p:spPr>
        <p:txBody>
          <a:bodyPr wrap="none">
            <a:spAutoFit/>
          </a:bodyPr>
          <a:lstStyle/>
          <a:p>
            <a:pPr algn="ctr"/>
            <a:r>
              <a:rPr lang="en-US" dirty="0">
                <a:solidFill>
                  <a:schemeClr val="bg1"/>
                </a:solidFill>
              </a:rPr>
              <a:t>Situation</a:t>
            </a:r>
          </a:p>
        </p:txBody>
      </p:sp>
      <p:cxnSp>
        <p:nvCxnSpPr>
          <p:cNvPr id="15" name="Straight Arrow Connector 14">
            <a:extLst>
              <a:ext uri="{FF2B5EF4-FFF2-40B4-BE49-F238E27FC236}">
                <a16:creationId xmlns:a16="http://schemas.microsoft.com/office/drawing/2014/main" id="{E5B33148-ED2F-C047-852C-EF19AD81AE79}"/>
              </a:ext>
            </a:extLst>
          </p:cNvPr>
          <p:cNvCxnSpPr/>
          <p:nvPr/>
        </p:nvCxnSpPr>
        <p:spPr>
          <a:xfrm>
            <a:off x="10306429" y="2632774"/>
            <a:ext cx="998805" cy="1593891"/>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3F5DA78-035C-534D-B8DF-4986AFADB6B3}"/>
              </a:ext>
            </a:extLst>
          </p:cNvPr>
          <p:cNvCxnSpPr>
            <a:cxnSpLocks/>
          </p:cNvCxnSpPr>
          <p:nvPr/>
        </p:nvCxnSpPr>
        <p:spPr>
          <a:xfrm flipH="1">
            <a:off x="8881633" y="2632773"/>
            <a:ext cx="998805" cy="1593891"/>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CFFB146-8814-9A40-B0B1-400D7DEBA902}"/>
              </a:ext>
            </a:extLst>
          </p:cNvPr>
          <p:cNvCxnSpPr>
            <a:cxnSpLocks/>
          </p:cNvCxnSpPr>
          <p:nvPr/>
        </p:nvCxnSpPr>
        <p:spPr>
          <a:xfrm>
            <a:off x="9601670" y="4507377"/>
            <a:ext cx="938834"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B8093C11-DAD4-4A41-AA00-1784CF9269F9}"/>
              </a:ext>
            </a:extLst>
          </p:cNvPr>
          <p:cNvSpPr/>
          <p:nvPr/>
        </p:nvSpPr>
        <p:spPr>
          <a:xfrm>
            <a:off x="431315" y="6267141"/>
            <a:ext cx="8450318" cy="276999"/>
          </a:xfrm>
          <a:prstGeom prst="rect">
            <a:avLst/>
          </a:prstGeom>
        </p:spPr>
        <p:txBody>
          <a:bodyPr wrap="square">
            <a:spAutoFit/>
          </a:bodyPr>
          <a:lstStyle/>
          <a:p>
            <a:r>
              <a:rPr lang="en-US" altLang="en-US" sz="1200" dirty="0">
                <a:solidFill>
                  <a:schemeClr val="tx1">
                    <a:lumMod val="75000"/>
                    <a:lumOff val="25000"/>
                  </a:schemeClr>
                </a:solidFill>
              </a:rPr>
              <a:t>Source: </a:t>
            </a:r>
            <a:r>
              <a:rPr lang="en-US" altLang="en-US" sz="1200" dirty="0">
                <a:solidFill>
                  <a:schemeClr val="tx1">
                    <a:lumMod val="75000"/>
                    <a:lumOff val="25000"/>
                  </a:schemeClr>
                </a:solidFill>
                <a:hlinkClick r:id="rId2"/>
              </a:rPr>
              <a:t>https://store.samhsa.gov/sites/default/files/d7/priv/sma14-4885.pdf</a:t>
            </a:r>
            <a:r>
              <a:rPr lang="en-US" altLang="en-US" sz="1200" dirty="0">
                <a:solidFill>
                  <a:schemeClr val="tx1">
                    <a:lumMod val="75000"/>
                    <a:lumOff val="25000"/>
                  </a:schemeClr>
                </a:solidFill>
              </a:rPr>
              <a:t> </a:t>
            </a:r>
          </a:p>
        </p:txBody>
      </p:sp>
    </p:spTree>
    <p:extLst>
      <p:ext uri="{BB962C8B-B14F-4D97-AF65-F5344CB8AC3E}">
        <p14:creationId xmlns:p14="http://schemas.microsoft.com/office/powerpoint/2010/main" val="3284601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864F9-CE83-E34D-A77B-772C29B6DAE8}"/>
              </a:ext>
            </a:extLst>
          </p:cNvPr>
          <p:cNvSpPr>
            <a:spLocks noGrp="1"/>
          </p:cNvSpPr>
          <p:nvPr>
            <p:ph type="title"/>
          </p:nvPr>
        </p:nvSpPr>
        <p:spPr/>
        <p:txBody>
          <a:bodyPr/>
          <a:lstStyle/>
          <a:p>
            <a:r>
              <a:rPr lang="en-US" dirty="0"/>
              <a:t>Common Responses: Physical </a:t>
            </a:r>
          </a:p>
        </p:txBody>
      </p:sp>
      <p:sp>
        <p:nvSpPr>
          <p:cNvPr id="3" name="Content Placeholder 2">
            <a:extLst>
              <a:ext uri="{FF2B5EF4-FFF2-40B4-BE49-F238E27FC236}">
                <a16:creationId xmlns:a16="http://schemas.microsoft.com/office/drawing/2014/main" id="{B80AFB5A-6848-5B42-9238-0F8632F30C8F}"/>
              </a:ext>
            </a:extLst>
          </p:cNvPr>
          <p:cNvSpPr>
            <a:spLocks noGrp="1"/>
          </p:cNvSpPr>
          <p:nvPr>
            <p:ph idx="1"/>
          </p:nvPr>
        </p:nvSpPr>
        <p:spPr/>
        <p:txBody>
          <a:bodyPr/>
          <a:lstStyle/>
          <a:p>
            <a:r>
              <a:rPr lang="en-US" sz="2000" dirty="0"/>
              <a:t>When faced with a life-threatening danger, people often want to run away or, if that is not possible, to fight. The </a:t>
            </a:r>
            <a:r>
              <a:rPr lang="en-US" sz="2000" b="1" dirty="0"/>
              <a:t>fight or flight</a:t>
            </a:r>
            <a:r>
              <a:rPr lang="en-US" sz="2000" dirty="0"/>
              <a:t> response is an </a:t>
            </a:r>
            <a:r>
              <a:rPr lang="en-US" sz="2000" b="1" dirty="0"/>
              <a:t>automatic</a:t>
            </a:r>
            <a:r>
              <a:rPr lang="en-US" sz="2000" dirty="0"/>
              <a:t> survival mechanism, which prepares the body to take these actions.</a:t>
            </a:r>
          </a:p>
          <a:p>
            <a:r>
              <a:rPr lang="en-US" sz="2000" dirty="0"/>
              <a:t>This response may be experienced as uncomfortable when you do not know why it’s happening.</a:t>
            </a:r>
          </a:p>
        </p:txBody>
      </p:sp>
      <p:sp>
        <p:nvSpPr>
          <p:cNvPr id="4" name="Slide Number Placeholder 3">
            <a:extLst>
              <a:ext uri="{FF2B5EF4-FFF2-40B4-BE49-F238E27FC236}">
                <a16:creationId xmlns:a16="http://schemas.microsoft.com/office/drawing/2014/main" id="{34329AE2-F11A-954D-B4D2-A2FA1FE79C09}"/>
              </a:ext>
            </a:extLst>
          </p:cNvPr>
          <p:cNvSpPr>
            <a:spLocks noGrp="1"/>
          </p:cNvSpPr>
          <p:nvPr>
            <p:ph type="sldNum" sz="quarter" idx="33"/>
          </p:nvPr>
        </p:nvSpPr>
        <p:spPr/>
        <p:txBody>
          <a:bodyPr/>
          <a:lstStyle/>
          <a:p>
            <a:fld id="{19B51A1E-902D-48AF-9020-955120F399B6}" type="slidenum">
              <a:rPr lang="en-US" noProof="0" smtClean="0"/>
              <a:pPr/>
              <a:t>11</a:t>
            </a:fld>
            <a:endParaRPr lang="en-US" noProof="0" dirty="0"/>
          </a:p>
        </p:txBody>
      </p:sp>
      <p:graphicFrame>
        <p:nvGraphicFramePr>
          <p:cNvPr id="5" name="Content Placeholder 7">
            <a:extLst>
              <a:ext uri="{FF2B5EF4-FFF2-40B4-BE49-F238E27FC236}">
                <a16:creationId xmlns:a16="http://schemas.microsoft.com/office/drawing/2014/main" id="{BFF34AAE-FF83-6145-970B-38EE625F9590}"/>
              </a:ext>
            </a:extLst>
          </p:cNvPr>
          <p:cNvGraphicFramePr>
            <a:graphicFrameLocks/>
          </p:cNvGraphicFramePr>
          <p:nvPr>
            <p:extLst>
              <p:ext uri="{D42A27DB-BD31-4B8C-83A1-F6EECF244321}">
                <p14:modId xmlns:p14="http://schemas.microsoft.com/office/powerpoint/2010/main" val="3102864878"/>
              </p:ext>
            </p:extLst>
          </p:nvPr>
        </p:nvGraphicFramePr>
        <p:xfrm>
          <a:off x="432000" y="2965843"/>
          <a:ext cx="11328000" cy="2225040"/>
        </p:xfrm>
        <a:graphic>
          <a:graphicData uri="http://schemas.openxmlformats.org/drawingml/2006/table">
            <a:tbl>
              <a:tblPr bandRow="1">
                <a:tableStyleId>{00A15C55-8517-42AA-B614-E9B94910E393}</a:tableStyleId>
              </a:tblPr>
              <a:tblGrid>
                <a:gridCol w="5655649">
                  <a:extLst>
                    <a:ext uri="{9D8B030D-6E8A-4147-A177-3AD203B41FA5}">
                      <a16:colId xmlns:a16="http://schemas.microsoft.com/office/drawing/2014/main" val="3426788607"/>
                    </a:ext>
                  </a:extLst>
                </a:gridCol>
                <a:gridCol w="5672351">
                  <a:extLst>
                    <a:ext uri="{9D8B030D-6E8A-4147-A177-3AD203B41FA5}">
                      <a16:colId xmlns:a16="http://schemas.microsoft.com/office/drawing/2014/main" val="428964070"/>
                    </a:ext>
                  </a:extLst>
                </a:gridCol>
              </a:tblGrid>
              <a:tr h="370840">
                <a:tc>
                  <a:txBody>
                    <a:bodyPr/>
                    <a:lstStyle/>
                    <a:p>
                      <a:r>
                        <a:rPr lang="en-US" sz="1700" dirty="0"/>
                        <a:t>Having stomachaches or diarrhea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Sharper vision</a:t>
                      </a:r>
                    </a:p>
                  </a:txBody>
                  <a:tcPr/>
                </a:tc>
                <a:extLst>
                  <a:ext uri="{0D108BD9-81ED-4DB2-BD59-A6C34878D82A}">
                    <a16:rowId xmlns:a16="http://schemas.microsoft.com/office/drawing/2014/main" val="2941180713"/>
                  </a:ext>
                </a:extLst>
              </a:tr>
              <a:tr h="370840">
                <a:tc>
                  <a:txBody>
                    <a:bodyPr/>
                    <a:lstStyle/>
                    <a:p>
                      <a:r>
                        <a:rPr lang="en-US" sz="1700" dirty="0"/>
                        <a:t>Having headaches and other pains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700" dirty="0"/>
                        <a:t>Release of adrenaline</a:t>
                      </a:r>
                    </a:p>
                  </a:txBody>
                  <a:tcPr/>
                </a:tc>
                <a:extLst>
                  <a:ext uri="{0D108BD9-81ED-4DB2-BD59-A6C34878D82A}">
                    <a16:rowId xmlns:a16="http://schemas.microsoft.com/office/drawing/2014/main" val="3537425301"/>
                  </a:ext>
                </a:extLst>
              </a:tr>
              <a:tr h="370840">
                <a:tc>
                  <a:txBody>
                    <a:bodyPr/>
                    <a:lstStyle/>
                    <a:p>
                      <a:r>
                        <a:rPr lang="en-US" sz="1700" dirty="0"/>
                        <a:t>Losing your appetite or eating too much </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700" dirty="0"/>
                        <a:t>Shallow breathing, may lead to dizziness</a:t>
                      </a:r>
                    </a:p>
                  </a:txBody>
                  <a:tcPr/>
                </a:tc>
                <a:extLst>
                  <a:ext uri="{0D108BD9-81ED-4DB2-BD59-A6C34878D82A}">
                    <a16:rowId xmlns:a16="http://schemas.microsoft.com/office/drawing/2014/main" val="3032714773"/>
                  </a:ext>
                </a:extLst>
              </a:tr>
              <a:tr h="370840">
                <a:tc>
                  <a:txBody>
                    <a:bodyPr/>
                    <a:lstStyle/>
                    <a:p>
                      <a:r>
                        <a:rPr lang="en-US" sz="1700" dirty="0"/>
                        <a:t>Sweating or having chills</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700" dirty="0"/>
                        <a:t>Dry mouth</a:t>
                      </a:r>
                    </a:p>
                  </a:txBody>
                  <a:tcPr/>
                </a:tc>
                <a:extLst>
                  <a:ext uri="{0D108BD9-81ED-4DB2-BD59-A6C34878D82A}">
                    <a16:rowId xmlns:a16="http://schemas.microsoft.com/office/drawing/2014/main" val="855887472"/>
                  </a:ext>
                </a:extLst>
              </a:tr>
              <a:tr h="370840">
                <a:tc>
                  <a:txBody>
                    <a:bodyPr/>
                    <a:lstStyle/>
                    <a:p>
                      <a:r>
                        <a:rPr lang="en-US" sz="1700" dirty="0"/>
                        <a:t>Getting tremors or muscle twitches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700" dirty="0"/>
                        <a:t>Muscle tension </a:t>
                      </a:r>
                    </a:p>
                  </a:txBody>
                  <a:tcPr/>
                </a:tc>
                <a:extLst>
                  <a:ext uri="{0D108BD9-81ED-4DB2-BD59-A6C34878D82A}">
                    <a16:rowId xmlns:a16="http://schemas.microsoft.com/office/drawing/2014/main" val="1000472537"/>
                  </a:ext>
                </a:extLst>
              </a:tr>
              <a:tr h="370840">
                <a:tc>
                  <a:txBody>
                    <a:bodyPr/>
                    <a:lstStyle/>
                    <a:p>
                      <a:r>
                        <a:rPr lang="en-US" sz="1700" dirty="0"/>
                        <a:t>Being easily startled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700" dirty="0"/>
                        <a:t>Nausea or feeling “butterflies”</a:t>
                      </a:r>
                    </a:p>
                  </a:txBody>
                  <a:tcPr/>
                </a:tc>
                <a:extLst>
                  <a:ext uri="{0D108BD9-81ED-4DB2-BD59-A6C34878D82A}">
                    <a16:rowId xmlns:a16="http://schemas.microsoft.com/office/drawing/2014/main" val="4185641015"/>
                  </a:ext>
                </a:extLst>
              </a:tr>
            </a:tbl>
          </a:graphicData>
        </a:graphic>
      </p:graphicFrame>
      <p:sp>
        <p:nvSpPr>
          <p:cNvPr id="8" name="Rectangle 7">
            <a:extLst>
              <a:ext uri="{FF2B5EF4-FFF2-40B4-BE49-F238E27FC236}">
                <a16:creationId xmlns:a16="http://schemas.microsoft.com/office/drawing/2014/main" id="{150BF62C-3287-3B4A-B493-C2A1495300AC}"/>
              </a:ext>
            </a:extLst>
          </p:cNvPr>
          <p:cNvSpPr/>
          <p:nvPr/>
        </p:nvSpPr>
        <p:spPr>
          <a:xfrm>
            <a:off x="432000" y="6267141"/>
            <a:ext cx="9914499" cy="276999"/>
          </a:xfrm>
          <a:prstGeom prst="rect">
            <a:avLst/>
          </a:prstGeom>
        </p:spPr>
        <p:txBody>
          <a:bodyPr wrap="square">
            <a:spAutoFit/>
          </a:bodyPr>
          <a:lstStyle/>
          <a:p>
            <a:r>
              <a:rPr lang="fr-FR" altLang="en-US" sz="1200" dirty="0">
                <a:solidFill>
                  <a:schemeClr val="tx1">
                    <a:lumMod val="75000"/>
                    <a:lumOff val="25000"/>
                  </a:schemeClr>
                </a:solidFill>
              </a:rPr>
              <a:t>Sources:</a:t>
            </a:r>
            <a:r>
              <a:rPr lang="fr-FR" altLang="en-US" sz="1200" dirty="0">
                <a:solidFill>
                  <a:schemeClr val="bg1">
                    <a:lumMod val="65000"/>
                  </a:schemeClr>
                </a:solidFill>
              </a:rPr>
              <a:t> </a:t>
            </a:r>
            <a:r>
              <a:rPr lang="fr-FR" altLang="en-US" sz="1200" dirty="0">
                <a:solidFill>
                  <a:schemeClr val="bg1">
                    <a:lumMod val="65000"/>
                  </a:schemeClr>
                </a:solidFill>
                <a:hlinkClick r:id="rId3"/>
              </a:rPr>
              <a:t>https://www.psychologytools.com/resource/fight-or-flight-response/</a:t>
            </a:r>
            <a:r>
              <a:rPr lang="fr-FR" altLang="en-US" sz="1200" dirty="0">
                <a:solidFill>
                  <a:schemeClr val="tx1">
                    <a:lumMod val="75000"/>
                    <a:lumOff val="25000"/>
                  </a:schemeClr>
                </a:solidFill>
              </a:rPr>
              <a:t>; </a:t>
            </a:r>
            <a:r>
              <a:rPr lang="fr-FR" altLang="en-US" sz="1200" dirty="0">
                <a:solidFill>
                  <a:schemeClr val="bg1">
                    <a:lumMod val="65000"/>
                  </a:schemeClr>
                </a:solidFill>
                <a:hlinkClick r:id="rId4"/>
              </a:rPr>
              <a:t>https://store.samhsa.gov/sites/default/files/d7/priv/sma14-4885.pdf</a:t>
            </a:r>
            <a:r>
              <a:rPr lang="fr-FR" altLang="en-US" sz="1200" dirty="0">
                <a:solidFill>
                  <a:schemeClr val="bg1">
                    <a:lumMod val="65000"/>
                  </a:schemeClr>
                </a:solidFill>
              </a:rPr>
              <a:t> </a:t>
            </a:r>
          </a:p>
        </p:txBody>
      </p:sp>
    </p:spTree>
    <p:extLst>
      <p:ext uri="{BB962C8B-B14F-4D97-AF65-F5344CB8AC3E}">
        <p14:creationId xmlns:p14="http://schemas.microsoft.com/office/powerpoint/2010/main" val="757625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864F9-CE83-E34D-A77B-772C29B6DAE8}"/>
              </a:ext>
            </a:extLst>
          </p:cNvPr>
          <p:cNvSpPr>
            <a:spLocks noGrp="1"/>
          </p:cNvSpPr>
          <p:nvPr>
            <p:ph type="title"/>
          </p:nvPr>
        </p:nvSpPr>
        <p:spPr/>
        <p:txBody>
          <a:bodyPr/>
          <a:lstStyle/>
          <a:p>
            <a:r>
              <a:rPr lang="en-US" dirty="0"/>
              <a:t>Common Responses: Spiritual </a:t>
            </a:r>
          </a:p>
        </p:txBody>
      </p:sp>
      <p:sp>
        <p:nvSpPr>
          <p:cNvPr id="3" name="Content Placeholder 2">
            <a:extLst>
              <a:ext uri="{FF2B5EF4-FFF2-40B4-BE49-F238E27FC236}">
                <a16:creationId xmlns:a16="http://schemas.microsoft.com/office/drawing/2014/main" id="{B80AFB5A-6848-5B42-9238-0F8632F30C8F}"/>
              </a:ext>
            </a:extLst>
          </p:cNvPr>
          <p:cNvSpPr>
            <a:spLocks noGrp="1"/>
          </p:cNvSpPr>
          <p:nvPr>
            <p:ph idx="1"/>
          </p:nvPr>
        </p:nvSpPr>
        <p:spPr/>
        <p:txBody>
          <a:bodyPr/>
          <a:lstStyle/>
          <a:p>
            <a:pPr marL="0" indent="0">
              <a:buNone/>
            </a:pPr>
            <a:r>
              <a:rPr lang="en-US" sz="2000" dirty="0"/>
              <a:t>The experience of responding to a disaster can also alter religious and spiritual beliefs. </a:t>
            </a:r>
          </a:p>
        </p:txBody>
      </p:sp>
      <p:sp>
        <p:nvSpPr>
          <p:cNvPr id="4" name="Slide Number Placeholder 3">
            <a:extLst>
              <a:ext uri="{FF2B5EF4-FFF2-40B4-BE49-F238E27FC236}">
                <a16:creationId xmlns:a16="http://schemas.microsoft.com/office/drawing/2014/main" id="{34329AE2-F11A-954D-B4D2-A2FA1FE79C09}"/>
              </a:ext>
            </a:extLst>
          </p:cNvPr>
          <p:cNvSpPr>
            <a:spLocks noGrp="1"/>
          </p:cNvSpPr>
          <p:nvPr>
            <p:ph type="sldNum" sz="quarter" idx="33"/>
          </p:nvPr>
        </p:nvSpPr>
        <p:spPr/>
        <p:txBody>
          <a:bodyPr/>
          <a:lstStyle/>
          <a:p>
            <a:fld id="{19B51A1E-902D-48AF-9020-955120F399B6}" type="slidenum">
              <a:rPr lang="en-US" noProof="0" smtClean="0"/>
              <a:pPr/>
              <a:t>12</a:t>
            </a:fld>
            <a:endParaRPr lang="en-US" noProof="0" dirty="0"/>
          </a:p>
        </p:txBody>
      </p:sp>
      <p:graphicFrame>
        <p:nvGraphicFramePr>
          <p:cNvPr id="5" name="Content Placeholder 7">
            <a:extLst>
              <a:ext uri="{FF2B5EF4-FFF2-40B4-BE49-F238E27FC236}">
                <a16:creationId xmlns:a16="http://schemas.microsoft.com/office/drawing/2014/main" id="{BFF34AAE-FF83-6145-970B-38EE625F9590}"/>
              </a:ext>
            </a:extLst>
          </p:cNvPr>
          <p:cNvGraphicFramePr>
            <a:graphicFrameLocks/>
          </p:cNvGraphicFramePr>
          <p:nvPr>
            <p:extLst>
              <p:ext uri="{D42A27DB-BD31-4B8C-83A1-F6EECF244321}">
                <p14:modId xmlns:p14="http://schemas.microsoft.com/office/powerpoint/2010/main" val="2741788054"/>
              </p:ext>
            </p:extLst>
          </p:nvPr>
        </p:nvGraphicFramePr>
        <p:xfrm>
          <a:off x="432000" y="1926183"/>
          <a:ext cx="11328000" cy="2595880"/>
        </p:xfrm>
        <a:graphic>
          <a:graphicData uri="http://schemas.openxmlformats.org/drawingml/2006/table">
            <a:tbl>
              <a:tblPr bandRow="1">
                <a:tableStyleId>{7DF18680-E054-41AD-8BC1-D1AEF772440D}</a:tableStyleId>
              </a:tblPr>
              <a:tblGrid>
                <a:gridCol w="11328000">
                  <a:extLst>
                    <a:ext uri="{9D8B030D-6E8A-4147-A177-3AD203B41FA5}">
                      <a16:colId xmlns:a16="http://schemas.microsoft.com/office/drawing/2014/main" val="3426788607"/>
                    </a:ext>
                  </a:extLst>
                </a:gridCol>
              </a:tblGrid>
              <a:tr h="370840">
                <a:tc>
                  <a:txBody>
                    <a:bodyPr/>
                    <a:lstStyle/>
                    <a:p>
                      <a:r>
                        <a:rPr lang="en-US" sz="1700" dirty="0"/>
                        <a:t>Change in relationship with or belief about God/Higher Power</a:t>
                      </a:r>
                    </a:p>
                  </a:txBody>
                  <a:tcPr/>
                </a:tc>
                <a:extLst>
                  <a:ext uri="{0D108BD9-81ED-4DB2-BD59-A6C34878D82A}">
                    <a16:rowId xmlns:a16="http://schemas.microsoft.com/office/drawing/2014/main" val="2941180713"/>
                  </a:ext>
                </a:extLst>
              </a:tr>
              <a:tr h="370840">
                <a:tc>
                  <a:txBody>
                    <a:bodyPr/>
                    <a:lstStyle/>
                    <a:p>
                      <a:r>
                        <a:rPr lang="en-US" sz="1700" dirty="0"/>
                        <a:t>Abandonment of spiritual practice</a:t>
                      </a:r>
                    </a:p>
                  </a:txBody>
                  <a:tcPr/>
                </a:tc>
                <a:extLst>
                  <a:ext uri="{0D108BD9-81ED-4DB2-BD59-A6C34878D82A}">
                    <a16:rowId xmlns:a16="http://schemas.microsoft.com/office/drawing/2014/main" val="3537425301"/>
                  </a:ext>
                </a:extLst>
              </a:tr>
              <a:tr h="370840">
                <a:tc>
                  <a:txBody>
                    <a:bodyPr/>
                    <a:lstStyle/>
                    <a:p>
                      <a:pPr marL="0" marR="0" lvl="0" indent="0" algn="l" rtl="0">
                        <a:lnSpc>
                          <a:spcPct val="100000"/>
                        </a:lnSpc>
                        <a:spcBef>
                          <a:spcPts val="0"/>
                        </a:spcBef>
                        <a:spcAft>
                          <a:spcPts val="0"/>
                        </a:spcAft>
                        <a:buClr>
                          <a:schemeClr val="dk1"/>
                        </a:buClr>
                        <a:buSzPts val="1700"/>
                        <a:buFont typeface="Arial"/>
                        <a:buNone/>
                      </a:pPr>
                      <a:r>
                        <a:rPr lang="en-US" sz="1700" u="none" strike="noStrike" cap="none" dirty="0"/>
                        <a:t>Inability to practice due to workload issues or social distancing </a:t>
                      </a:r>
                      <a:endParaRPr lang="en-US" sz="1400" u="none" strike="noStrike" cap="none" dirty="0"/>
                    </a:p>
                  </a:txBody>
                  <a:tcPr/>
                </a:tc>
                <a:extLst>
                  <a:ext uri="{0D108BD9-81ED-4DB2-BD59-A6C34878D82A}">
                    <a16:rowId xmlns:a16="http://schemas.microsoft.com/office/drawing/2014/main" val="1000472537"/>
                  </a:ext>
                </a:extLst>
              </a:tr>
              <a:tr h="370840">
                <a:tc>
                  <a:txBody>
                    <a:bodyPr/>
                    <a:lstStyle/>
                    <a:p>
                      <a:pPr marL="0" marR="0" lvl="0" indent="0" algn="l" rtl="0">
                        <a:lnSpc>
                          <a:spcPct val="100000"/>
                        </a:lnSpc>
                        <a:spcBef>
                          <a:spcPts val="0"/>
                        </a:spcBef>
                        <a:spcAft>
                          <a:spcPts val="0"/>
                        </a:spcAft>
                        <a:buClr>
                          <a:schemeClr val="dk1"/>
                        </a:buClr>
                        <a:buSzPts val="1700"/>
                        <a:buFont typeface="Arial"/>
                        <a:buNone/>
                      </a:pPr>
                      <a:r>
                        <a:rPr lang="en-US" sz="1700" u="none" strike="noStrike" cap="none" dirty="0"/>
                        <a:t>Questioning beliefs or loss of faith</a:t>
                      </a:r>
                    </a:p>
                  </a:txBody>
                  <a:tcPr/>
                </a:tc>
                <a:extLst>
                  <a:ext uri="{0D108BD9-81ED-4DB2-BD59-A6C34878D82A}">
                    <a16:rowId xmlns:a16="http://schemas.microsoft.com/office/drawing/2014/main" val="2665891318"/>
                  </a:ext>
                </a:extLst>
              </a:tr>
              <a:tr h="370840">
                <a:tc>
                  <a:txBody>
                    <a:bodyPr/>
                    <a:lstStyle/>
                    <a:p>
                      <a:pPr marL="0" marR="0" lvl="0" indent="0" algn="l" defTabSz="914400" rtl="0" eaLnBrk="1" fontAlgn="auto" latinLnBrk="0" hangingPunct="1">
                        <a:lnSpc>
                          <a:spcPct val="100000"/>
                        </a:lnSpc>
                        <a:spcBef>
                          <a:spcPts val="0"/>
                        </a:spcBef>
                        <a:spcAft>
                          <a:spcPts val="0"/>
                        </a:spcAft>
                        <a:buClr>
                          <a:schemeClr val="dk1"/>
                        </a:buClr>
                        <a:buSzPts val="1700"/>
                        <a:buFont typeface="Arial"/>
                        <a:buNone/>
                        <a:tabLst/>
                        <a:defRPr/>
                      </a:pPr>
                      <a:r>
                        <a:rPr lang="en-US" sz="1700" u="none" strike="noStrike" cap="none" dirty="0"/>
                        <a:t>Rejection of spiritual care providers</a:t>
                      </a:r>
                    </a:p>
                  </a:txBody>
                  <a:tcPr/>
                </a:tc>
                <a:extLst>
                  <a:ext uri="{0D108BD9-81ED-4DB2-BD59-A6C34878D82A}">
                    <a16:rowId xmlns:a16="http://schemas.microsoft.com/office/drawing/2014/main" val="1726391647"/>
                  </a:ext>
                </a:extLst>
              </a:tr>
              <a:tr h="370840">
                <a:tc>
                  <a:txBody>
                    <a:bodyPr/>
                    <a:lstStyle/>
                    <a:p>
                      <a:r>
                        <a:rPr lang="en-US" sz="1700" dirty="0"/>
                        <a:t>Struggle with questions about the meaning of life, justice, fairness, afterlife</a:t>
                      </a:r>
                    </a:p>
                  </a:txBody>
                  <a:tcPr/>
                </a:tc>
                <a:extLst>
                  <a:ext uri="{0D108BD9-81ED-4DB2-BD59-A6C34878D82A}">
                    <a16:rowId xmlns:a16="http://schemas.microsoft.com/office/drawing/2014/main" val="4185641015"/>
                  </a:ext>
                </a:extLst>
              </a:tr>
              <a:tr h="370840">
                <a:tc>
                  <a:txBody>
                    <a:bodyPr/>
                    <a:lstStyle/>
                    <a:p>
                      <a:r>
                        <a:rPr lang="en-US" sz="1700" dirty="0"/>
                        <a:t>Loss of familiar spiritual supports </a:t>
                      </a:r>
                    </a:p>
                  </a:txBody>
                  <a:tcPr/>
                </a:tc>
                <a:extLst>
                  <a:ext uri="{0D108BD9-81ED-4DB2-BD59-A6C34878D82A}">
                    <a16:rowId xmlns:a16="http://schemas.microsoft.com/office/drawing/2014/main" val="4175851677"/>
                  </a:ext>
                </a:extLst>
              </a:tr>
            </a:tbl>
          </a:graphicData>
        </a:graphic>
      </p:graphicFrame>
      <p:sp>
        <p:nvSpPr>
          <p:cNvPr id="7" name="Rectangle 6">
            <a:extLst>
              <a:ext uri="{FF2B5EF4-FFF2-40B4-BE49-F238E27FC236}">
                <a16:creationId xmlns:a16="http://schemas.microsoft.com/office/drawing/2014/main" id="{CE480388-B159-B644-8F9C-E63D8782EE5C}"/>
              </a:ext>
            </a:extLst>
          </p:cNvPr>
          <p:cNvSpPr/>
          <p:nvPr/>
        </p:nvSpPr>
        <p:spPr>
          <a:xfrm>
            <a:off x="432000" y="6287500"/>
            <a:ext cx="7874695" cy="276999"/>
          </a:xfrm>
          <a:prstGeom prst="rect">
            <a:avLst/>
          </a:prstGeom>
        </p:spPr>
        <p:txBody>
          <a:bodyPr wrap="square">
            <a:spAutoFit/>
          </a:bodyPr>
          <a:lstStyle/>
          <a:p>
            <a:r>
              <a:rPr lang="fr-FR" altLang="en-US" sz="1200" dirty="0">
                <a:solidFill>
                  <a:schemeClr val="tx1">
                    <a:lumMod val="75000"/>
                    <a:lumOff val="25000"/>
                  </a:schemeClr>
                </a:solidFill>
              </a:rPr>
              <a:t>Sources: </a:t>
            </a:r>
            <a:r>
              <a:rPr lang="en-US" altLang="en-US" sz="1200" dirty="0">
                <a:solidFill>
                  <a:schemeClr val="tx1">
                    <a:lumMod val="75000"/>
                    <a:lumOff val="25000"/>
                  </a:schemeClr>
                </a:solidFill>
              </a:rPr>
              <a:t>Disaster Mental Health Standards and Procedures, The National American Red Cross, December, 2016</a:t>
            </a:r>
          </a:p>
        </p:txBody>
      </p:sp>
    </p:spTree>
    <p:extLst>
      <p:ext uri="{BB962C8B-B14F-4D97-AF65-F5344CB8AC3E}">
        <p14:creationId xmlns:p14="http://schemas.microsoft.com/office/powerpoint/2010/main" val="2875897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9EF54-2AB3-884B-B36B-10A39A91D153}"/>
              </a:ext>
            </a:extLst>
          </p:cNvPr>
          <p:cNvSpPr>
            <a:spLocks noGrp="1"/>
          </p:cNvSpPr>
          <p:nvPr>
            <p:ph type="title"/>
          </p:nvPr>
        </p:nvSpPr>
        <p:spPr/>
        <p:txBody>
          <a:bodyPr/>
          <a:lstStyle/>
          <a:p>
            <a:r>
              <a:rPr lang="en-US" dirty="0"/>
              <a:t>What Are </a:t>
            </a:r>
            <a:r>
              <a:rPr lang="en-US" dirty="0">
                <a:solidFill>
                  <a:schemeClr val="accent2"/>
                </a:solidFill>
              </a:rPr>
              <a:t>Your</a:t>
            </a:r>
            <a:r>
              <a:rPr lang="en-US" dirty="0"/>
              <a:t> Responses to the Current Crisis?</a:t>
            </a:r>
          </a:p>
        </p:txBody>
      </p:sp>
      <p:sp>
        <p:nvSpPr>
          <p:cNvPr id="3" name="Content Placeholder 2">
            <a:extLst>
              <a:ext uri="{FF2B5EF4-FFF2-40B4-BE49-F238E27FC236}">
                <a16:creationId xmlns:a16="http://schemas.microsoft.com/office/drawing/2014/main" id="{D98599C2-C69C-5941-B64C-9095CF57CB09}"/>
              </a:ext>
            </a:extLst>
          </p:cNvPr>
          <p:cNvSpPr>
            <a:spLocks noGrp="1"/>
          </p:cNvSpPr>
          <p:nvPr>
            <p:ph idx="1"/>
          </p:nvPr>
        </p:nvSpPr>
        <p:spPr/>
        <p:txBody>
          <a:bodyPr/>
          <a:lstStyle/>
          <a:p>
            <a:r>
              <a:rPr lang="en-US" sz="2800" b="1" dirty="0"/>
              <a:t>Thoughts: </a:t>
            </a:r>
            <a:r>
              <a:rPr lang="en-US" sz="2800" dirty="0"/>
              <a:t>What am I thinking about during this situation? </a:t>
            </a:r>
          </a:p>
          <a:p>
            <a:r>
              <a:rPr lang="en-US" sz="2800" b="1" dirty="0"/>
              <a:t>Emotions: </a:t>
            </a:r>
            <a:r>
              <a:rPr lang="en-US" sz="2800" dirty="0"/>
              <a:t>What am I feeling? </a:t>
            </a:r>
          </a:p>
          <a:p>
            <a:r>
              <a:rPr lang="en-US" sz="2800" b="1" dirty="0"/>
              <a:t>Behaviors: </a:t>
            </a:r>
            <a:r>
              <a:rPr lang="en-US" sz="2800" dirty="0"/>
              <a:t>What did I do/not do?</a:t>
            </a:r>
          </a:p>
          <a:p>
            <a:r>
              <a:rPr lang="en-US" sz="2800" b="1" dirty="0"/>
              <a:t>Physical: </a:t>
            </a:r>
            <a:r>
              <a:rPr lang="en-US" sz="2800" dirty="0"/>
              <a:t>What do I feel in my body? Where do I feel it? </a:t>
            </a:r>
          </a:p>
          <a:p>
            <a:r>
              <a:rPr lang="en-US" sz="2800" b="1" dirty="0"/>
              <a:t>Spiritual: </a:t>
            </a:r>
            <a:r>
              <a:rPr lang="en-US" sz="2800" dirty="0"/>
              <a:t>What do I believe? Did my beliefs change after this situation?</a:t>
            </a:r>
          </a:p>
        </p:txBody>
      </p:sp>
      <p:sp>
        <p:nvSpPr>
          <p:cNvPr id="4" name="Slide Number Placeholder 3">
            <a:extLst>
              <a:ext uri="{FF2B5EF4-FFF2-40B4-BE49-F238E27FC236}">
                <a16:creationId xmlns:a16="http://schemas.microsoft.com/office/drawing/2014/main" id="{20C3E9D0-956F-5C46-9C94-CC90D50BC60D}"/>
              </a:ext>
            </a:extLst>
          </p:cNvPr>
          <p:cNvSpPr>
            <a:spLocks noGrp="1"/>
          </p:cNvSpPr>
          <p:nvPr>
            <p:ph type="sldNum" sz="quarter" idx="33"/>
          </p:nvPr>
        </p:nvSpPr>
        <p:spPr/>
        <p:txBody>
          <a:bodyPr/>
          <a:lstStyle/>
          <a:p>
            <a:fld id="{19B51A1E-902D-48AF-9020-955120F399B6}" type="slidenum">
              <a:rPr lang="en-US" noProof="0" smtClean="0"/>
              <a:pPr/>
              <a:t>13</a:t>
            </a:fld>
            <a:endParaRPr lang="en-US" noProof="0" dirty="0"/>
          </a:p>
        </p:txBody>
      </p:sp>
      <p:sp>
        <p:nvSpPr>
          <p:cNvPr id="5" name="Rectangle 4">
            <a:extLst>
              <a:ext uri="{FF2B5EF4-FFF2-40B4-BE49-F238E27FC236}">
                <a16:creationId xmlns:a16="http://schemas.microsoft.com/office/drawing/2014/main" id="{DFD55947-0F02-AE4C-83E8-6B9933C98C2A}"/>
              </a:ext>
            </a:extLst>
          </p:cNvPr>
          <p:cNvSpPr/>
          <p:nvPr/>
        </p:nvSpPr>
        <p:spPr>
          <a:xfrm>
            <a:off x="432000" y="6267141"/>
            <a:ext cx="8275529" cy="276999"/>
          </a:xfrm>
          <a:prstGeom prst="rect">
            <a:avLst/>
          </a:prstGeom>
        </p:spPr>
        <p:txBody>
          <a:bodyPr wrap="square">
            <a:spAutoFit/>
          </a:bodyPr>
          <a:lstStyle/>
          <a:p>
            <a:r>
              <a:rPr lang="en-US" altLang="en-US" sz="1200" dirty="0">
                <a:solidFill>
                  <a:schemeClr val="tx1">
                    <a:lumMod val="75000"/>
                    <a:lumOff val="25000"/>
                  </a:schemeClr>
                </a:solidFill>
              </a:rPr>
              <a:t>Source: </a:t>
            </a:r>
            <a:r>
              <a:rPr lang="en-US" altLang="en-US" sz="1200" dirty="0">
                <a:solidFill>
                  <a:schemeClr val="tx1">
                    <a:lumMod val="75000"/>
                    <a:lumOff val="25000"/>
                  </a:schemeClr>
                </a:solidFill>
                <a:hlinkClick r:id="rId3"/>
              </a:rPr>
              <a:t>https://www.massgeneral.org/assets/MGH/pdf/psychiatry/HSPH-COVID-19-mental-health-tips-3-11-20_kk.pdf</a:t>
            </a:r>
            <a:r>
              <a:rPr lang="en-US" altLang="en-US" sz="1200" dirty="0">
                <a:solidFill>
                  <a:schemeClr val="tx1">
                    <a:lumMod val="75000"/>
                    <a:lumOff val="25000"/>
                  </a:schemeClr>
                </a:solidFill>
              </a:rPr>
              <a:t> ​ </a:t>
            </a:r>
          </a:p>
        </p:txBody>
      </p:sp>
    </p:spTree>
    <p:extLst>
      <p:ext uri="{BB962C8B-B14F-4D97-AF65-F5344CB8AC3E}">
        <p14:creationId xmlns:p14="http://schemas.microsoft.com/office/powerpoint/2010/main" val="31178977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0610B-420C-3248-B2EA-19B5D948BEDE}"/>
              </a:ext>
            </a:extLst>
          </p:cNvPr>
          <p:cNvSpPr>
            <a:spLocks noGrp="1"/>
          </p:cNvSpPr>
          <p:nvPr>
            <p:ph type="title"/>
          </p:nvPr>
        </p:nvSpPr>
        <p:spPr/>
        <p:txBody>
          <a:bodyPr/>
          <a:lstStyle/>
          <a:p>
            <a:r>
              <a:rPr lang="en-US" dirty="0"/>
              <a:t>Tools to Manage Your Cognitive Response</a:t>
            </a:r>
          </a:p>
        </p:txBody>
      </p:sp>
      <p:sp>
        <p:nvSpPr>
          <p:cNvPr id="3" name="Content Placeholder 2">
            <a:extLst>
              <a:ext uri="{FF2B5EF4-FFF2-40B4-BE49-F238E27FC236}">
                <a16:creationId xmlns:a16="http://schemas.microsoft.com/office/drawing/2014/main" id="{4EDA48D7-8E6F-E54E-B06D-F6CA9B5D141C}"/>
              </a:ext>
            </a:extLst>
          </p:cNvPr>
          <p:cNvSpPr>
            <a:spLocks noGrp="1"/>
          </p:cNvSpPr>
          <p:nvPr>
            <p:ph idx="1"/>
          </p:nvPr>
        </p:nvSpPr>
        <p:spPr/>
        <p:txBody>
          <a:bodyPr/>
          <a:lstStyle/>
          <a:p>
            <a:r>
              <a:rPr lang="en-US" sz="3200" dirty="0"/>
              <a:t>Be aware of your thoughts </a:t>
            </a:r>
          </a:p>
          <a:p>
            <a:endParaRPr lang="en-US" sz="800" dirty="0"/>
          </a:p>
          <a:p>
            <a:r>
              <a:rPr lang="en-US" sz="3200" dirty="0"/>
              <a:t>Identify underlying beliefs </a:t>
            </a:r>
          </a:p>
          <a:p>
            <a:endParaRPr lang="en-US" sz="800" dirty="0"/>
          </a:p>
          <a:p>
            <a:r>
              <a:rPr lang="en-US" sz="3200" dirty="0"/>
              <a:t>Examine and challenge your thoughts</a:t>
            </a:r>
          </a:p>
        </p:txBody>
      </p:sp>
      <p:sp>
        <p:nvSpPr>
          <p:cNvPr id="4" name="Slide Number Placeholder 3">
            <a:extLst>
              <a:ext uri="{FF2B5EF4-FFF2-40B4-BE49-F238E27FC236}">
                <a16:creationId xmlns:a16="http://schemas.microsoft.com/office/drawing/2014/main" id="{AE1D7DEF-85C4-4D45-8176-ED775438894D}"/>
              </a:ext>
            </a:extLst>
          </p:cNvPr>
          <p:cNvSpPr>
            <a:spLocks noGrp="1"/>
          </p:cNvSpPr>
          <p:nvPr>
            <p:ph type="sldNum" sz="quarter" idx="33"/>
          </p:nvPr>
        </p:nvSpPr>
        <p:spPr/>
        <p:txBody>
          <a:bodyPr/>
          <a:lstStyle/>
          <a:p>
            <a:fld id="{19B51A1E-902D-48AF-9020-955120F399B6}" type="slidenum">
              <a:rPr lang="en-US" noProof="0" smtClean="0"/>
              <a:pPr/>
              <a:t>14</a:t>
            </a:fld>
            <a:endParaRPr lang="en-US" noProof="0" dirty="0"/>
          </a:p>
        </p:txBody>
      </p:sp>
      <p:sp>
        <p:nvSpPr>
          <p:cNvPr id="5" name="Rectangle 4">
            <a:extLst>
              <a:ext uri="{FF2B5EF4-FFF2-40B4-BE49-F238E27FC236}">
                <a16:creationId xmlns:a16="http://schemas.microsoft.com/office/drawing/2014/main" id="{8E04FF47-5FFD-6943-8A92-F9C3F8393261}"/>
              </a:ext>
            </a:extLst>
          </p:cNvPr>
          <p:cNvSpPr/>
          <p:nvPr/>
        </p:nvSpPr>
        <p:spPr>
          <a:xfrm>
            <a:off x="432000" y="6267141"/>
            <a:ext cx="6096000" cy="276999"/>
          </a:xfrm>
          <a:prstGeom prst="rect">
            <a:avLst/>
          </a:prstGeom>
        </p:spPr>
        <p:txBody>
          <a:bodyPr>
            <a:spAutoFit/>
          </a:bodyPr>
          <a:lstStyle/>
          <a:p>
            <a:r>
              <a:rPr lang="en-US" altLang="en-US" sz="1200" dirty="0">
                <a:solidFill>
                  <a:schemeClr val="tx1">
                    <a:lumMod val="75000"/>
                    <a:lumOff val="25000"/>
                  </a:schemeClr>
                </a:solidFill>
              </a:rPr>
              <a:t>Source: Cognitive Therapy, Basics and Beyond, Judith Beck, 1995</a:t>
            </a:r>
          </a:p>
        </p:txBody>
      </p:sp>
    </p:spTree>
    <p:extLst>
      <p:ext uri="{BB962C8B-B14F-4D97-AF65-F5344CB8AC3E}">
        <p14:creationId xmlns:p14="http://schemas.microsoft.com/office/powerpoint/2010/main" val="2708543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60127-404E-0749-B11F-1FD26FFC0437}"/>
              </a:ext>
            </a:extLst>
          </p:cNvPr>
          <p:cNvSpPr>
            <a:spLocks noGrp="1"/>
          </p:cNvSpPr>
          <p:nvPr>
            <p:ph type="title"/>
          </p:nvPr>
        </p:nvSpPr>
        <p:spPr/>
        <p:txBody>
          <a:bodyPr/>
          <a:lstStyle/>
          <a:p>
            <a:r>
              <a:rPr lang="en-US" dirty="0"/>
              <a:t>Tools to Manage Your Emotional Response</a:t>
            </a:r>
          </a:p>
        </p:txBody>
      </p:sp>
      <p:sp>
        <p:nvSpPr>
          <p:cNvPr id="4" name="Slide Number Placeholder 3">
            <a:extLst>
              <a:ext uri="{FF2B5EF4-FFF2-40B4-BE49-F238E27FC236}">
                <a16:creationId xmlns:a16="http://schemas.microsoft.com/office/drawing/2014/main" id="{00385CAD-939F-0A43-AFA2-0B511449AB90}"/>
              </a:ext>
            </a:extLst>
          </p:cNvPr>
          <p:cNvSpPr>
            <a:spLocks noGrp="1"/>
          </p:cNvSpPr>
          <p:nvPr>
            <p:ph type="sldNum" sz="quarter" idx="33"/>
          </p:nvPr>
        </p:nvSpPr>
        <p:spPr/>
        <p:txBody>
          <a:bodyPr/>
          <a:lstStyle/>
          <a:p>
            <a:fld id="{19B51A1E-902D-48AF-9020-955120F399B6}" type="slidenum">
              <a:rPr lang="en-US" noProof="0" smtClean="0"/>
              <a:pPr/>
              <a:t>15</a:t>
            </a:fld>
            <a:endParaRPr lang="en-US" noProof="0" dirty="0"/>
          </a:p>
        </p:txBody>
      </p:sp>
      <p:sp>
        <p:nvSpPr>
          <p:cNvPr id="5" name="Rectangle 4">
            <a:extLst>
              <a:ext uri="{FF2B5EF4-FFF2-40B4-BE49-F238E27FC236}">
                <a16:creationId xmlns:a16="http://schemas.microsoft.com/office/drawing/2014/main" id="{EC459C62-8D7A-344E-A628-38397F4C215F}"/>
              </a:ext>
            </a:extLst>
          </p:cNvPr>
          <p:cNvSpPr/>
          <p:nvPr/>
        </p:nvSpPr>
        <p:spPr>
          <a:xfrm>
            <a:off x="432000" y="6267141"/>
            <a:ext cx="7198290" cy="276999"/>
          </a:xfrm>
          <a:prstGeom prst="rect">
            <a:avLst/>
          </a:prstGeom>
        </p:spPr>
        <p:txBody>
          <a:bodyPr wrap="square">
            <a:spAutoFit/>
          </a:bodyPr>
          <a:lstStyle/>
          <a:p>
            <a:r>
              <a:rPr lang="fr-FR" altLang="en-US" sz="1200" dirty="0">
                <a:solidFill>
                  <a:schemeClr val="tx1">
                    <a:lumMod val="75000"/>
                    <a:lumOff val="25000"/>
                  </a:schemeClr>
                </a:solidFill>
              </a:rPr>
              <a:t>Source: </a:t>
            </a:r>
            <a:r>
              <a:rPr lang="fr-FR" altLang="en-US" sz="1200" dirty="0">
                <a:solidFill>
                  <a:schemeClr val="tx1">
                    <a:lumMod val="75000"/>
                    <a:lumOff val="25000"/>
                  </a:schemeClr>
                </a:solidFill>
                <a:hlinkClick r:id="rId3"/>
              </a:rPr>
              <a:t>https://www.psychologytoday.com/us/blog/art-and-science/201801/identifying-your-feelings</a:t>
            </a:r>
            <a:r>
              <a:rPr lang="fr-FR" altLang="en-US" sz="1200" dirty="0">
                <a:solidFill>
                  <a:schemeClr val="tx1">
                    <a:lumMod val="75000"/>
                    <a:lumOff val="25000"/>
                  </a:schemeClr>
                </a:solidFill>
              </a:rPr>
              <a:t>  </a:t>
            </a:r>
            <a:endParaRPr lang="en-US" altLang="en-US" sz="1200" dirty="0">
              <a:solidFill>
                <a:schemeClr val="tx1">
                  <a:lumMod val="75000"/>
                  <a:lumOff val="25000"/>
                </a:schemeClr>
              </a:solidFill>
            </a:endParaRPr>
          </a:p>
        </p:txBody>
      </p:sp>
      <p:sp>
        <p:nvSpPr>
          <p:cNvPr id="9" name="Content Placeholder 2">
            <a:extLst>
              <a:ext uri="{FF2B5EF4-FFF2-40B4-BE49-F238E27FC236}">
                <a16:creationId xmlns:a16="http://schemas.microsoft.com/office/drawing/2014/main" id="{66D08893-AD0F-C145-8722-89E357173393}"/>
              </a:ext>
            </a:extLst>
          </p:cNvPr>
          <p:cNvSpPr>
            <a:spLocks noGrp="1"/>
          </p:cNvSpPr>
          <p:nvPr>
            <p:ph idx="1"/>
          </p:nvPr>
        </p:nvSpPr>
        <p:spPr>
          <a:xfrm>
            <a:off x="432000" y="1219199"/>
            <a:ext cx="11328000" cy="4415481"/>
          </a:xfrm>
        </p:spPr>
        <p:txBody>
          <a:bodyPr/>
          <a:lstStyle/>
          <a:p>
            <a:r>
              <a:rPr lang="en-US" sz="3200" dirty="0"/>
              <a:t>Name your feelings </a:t>
            </a:r>
          </a:p>
          <a:p>
            <a:endParaRPr lang="en-US" sz="800" dirty="0"/>
          </a:p>
          <a:p>
            <a:r>
              <a:rPr lang="en-US" sz="3200" dirty="0"/>
              <a:t>Be in touch with your feelings</a:t>
            </a:r>
          </a:p>
          <a:p>
            <a:endParaRPr lang="en-US" sz="800" dirty="0"/>
          </a:p>
          <a:p>
            <a:r>
              <a:rPr lang="en-US" sz="3200" dirty="0"/>
              <a:t>Talk about your feelings</a:t>
            </a:r>
          </a:p>
        </p:txBody>
      </p:sp>
    </p:spTree>
    <p:extLst>
      <p:ext uri="{BB962C8B-B14F-4D97-AF65-F5344CB8AC3E}">
        <p14:creationId xmlns:p14="http://schemas.microsoft.com/office/powerpoint/2010/main" val="229583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B3185-237E-4547-8A88-D6FEC121CE22}"/>
              </a:ext>
            </a:extLst>
          </p:cNvPr>
          <p:cNvSpPr>
            <a:spLocks noGrp="1"/>
          </p:cNvSpPr>
          <p:nvPr>
            <p:ph type="title"/>
          </p:nvPr>
        </p:nvSpPr>
        <p:spPr/>
        <p:txBody>
          <a:bodyPr/>
          <a:lstStyle/>
          <a:p>
            <a:r>
              <a:rPr lang="en-US" dirty="0"/>
              <a:t>Name Your Emotions</a:t>
            </a:r>
          </a:p>
        </p:txBody>
      </p:sp>
      <p:sp>
        <p:nvSpPr>
          <p:cNvPr id="3" name="Content Placeholder 2">
            <a:extLst>
              <a:ext uri="{FF2B5EF4-FFF2-40B4-BE49-F238E27FC236}">
                <a16:creationId xmlns:a16="http://schemas.microsoft.com/office/drawing/2014/main" id="{C7BABF82-5A8F-C147-9674-E40D10D2DA20}"/>
              </a:ext>
            </a:extLst>
          </p:cNvPr>
          <p:cNvSpPr>
            <a:spLocks noGrp="1"/>
          </p:cNvSpPr>
          <p:nvPr>
            <p:ph idx="1"/>
          </p:nvPr>
        </p:nvSpPr>
        <p:spPr>
          <a:xfrm>
            <a:off x="432000" y="1219199"/>
            <a:ext cx="5664000" cy="4415481"/>
          </a:xfrm>
        </p:spPr>
        <p:txBody>
          <a:bodyPr/>
          <a:lstStyle/>
          <a:p>
            <a:r>
              <a:rPr lang="en-US" sz="2000" dirty="0"/>
              <a:t>In the center of the circle are some </a:t>
            </a:r>
            <a:r>
              <a:rPr lang="en-US" sz="2000" b="1" dirty="0"/>
              <a:t>primary emotions</a:t>
            </a:r>
            <a:r>
              <a:rPr lang="en-US" sz="2000" dirty="0"/>
              <a:t>. Primary emotions are automatic responses to an external event. </a:t>
            </a:r>
          </a:p>
          <a:p>
            <a:r>
              <a:rPr lang="en-US" sz="2000" dirty="0"/>
              <a:t>The outer circles show some </a:t>
            </a:r>
            <a:r>
              <a:rPr lang="en-US" sz="2000" b="1" dirty="0"/>
              <a:t>secondary emotions</a:t>
            </a:r>
            <a:r>
              <a:rPr lang="en-US" sz="2000" dirty="0"/>
              <a:t>. Secondary emotions are reactions to primary emotions. For example, feeling shame because you are feeling angry.  </a:t>
            </a:r>
          </a:p>
          <a:p>
            <a:r>
              <a:rPr lang="en-US" sz="2000" dirty="0"/>
              <a:t>The most intense emotions are primary emotions and they get less intense are you move out from the center.</a:t>
            </a:r>
          </a:p>
        </p:txBody>
      </p:sp>
      <p:sp>
        <p:nvSpPr>
          <p:cNvPr id="4" name="Slide Number Placeholder 3">
            <a:extLst>
              <a:ext uri="{FF2B5EF4-FFF2-40B4-BE49-F238E27FC236}">
                <a16:creationId xmlns:a16="http://schemas.microsoft.com/office/drawing/2014/main" id="{567964C0-B222-1A4A-833B-C78180EC8EDC}"/>
              </a:ext>
            </a:extLst>
          </p:cNvPr>
          <p:cNvSpPr>
            <a:spLocks noGrp="1"/>
          </p:cNvSpPr>
          <p:nvPr>
            <p:ph type="sldNum" sz="quarter" idx="33"/>
          </p:nvPr>
        </p:nvSpPr>
        <p:spPr/>
        <p:txBody>
          <a:bodyPr/>
          <a:lstStyle/>
          <a:p>
            <a:fld id="{19B51A1E-902D-48AF-9020-955120F399B6}" type="slidenum">
              <a:rPr lang="en-US" noProof="0" smtClean="0"/>
              <a:pPr/>
              <a:t>16</a:t>
            </a:fld>
            <a:endParaRPr lang="en-US" noProof="0" dirty="0"/>
          </a:p>
        </p:txBody>
      </p:sp>
      <p:pic>
        <p:nvPicPr>
          <p:cNvPr id="5" name="Google Shape;145;p28" descr="8 Ways To Identify and Express Feelings">
            <a:extLst>
              <a:ext uri="{FF2B5EF4-FFF2-40B4-BE49-F238E27FC236}">
                <a16:creationId xmlns:a16="http://schemas.microsoft.com/office/drawing/2014/main" id="{0D01C54E-E932-C644-BDF4-C126B7BC8DE5}"/>
              </a:ext>
            </a:extLst>
          </p:cNvPr>
          <p:cNvPicPr preferRelativeResize="0"/>
          <p:nvPr/>
        </p:nvPicPr>
        <p:blipFill>
          <a:blip r:embed="rId3">
            <a:alphaModFix/>
          </a:blip>
          <a:stretch>
            <a:fillRect/>
          </a:stretch>
        </p:blipFill>
        <p:spPr>
          <a:xfrm>
            <a:off x="6386815" y="608269"/>
            <a:ext cx="5389583" cy="5026412"/>
          </a:xfrm>
          <a:prstGeom prst="rect">
            <a:avLst/>
          </a:prstGeom>
          <a:noFill/>
          <a:ln>
            <a:noFill/>
          </a:ln>
        </p:spPr>
      </p:pic>
      <p:sp>
        <p:nvSpPr>
          <p:cNvPr id="6" name="Rectangle 5">
            <a:extLst>
              <a:ext uri="{FF2B5EF4-FFF2-40B4-BE49-F238E27FC236}">
                <a16:creationId xmlns:a16="http://schemas.microsoft.com/office/drawing/2014/main" id="{2C7ADC07-3D6A-504F-A2F2-FB09865049F2}"/>
              </a:ext>
            </a:extLst>
          </p:cNvPr>
          <p:cNvSpPr/>
          <p:nvPr/>
        </p:nvSpPr>
        <p:spPr>
          <a:xfrm>
            <a:off x="432000" y="6174808"/>
            <a:ext cx="9162937" cy="461665"/>
          </a:xfrm>
          <a:prstGeom prst="rect">
            <a:avLst/>
          </a:prstGeom>
        </p:spPr>
        <p:txBody>
          <a:bodyPr wrap="square">
            <a:spAutoFit/>
          </a:bodyPr>
          <a:lstStyle/>
          <a:p>
            <a:r>
              <a:rPr lang="en-US" altLang="en-US" sz="1200" dirty="0">
                <a:solidFill>
                  <a:schemeClr val="tx1">
                    <a:lumMod val="75000"/>
                    <a:lumOff val="25000"/>
                  </a:schemeClr>
                </a:solidFill>
              </a:rPr>
              <a:t>Source: The Feeling Wheel: A Tool for Expanding Awareness of Emotions and Increasing Spontaneity and Intimacy, Gloria Willcox, 1982, </a:t>
            </a:r>
            <a:r>
              <a:rPr lang="en-US" altLang="en-US" sz="1200" dirty="0">
                <a:solidFill>
                  <a:schemeClr val="tx1">
                    <a:lumMod val="75000"/>
                    <a:lumOff val="25000"/>
                  </a:schemeClr>
                </a:solidFill>
                <a:hlinkClick r:id="rId4"/>
              </a:rPr>
              <a:t>https://doi.org/10.1177/036215378201200411</a:t>
            </a:r>
            <a:r>
              <a:rPr lang="en-US" altLang="en-US" sz="1200" dirty="0">
                <a:solidFill>
                  <a:schemeClr val="tx1">
                    <a:lumMod val="75000"/>
                    <a:lumOff val="25000"/>
                  </a:schemeClr>
                </a:solidFill>
              </a:rPr>
              <a:t> </a:t>
            </a:r>
          </a:p>
        </p:txBody>
      </p:sp>
    </p:spTree>
    <p:extLst>
      <p:ext uri="{BB962C8B-B14F-4D97-AF65-F5344CB8AC3E}">
        <p14:creationId xmlns:p14="http://schemas.microsoft.com/office/powerpoint/2010/main" val="589067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candle in a dark room&#10;&#10;Description automatically generated">
            <a:extLst>
              <a:ext uri="{FF2B5EF4-FFF2-40B4-BE49-F238E27FC236}">
                <a16:creationId xmlns:a16="http://schemas.microsoft.com/office/drawing/2014/main" id="{17C602C9-D6BF-F849-A713-FB1DB7CF2674}"/>
              </a:ext>
            </a:extLst>
          </p:cNvPr>
          <p:cNvPicPr>
            <a:picLocks noGrp="1" noChangeAspect="1"/>
          </p:cNvPicPr>
          <p:nvPr>
            <p:ph type="pic" sz="quarter" idx="10"/>
          </p:nvPr>
        </p:nvPicPr>
        <p:blipFill>
          <a:blip r:embed="rId3"/>
          <a:srcRect t="4829" b="4829"/>
          <a:stretch>
            <a:fillRect/>
          </a:stretch>
        </p:blipFill>
        <p:spPr>
          <a:xfrm flipH="1">
            <a:off x="2414016" y="0"/>
            <a:ext cx="9777984" cy="5907963"/>
          </a:xfrm>
        </p:spPr>
      </p:pic>
      <p:sp>
        <p:nvSpPr>
          <p:cNvPr id="3" name="Title 2">
            <a:extLst>
              <a:ext uri="{FF2B5EF4-FFF2-40B4-BE49-F238E27FC236}">
                <a16:creationId xmlns:a16="http://schemas.microsoft.com/office/drawing/2014/main" id="{B38FF1FC-7D3C-8345-8A36-00EB41BE8D01}"/>
              </a:ext>
            </a:extLst>
          </p:cNvPr>
          <p:cNvSpPr>
            <a:spLocks noGrp="1"/>
          </p:cNvSpPr>
          <p:nvPr>
            <p:ph type="title"/>
          </p:nvPr>
        </p:nvSpPr>
        <p:spPr/>
        <p:txBody>
          <a:bodyPr/>
          <a:lstStyle/>
          <a:p>
            <a:pPr marL="857250" indent="-857250">
              <a:buFont typeface="+mj-lt"/>
              <a:buAutoNum type="romanUcPeriod" startAt="2"/>
            </a:pPr>
            <a:r>
              <a:rPr lang="en-US" dirty="0"/>
              <a:t>Loss and Grief During COVID-19 </a:t>
            </a:r>
          </a:p>
        </p:txBody>
      </p:sp>
      <p:sp>
        <p:nvSpPr>
          <p:cNvPr id="4" name="Text Placeholder 3">
            <a:extLst>
              <a:ext uri="{FF2B5EF4-FFF2-40B4-BE49-F238E27FC236}">
                <a16:creationId xmlns:a16="http://schemas.microsoft.com/office/drawing/2014/main" id="{377B95D3-150D-8745-B6E1-583D9FD2B6A0}"/>
              </a:ext>
            </a:extLst>
          </p:cNvPr>
          <p:cNvSpPr>
            <a:spLocks noGrp="1"/>
          </p:cNvSpPr>
          <p:nvPr>
            <p:ph type="body" sz="quarter" idx="13"/>
          </p:nvPr>
        </p:nvSpPr>
        <p:spPr/>
        <p:txBody>
          <a:bodyPr/>
          <a:lstStyle/>
          <a:p>
            <a:r>
              <a:rPr lang="en-US" dirty="0"/>
              <a:t> </a:t>
            </a:r>
          </a:p>
        </p:txBody>
      </p:sp>
      <p:sp>
        <p:nvSpPr>
          <p:cNvPr id="5" name="Slide Number Placeholder 4">
            <a:extLst>
              <a:ext uri="{FF2B5EF4-FFF2-40B4-BE49-F238E27FC236}">
                <a16:creationId xmlns:a16="http://schemas.microsoft.com/office/drawing/2014/main" id="{ABBCB1E9-D097-FA40-8CE8-1002E4373F81}"/>
              </a:ext>
            </a:extLst>
          </p:cNvPr>
          <p:cNvSpPr>
            <a:spLocks noGrp="1"/>
          </p:cNvSpPr>
          <p:nvPr>
            <p:ph type="sldNum" sz="quarter" idx="12"/>
          </p:nvPr>
        </p:nvSpPr>
        <p:spPr/>
        <p:txBody>
          <a:bodyPr/>
          <a:lstStyle/>
          <a:p>
            <a:fld id="{19B51A1E-902D-48AF-9020-955120F399B6}" type="slidenum">
              <a:rPr lang="en-US" noProof="0" smtClean="0"/>
              <a:pPr/>
              <a:t>17</a:t>
            </a:fld>
            <a:endParaRPr lang="en-US" noProof="0" dirty="0"/>
          </a:p>
        </p:txBody>
      </p:sp>
    </p:spTree>
    <p:extLst>
      <p:ext uri="{BB962C8B-B14F-4D97-AF65-F5344CB8AC3E}">
        <p14:creationId xmlns:p14="http://schemas.microsoft.com/office/powerpoint/2010/main" val="18160127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56B6B-39A9-A745-A031-1F839BAAF0CA}"/>
              </a:ext>
            </a:extLst>
          </p:cNvPr>
          <p:cNvSpPr>
            <a:spLocks noGrp="1"/>
          </p:cNvSpPr>
          <p:nvPr>
            <p:ph type="title"/>
          </p:nvPr>
        </p:nvSpPr>
        <p:spPr/>
        <p:txBody>
          <a:bodyPr/>
          <a:lstStyle/>
          <a:p>
            <a:r>
              <a:rPr lang="en-US" dirty="0"/>
              <a:t>What Is Grief?</a:t>
            </a:r>
          </a:p>
        </p:txBody>
      </p:sp>
      <p:sp>
        <p:nvSpPr>
          <p:cNvPr id="3" name="Content Placeholder 2">
            <a:extLst>
              <a:ext uri="{FF2B5EF4-FFF2-40B4-BE49-F238E27FC236}">
                <a16:creationId xmlns:a16="http://schemas.microsoft.com/office/drawing/2014/main" id="{12A3FC23-1FE5-7E40-995A-BA7EAA12F5DC}"/>
              </a:ext>
            </a:extLst>
          </p:cNvPr>
          <p:cNvSpPr>
            <a:spLocks noGrp="1"/>
          </p:cNvSpPr>
          <p:nvPr>
            <p:ph idx="1"/>
          </p:nvPr>
        </p:nvSpPr>
        <p:spPr/>
        <p:txBody>
          <a:bodyPr/>
          <a:lstStyle/>
          <a:p>
            <a:r>
              <a:rPr lang="en-US" dirty="0"/>
              <a:t>Grief is a </a:t>
            </a:r>
            <a:r>
              <a:rPr lang="en-US" b="1" dirty="0"/>
              <a:t>natural</a:t>
            </a:r>
            <a:r>
              <a:rPr lang="en-US" dirty="0"/>
              <a:t> response to losing </a:t>
            </a:r>
            <a:r>
              <a:rPr lang="en-US" b="1" dirty="0"/>
              <a:t>something </a:t>
            </a:r>
            <a:r>
              <a:rPr lang="en-US" dirty="0"/>
              <a:t>or</a:t>
            </a:r>
            <a:r>
              <a:rPr lang="en-US" b="1" dirty="0"/>
              <a:t> someone</a:t>
            </a:r>
            <a:r>
              <a:rPr lang="en-US" dirty="0"/>
              <a:t> important to us.</a:t>
            </a:r>
            <a:endParaRPr lang="en-US" sz="800" dirty="0"/>
          </a:p>
          <a:p>
            <a:r>
              <a:rPr lang="en-US" dirty="0"/>
              <a:t>Each loss is unique. Everyone experiences grief differently.</a:t>
            </a:r>
            <a:endParaRPr lang="en-US" sz="800" dirty="0"/>
          </a:p>
          <a:p>
            <a:r>
              <a:rPr lang="en-US" dirty="0"/>
              <a:t>Common symptoms and reactions include cognitive, emotional, behavioral, physical, and spiritual, and will likely change over time.</a:t>
            </a:r>
            <a:endParaRPr lang="en-US" sz="800" dirty="0"/>
          </a:p>
          <a:p>
            <a:r>
              <a:rPr lang="en-US" dirty="0"/>
              <a:t>There is no right way to grieve. But there are healthy ways to deal with the grieving process. </a:t>
            </a:r>
          </a:p>
        </p:txBody>
      </p:sp>
      <p:sp>
        <p:nvSpPr>
          <p:cNvPr id="4" name="Slide Number Placeholder 3">
            <a:extLst>
              <a:ext uri="{FF2B5EF4-FFF2-40B4-BE49-F238E27FC236}">
                <a16:creationId xmlns:a16="http://schemas.microsoft.com/office/drawing/2014/main" id="{5BC115D6-2006-9B41-AA00-EE565E39C8AD}"/>
              </a:ext>
            </a:extLst>
          </p:cNvPr>
          <p:cNvSpPr>
            <a:spLocks noGrp="1"/>
          </p:cNvSpPr>
          <p:nvPr>
            <p:ph type="sldNum" sz="quarter" idx="33"/>
          </p:nvPr>
        </p:nvSpPr>
        <p:spPr/>
        <p:txBody>
          <a:bodyPr/>
          <a:lstStyle/>
          <a:p>
            <a:fld id="{19B51A1E-902D-48AF-9020-955120F399B6}" type="slidenum">
              <a:rPr lang="en-US" noProof="0" smtClean="0"/>
              <a:pPr/>
              <a:t>18</a:t>
            </a:fld>
            <a:endParaRPr lang="en-US" noProof="0" dirty="0"/>
          </a:p>
        </p:txBody>
      </p:sp>
      <p:sp>
        <p:nvSpPr>
          <p:cNvPr id="6" name="Rectangle 5">
            <a:extLst>
              <a:ext uri="{FF2B5EF4-FFF2-40B4-BE49-F238E27FC236}">
                <a16:creationId xmlns:a16="http://schemas.microsoft.com/office/drawing/2014/main" id="{4A4D6E42-5D73-B04B-B3FF-84D141371580}"/>
              </a:ext>
            </a:extLst>
          </p:cNvPr>
          <p:cNvSpPr/>
          <p:nvPr/>
        </p:nvSpPr>
        <p:spPr>
          <a:xfrm>
            <a:off x="432000" y="6267141"/>
            <a:ext cx="1465466" cy="276999"/>
          </a:xfrm>
          <a:prstGeom prst="rect">
            <a:avLst/>
          </a:prstGeom>
        </p:spPr>
        <p:txBody>
          <a:bodyPr wrap="none">
            <a:spAutoFit/>
          </a:bodyPr>
          <a:lstStyle/>
          <a:p>
            <a:r>
              <a:rPr lang="en-US" sz="1200" dirty="0">
                <a:solidFill>
                  <a:schemeClr val="tx1">
                    <a:lumMod val="75000"/>
                    <a:lumOff val="25000"/>
                  </a:schemeClr>
                </a:solidFill>
              </a:rPr>
              <a:t>Source: NYC DOH</a:t>
            </a:r>
          </a:p>
        </p:txBody>
      </p:sp>
    </p:spTree>
    <p:extLst>
      <p:ext uri="{BB962C8B-B14F-4D97-AF65-F5344CB8AC3E}">
        <p14:creationId xmlns:p14="http://schemas.microsoft.com/office/powerpoint/2010/main" val="9034497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F2A53-4D86-D64A-AA0B-2E06BD517290}"/>
              </a:ext>
            </a:extLst>
          </p:cNvPr>
          <p:cNvSpPr>
            <a:spLocks noGrp="1"/>
          </p:cNvSpPr>
          <p:nvPr>
            <p:ph type="title"/>
          </p:nvPr>
        </p:nvSpPr>
        <p:spPr/>
        <p:txBody>
          <a:bodyPr/>
          <a:lstStyle/>
          <a:p>
            <a:r>
              <a:rPr lang="en-US" dirty="0"/>
              <a:t>Grief During COVID-19</a:t>
            </a:r>
          </a:p>
        </p:txBody>
      </p:sp>
      <p:sp>
        <p:nvSpPr>
          <p:cNvPr id="3" name="Content Placeholder 2">
            <a:extLst>
              <a:ext uri="{FF2B5EF4-FFF2-40B4-BE49-F238E27FC236}">
                <a16:creationId xmlns:a16="http://schemas.microsoft.com/office/drawing/2014/main" id="{002EB07A-A132-E54E-855E-E13F23903E4B}"/>
              </a:ext>
            </a:extLst>
          </p:cNvPr>
          <p:cNvSpPr>
            <a:spLocks noGrp="1"/>
          </p:cNvSpPr>
          <p:nvPr>
            <p:ph idx="1"/>
          </p:nvPr>
        </p:nvSpPr>
        <p:spPr/>
        <p:txBody>
          <a:bodyPr/>
          <a:lstStyle/>
          <a:p>
            <a:r>
              <a:rPr lang="en-US" dirty="0"/>
              <a:t>Because of its novelty and enormous losses it brings, the COVID-19 pandemic is uniquely stressful.</a:t>
            </a:r>
          </a:p>
          <a:p>
            <a:r>
              <a:rPr lang="en-US" dirty="0"/>
              <a:t>Everyone is likely to experience some form of loss. </a:t>
            </a:r>
          </a:p>
          <a:p>
            <a:r>
              <a:rPr lang="en-US" dirty="0"/>
              <a:t>Grieving is even more complex as it involves grieving for individual and collective losses. </a:t>
            </a:r>
          </a:p>
          <a:p>
            <a:r>
              <a:rPr lang="en-US" dirty="0"/>
              <a:t>COVID-19 and the losses it brings affects frontline workers both personally and professionally.</a:t>
            </a:r>
          </a:p>
        </p:txBody>
      </p:sp>
      <p:sp>
        <p:nvSpPr>
          <p:cNvPr id="4" name="Slide Number Placeholder 3">
            <a:extLst>
              <a:ext uri="{FF2B5EF4-FFF2-40B4-BE49-F238E27FC236}">
                <a16:creationId xmlns:a16="http://schemas.microsoft.com/office/drawing/2014/main" id="{B2D2D66C-F652-0D4F-842D-C48357A0861C}"/>
              </a:ext>
            </a:extLst>
          </p:cNvPr>
          <p:cNvSpPr>
            <a:spLocks noGrp="1"/>
          </p:cNvSpPr>
          <p:nvPr>
            <p:ph type="sldNum" sz="quarter" idx="33"/>
          </p:nvPr>
        </p:nvSpPr>
        <p:spPr/>
        <p:txBody>
          <a:bodyPr/>
          <a:lstStyle/>
          <a:p>
            <a:fld id="{19B51A1E-902D-48AF-9020-955120F399B6}" type="slidenum">
              <a:rPr lang="en-US" noProof="0" smtClean="0"/>
              <a:pPr/>
              <a:t>19</a:t>
            </a:fld>
            <a:endParaRPr lang="en-US" noProof="0" dirty="0"/>
          </a:p>
        </p:txBody>
      </p:sp>
      <p:sp>
        <p:nvSpPr>
          <p:cNvPr id="6" name="Rectangle 5">
            <a:extLst>
              <a:ext uri="{FF2B5EF4-FFF2-40B4-BE49-F238E27FC236}">
                <a16:creationId xmlns:a16="http://schemas.microsoft.com/office/drawing/2014/main" id="{A678A250-3BD4-FC4F-AF72-0E8E1FDBB73D}"/>
              </a:ext>
            </a:extLst>
          </p:cNvPr>
          <p:cNvSpPr/>
          <p:nvPr/>
        </p:nvSpPr>
        <p:spPr>
          <a:xfrm>
            <a:off x="432000" y="6267141"/>
            <a:ext cx="1465466" cy="276999"/>
          </a:xfrm>
          <a:prstGeom prst="rect">
            <a:avLst/>
          </a:prstGeom>
        </p:spPr>
        <p:txBody>
          <a:bodyPr wrap="none">
            <a:spAutoFit/>
          </a:bodyPr>
          <a:lstStyle/>
          <a:p>
            <a:r>
              <a:rPr lang="en-US" sz="1200" dirty="0">
                <a:solidFill>
                  <a:schemeClr val="tx1">
                    <a:lumMod val="75000"/>
                    <a:lumOff val="25000"/>
                  </a:schemeClr>
                </a:solidFill>
              </a:rPr>
              <a:t>Source: NYC DOH</a:t>
            </a:r>
          </a:p>
        </p:txBody>
      </p:sp>
    </p:spTree>
    <p:extLst>
      <p:ext uri="{BB962C8B-B14F-4D97-AF65-F5344CB8AC3E}">
        <p14:creationId xmlns:p14="http://schemas.microsoft.com/office/powerpoint/2010/main" val="1724988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80D768E-09B4-6C48-8810-99A96F8E32B4}"/>
              </a:ext>
            </a:extLst>
          </p:cNvPr>
          <p:cNvSpPr>
            <a:spLocks noGrp="1"/>
          </p:cNvSpPr>
          <p:nvPr>
            <p:ph type="title"/>
          </p:nvPr>
        </p:nvSpPr>
        <p:spPr/>
        <p:txBody>
          <a:bodyPr/>
          <a:lstStyle/>
          <a:p>
            <a:r>
              <a:rPr lang="en-US" dirty="0">
                <a:solidFill>
                  <a:schemeClr val="accent1"/>
                </a:solidFill>
              </a:rPr>
              <a:t>Grounding Exercise</a:t>
            </a:r>
          </a:p>
        </p:txBody>
      </p:sp>
      <p:sp>
        <p:nvSpPr>
          <p:cNvPr id="11" name="Text Placeholder 10">
            <a:extLst>
              <a:ext uri="{FF2B5EF4-FFF2-40B4-BE49-F238E27FC236}">
                <a16:creationId xmlns:a16="http://schemas.microsoft.com/office/drawing/2014/main" id="{868B6A0B-275F-F442-B2B9-7516A74FDA6C}"/>
              </a:ext>
            </a:extLst>
          </p:cNvPr>
          <p:cNvSpPr>
            <a:spLocks noGrp="1"/>
          </p:cNvSpPr>
          <p:nvPr>
            <p:ph type="body" sz="quarter" idx="32"/>
          </p:nvPr>
        </p:nvSpPr>
        <p:spPr/>
        <p:txBody>
          <a:bodyPr/>
          <a:lstStyle/>
          <a:p>
            <a:r>
              <a:rPr lang="en-US" dirty="0">
                <a:solidFill>
                  <a:schemeClr val="accent1"/>
                </a:solidFill>
              </a:rPr>
              <a:t>Box Breathing 4x4</a:t>
            </a:r>
          </a:p>
        </p:txBody>
      </p:sp>
      <p:sp>
        <p:nvSpPr>
          <p:cNvPr id="10" name="Content Placeholder 9">
            <a:extLst>
              <a:ext uri="{FF2B5EF4-FFF2-40B4-BE49-F238E27FC236}">
                <a16:creationId xmlns:a16="http://schemas.microsoft.com/office/drawing/2014/main" id="{B8DFE28E-61F5-344D-9C65-FDDAE3407B06}"/>
              </a:ext>
            </a:extLst>
          </p:cNvPr>
          <p:cNvSpPr>
            <a:spLocks noGrp="1"/>
          </p:cNvSpPr>
          <p:nvPr>
            <p:ph idx="1"/>
          </p:nvPr>
        </p:nvSpPr>
        <p:spPr/>
        <p:txBody>
          <a:bodyPr/>
          <a:lstStyle/>
          <a:p>
            <a:pPr fontAlgn="base"/>
            <a:r>
              <a:rPr lang="en-US" dirty="0"/>
              <a:t>Sit down in a comfortable place</a:t>
            </a:r>
          </a:p>
          <a:p>
            <a:pPr fontAlgn="base"/>
            <a:r>
              <a:rPr lang="en-US" dirty="0"/>
              <a:t>Inhale for </a:t>
            </a:r>
            <a:r>
              <a:rPr lang="en-US" b="1" dirty="0"/>
              <a:t>4</a:t>
            </a:r>
            <a:r>
              <a:rPr lang="en-US" dirty="0"/>
              <a:t> seconds through your nose</a:t>
            </a:r>
          </a:p>
          <a:p>
            <a:pPr fontAlgn="base"/>
            <a:r>
              <a:rPr lang="en-US" dirty="0"/>
              <a:t>Hold your breath for </a:t>
            </a:r>
            <a:r>
              <a:rPr lang="en-US" b="1" dirty="0"/>
              <a:t>4</a:t>
            </a:r>
            <a:r>
              <a:rPr lang="en-US" dirty="0"/>
              <a:t> seconds</a:t>
            </a:r>
          </a:p>
          <a:p>
            <a:pPr fontAlgn="base"/>
            <a:r>
              <a:rPr lang="en-US" dirty="0"/>
              <a:t>Exhale through your mouth for </a:t>
            </a:r>
            <a:r>
              <a:rPr lang="en-US" b="1" dirty="0"/>
              <a:t>4</a:t>
            </a:r>
            <a:r>
              <a:rPr lang="en-US" dirty="0"/>
              <a:t> seconds</a:t>
            </a:r>
          </a:p>
          <a:p>
            <a:pPr fontAlgn="base"/>
            <a:r>
              <a:rPr lang="en-US" dirty="0"/>
              <a:t>Hold your breath for </a:t>
            </a:r>
            <a:r>
              <a:rPr lang="en-US" b="1" dirty="0"/>
              <a:t>4</a:t>
            </a:r>
            <a:r>
              <a:rPr lang="en-US" dirty="0"/>
              <a:t> seconds</a:t>
            </a:r>
          </a:p>
          <a:p>
            <a:pPr fontAlgn="base"/>
            <a:r>
              <a:rPr lang="en-US" dirty="0"/>
              <a:t>Repeat for </a:t>
            </a:r>
            <a:r>
              <a:rPr lang="en-US" b="1" dirty="0"/>
              <a:t>4</a:t>
            </a:r>
            <a:r>
              <a:rPr lang="en-US" dirty="0"/>
              <a:t> times as a set or as many sets as possible</a:t>
            </a:r>
          </a:p>
          <a:p>
            <a:pPr fontAlgn="base">
              <a:buFont typeface="Wingdings" pitchFamily="2" charset="2"/>
              <a:buChar char="v"/>
            </a:pPr>
            <a:endParaRPr lang="en-US" sz="1400" dirty="0"/>
          </a:p>
          <a:p>
            <a:pPr fontAlgn="base">
              <a:buFont typeface="Wingdings" pitchFamily="2" charset="2"/>
              <a:buChar char="v"/>
            </a:pPr>
            <a:r>
              <a:rPr lang="en-US" sz="1800" dirty="0"/>
              <a:t>Can be done with limited breathing capacity, for a shorter duration</a:t>
            </a:r>
          </a:p>
        </p:txBody>
      </p:sp>
      <p:sp>
        <p:nvSpPr>
          <p:cNvPr id="6" name="Slide Number Placeholder 5">
            <a:extLst>
              <a:ext uri="{FF2B5EF4-FFF2-40B4-BE49-F238E27FC236}">
                <a16:creationId xmlns:a16="http://schemas.microsoft.com/office/drawing/2014/main" id="{DE62A54D-54A5-A147-A808-3DCA04548E95}"/>
              </a:ext>
            </a:extLst>
          </p:cNvPr>
          <p:cNvSpPr>
            <a:spLocks noGrp="1"/>
          </p:cNvSpPr>
          <p:nvPr>
            <p:ph type="sldNum" sz="quarter" idx="33"/>
          </p:nvPr>
        </p:nvSpPr>
        <p:spPr/>
        <p:txBody>
          <a:bodyPr/>
          <a:lstStyle/>
          <a:p>
            <a:fld id="{19B51A1E-902D-48AF-9020-955120F399B6}" type="slidenum">
              <a:rPr lang="en-US" noProof="0" smtClean="0"/>
              <a:pPr/>
              <a:t>2</a:t>
            </a:fld>
            <a:endParaRPr lang="en-US" noProof="0" dirty="0"/>
          </a:p>
        </p:txBody>
      </p:sp>
      <p:sp>
        <p:nvSpPr>
          <p:cNvPr id="7" name="Rectangle 6">
            <a:extLst>
              <a:ext uri="{FF2B5EF4-FFF2-40B4-BE49-F238E27FC236}">
                <a16:creationId xmlns:a16="http://schemas.microsoft.com/office/drawing/2014/main" id="{86945813-6866-C14C-B244-548AC0204ADC}"/>
              </a:ext>
            </a:extLst>
          </p:cNvPr>
          <p:cNvSpPr/>
          <p:nvPr/>
        </p:nvSpPr>
        <p:spPr>
          <a:xfrm>
            <a:off x="431800" y="6174808"/>
            <a:ext cx="9782717" cy="461665"/>
          </a:xfrm>
          <a:prstGeom prst="rect">
            <a:avLst/>
          </a:prstGeom>
        </p:spPr>
        <p:txBody>
          <a:bodyPr wrap="square">
            <a:spAutoFit/>
          </a:bodyPr>
          <a:lstStyle/>
          <a:p>
            <a:pPr marR="171450"/>
            <a:r>
              <a:rPr lang="en-US" sz="1200" dirty="0"/>
              <a:t>The planners and faculty participants do not have any financial arrangements or affiliations with any commercial entities whose products, research or services may be discussed in these materials.</a:t>
            </a:r>
          </a:p>
        </p:txBody>
      </p:sp>
    </p:spTree>
    <p:extLst>
      <p:ext uri="{BB962C8B-B14F-4D97-AF65-F5344CB8AC3E}">
        <p14:creationId xmlns:p14="http://schemas.microsoft.com/office/powerpoint/2010/main" val="19885550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3E03F-C809-EF4F-96E0-C8E4B6C8C846}"/>
              </a:ext>
            </a:extLst>
          </p:cNvPr>
          <p:cNvSpPr>
            <a:spLocks noGrp="1"/>
          </p:cNvSpPr>
          <p:nvPr>
            <p:ph type="title"/>
          </p:nvPr>
        </p:nvSpPr>
        <p:spPr/>
        <p:txBody>
          <a:bodyPr/>
          <a:lstStyle/>
          <a:p>
            <a:r>
              <a:rPr lang="en-US" dirty="0"/>
              <a:t>COVID-19 Losses</a:t>
            </a:r>
          </a:p>
        </p:txBody>
      </p:sp>
      <p:sp>
        <p:nvSpPr>
          <p:cNvPr id="3" name="Slide Number Placeholder 2">
            <a:extLst>
              <a:ext uri="{FF2B5EF4-FFF2-40B4-BE49-F238E27FC236}">
                <a16:creationId xmlns:a16="http://schemas.microsoft.com/office/drawing/2014/main" id="{9FF8F980-BB1B-334B-BB5B-00C1AED7BB3F}"/>
              </a:ext>
            </a:extLst>
          </p:cNvPr>
          <p:cNvSpPr>
            <a:spLocks noGrp="1"/>
          </p:cNvSpPr>
          <p:nvPr>
            <p:ph type="sldNum" sz="quarter" idx="33"/>
          </p:nvPr>
        </p:nvSpPr>
        <p:spPr/>
        <p:txBody>
          <a:bodyPr/>
          <a:lstStyle/>
          <a:p>
            <a:fld id="{19B51A1E-902D-48AF-9020-955120F399B6}" type="slidenum">
              <a:rPr lang="en-US" noProof="0" smtClean="0"/>
              <a:pPr/>
              <a:t>20</a:t>
            </a:fld>
            <a:endParaRPr lang="en-US" noProof="0" dirty="0"/>
          </a:p>
        </p:txBody>
      </p:sp>
      <p:sp>
        <p:nvSpPr>
          <p:cNvPr id="4" name="Content Placeholder 3">
            <a:extLst>
              <a:ext uri="{FF2B5EF4-FFF2-40B4-BE49-F238E27FC236}">
                <a16:creationId xmlns:a16="http://schemas.microsoft.com/office/drawing/2014/main" id="{6E9B2CAC-6C9B-A343-9BBC-BF4391337F43}"/>
              </a:ext>
            </a:extLst>
          </p:cNvPr>
          <p:cNvSpPr>
            <a:spLocks noGrp="1"/>
          </p:cNvSpPr>
          <p:nvPr>
            <p:ph sz="half" idx="2"/>
          </p:nvPr>
        </p:nvSpPr>
        <p:spPr>
          <a:xfrm>
            <a:off x="6299886" y="2104372"/>
            <a:ext cx="5460114" cy="1227551"/>
          </a:xfrm>
        </p:spPr>
        <p:txBody>
          <a:bodyPr/>
          <a:lstStyle/>
          <a:p>
            <a:r>
              <a:rPr lang="en-US" sz="2000" dirty="0"/>
              <a:t>Becoming infected</a:t>
            </a:r>
          </a:p>
          <a:p>
            <a:r>
              <a:rPr lang="en-US" sz="2000" dirty="0"/>
              <a:t>Loved ones, friends, neighbors, coworkers becoming infected, potentially hospitalized</a:t>
            </a:r>
          </a:p>
        </p:txBody>
      </p:sp>
      <p:sp>
        <p:nvSpPr>
          <p:cNvPr id="5" name="Content Placeholder 4">
            <a:extLst>
              <a:ext uri="{FF2B5EF4-FFF2-40B4-BE49-F238E27FC236}">
                <a16:creationId xmlns:a16="http://schemas.microsoft.com/office/drawing/2014/main" id="{22E542A6-2644-BF4E-BF19-9FD866FD3F40}"/>
              </a:ext>
            </a:extLst>
          </p:cNvPr>
          <p:cNvSpPr>
            <a:spLocks noGrp="1"/>
          </p:cNvSpPr>
          <p:nvPr>
            <p:ph sz="half" idx="1"/>
          </p:nvPr>
        </p:nvSpPr>
        <p:spPr>
          <a:xfrm>
            <a:off x="431999" y="2104372"/>
            <a:ext cx="5448115" cy="3505595"/>
          </a:xfrm>
        </p:spPr>
        <p:txBody>
          <a:bodyPr/>
          <a:lstStyle/>
          <a:p>
            <a:r>
              <a:rPr lang="en-US" sz="2000" dirty="0"/>
              <a:t>The freedoms taken for granted at home and at work </a:t>
            </a:r>
          </a:p>
          <a:p>
            <a:r>
              <a:rPr lang="en-US" sz="2000" dirty="0"/>
              <a:t>Employment</a:t>
            </a:r>
          </a:p>
          <a:p>
            <a:r>
              <a:rPr lang="en-US" sz="2000" dirty="0"/>
              <a:t>Education </a:t>
            </a:r>
          </a:p>
          <a:p>
            <a:r>
              <a:rPr lang="en-US" sz="2000" dirty="0"/>
              <a:t>The predictable future</a:t>
            </a:r>
          </a:p>
          <a:p>
            <a:r>
              <a:rPr lang="en-US" sz="2000" dirty="0"/>
              <a:t>Financial security, including health insurance</a:t>
            </a:r>
          </a:p>
          <a:p>
            <a:r>
              <a:rPr lang="en-US" sz="2000" dirty="0"/>
              <a:t>Important events </a:t>
            </a:r>
          </a:p>
          <a:p>
            <a:r>
              <a:rPr lang="en-US" sz="2000" dirty="0"/>
              <a:t>Obligations and roles at home, at work, and in the community</a:t>
            </a:r>
          </a:p>
        </p:txBody>
      </p:sp>
      <p:sp>
        <p:nvSpPr>
          <p:cNvPr id="6" name="Title 1">
            <a:extLst>
              <a:ext uri="{FF2B5EF4-FFF2-40B4-BE49-F238E27FC236}">
                <a16:creationId xmlns:a16="http://schemas.microsoft.com/office/drawing/2014/main" id="{488FBF9B-C4DA-6F4E-8554-1A8EE408A1D9}"/>
              </a:ext>
            </a:extLst>
          </p:cNvPr>
          <p:cNvSpPr txBox="1">
            <a:spLocks/>
          </p:cNvSpPr>
          <p:nvPr/>
        </p:nvSpPr>
        <p:spPr>
          <a:xfrm>
            <a:off x="431999" y="1219198"/>
            <a:ext cx="5460114" cy="734861"/>
          </a:xfrm>
          <a:prstGeom prst="rect">
            <a:avLst/>
          </a:prstGeom>
          <a:solidFill>
            <a:schemeClr val="accent1"/>
          </a:solidFill>
        </p:spPr>
        <p:txBody>
          <a:bodyPr vert="horz" lIns="0" tIns="0" rIns="0" bIns="0" rtlCol="0" anchor="ctr">
            <a:noAutofit/>
          </a:bodyPr>
          <a:lstStyle>
            <a:lvl1pPr algn="l" defTabSz="914400" rtl="0" eaLnBrk="1" latinLnBrk="0" hangingPunct="1">
              <a:lnSpc>
                <a:spcPct val="90000"/>
              </a:lnSpc>
              <a:spcBef>
                <a:spcPct val="0"/>
              </a:spcBef>
              <a:buNone/>
              <a:defRPr sz="3600" b="1" kern="1200" spc="0">
                <a:solidFill>
                  <a:schemeClr val="accent1"/>
                </a:solidFill>
                <a:latin typeface="+mj-lt"/>
                <a:ea typeface="+mj-ea"/>
                <a:cs typeface="+mj-cs"/>
              </a:defRPr>
            </a:lvl1pPr>
          </a:lstStyle>
          <a:p>
            <a:pPr algn="ctr"/>
            <a:r>
              <a:rPr lang="en-US" sz="1800" dirty="0">
                <a:solidFill>
                  <a:schemeClr val="bg1"/>
                </a:solidFill>
              </a:rPr>
              <a:t>The Familiar Ways of Living Life, Working, and Interacting with Others</a:t>
            </a:r>
          </a:p>
        </p:txBody>
      </p:sp>
      <p:sp>
        <p:nvSpPr>
          <p:cNvPr id="7" name="Title 1">
            <a:extLst>
              <a:ext uri="{FF2B5EF4-FFF2-40B4-BE49-F238E27FC236}">
                <a16:creationId xmlns:a16="http://schemas.microsoft.com/office/drawing/2014/main" id="{A2BF0F5D-8A8E-0E45-8372-AE2F6D94A137}"/>
              </a:ext>
            </a:extLst>
          </p:cNvPr>
          <p:cNvSpPr txBox="1">
            <a:spLocks/>
          </p:cNvSpPr>
          <p:nvPr/>
        </p:nvSpPr>
        <p:spPr>
          <a:xfrm>
            <a:off x="6299886" y="1219199"/>
            <a:ext cx="5460114" cy="734860"/>
          </a:xfrm>
          <a:prstGeom prst="rect">
            <a:avLst/>
          </a:prstGeom>
          <a:solidFill>
            <a:schemeClr val="accent1"/>
          </a:solidFill>
        </p:spPr>
        <p:txBody>
          <a:bodyPr vert="horz" lIns="0" tIns="0" rIns="0" bIns="0" rtlCol="0" anchor="ctr">
            <a:noAutofit/>
          </a:bodyPr>
          <a:lstStyle>
            <a:lvl1pPr algn="l" defTabSz="914400" rtl="0" eaLnBrk="1" latinLnBrk="0" hangingPunct="1">
              <a:lnSpc>
                <a:spcPct val="90000"/>
              </a:lnSpc>
              <a:spcBef>
                <a:spcPct val="0"/>
              </a:spcBef>
              <a:buNone/>
              <a:defRPr sz="3600" b="1" kern="1200" spc="0">
                <a:solidFill>
                  <a:schemeClr val="accent1"/>
                </a:solidFill>
                <a:latin typeface="+mj-lt"/>
                <a:ea typeface="+mj-ea"/>
                <a:cs typeface="+mj-cs"/>
              </a:defRPr>
            </a:lvl1pPr>
          </a:lstStyle>
          <a:p>
            <a:pPr algn="ctr"/>
            <a:r>
              <a:rPr lang="en-US" sz="1800" dirty="0">
                <a:solidFill>
                  <a:schemeClr val="bg1"/>
                </a:solidFill>
              </a:rPr>
              <a:t>Loss of Health</a:t>
            </a:r>
          </a:p>
        </p:txBody>
      </p:sp>
      <p:sp>
        <p:nvSpPr>
          <p:cNvPr id="8" name="Content Placeholder 3">
            <a:extLst>
              <a:ext uri="{FF2B5EF4-FFF2-40B4-BE49-F238E27FC236}">
                <a16:creationId xmlns:a16="http://schemas.microsoft.com/office/drawing/2014/main" id="{F08E13DA-EB9A-0D4D-B338-F57CB5D5FBBD}"/>
              </a:ext>
            </a:extLst>
          </p:cNvPr>
          <p:cNvSpPr txBox="1">
            <a:spLocks/>
          </p:cNvSpPr>
          <p:nvPr/>
        </p:nvSpPr>
        <p:spPr>
          <a:xfrm>
            <a:off x="6311886" y="4421440"/>
            <a:ext cx="5460114" cy="1227551"/>
          </a:xfrm>
          <a:prstGeom prst="rect">
            <a:avLst/>
          </a:prstGeom>
        </p:spPr>
        <p:txBody>
          <a:bodyPr vert="horz" lIns="0" tIns="0" rIns="0" bIns="0" rtlCol="0">
            <a:noAutofit/>
          </a:bodyPr>
          <a:lstStyle>
            <a:lvl1pPr marL="266700" indent="-266700" algn="l" defTabSz="914400" rtl="0" eaLnBrk="1" latinLnBrk="0" hangingPunct="1">
              <a:lnSpc>
                <a:spcPct val="100000"/>
              </a:lnSpc>
              <a:spcBef>
                <a:spcPts val="1000"/>
              </a:spcBef>
              <a:buClr>
                <a:schemeClr val="accent1"/>
              </a:buClr>
              <a:buFont typeface="Arial" panose="020B0604020202020204" pitchFamily="34" charset="0"/>
              <a:buChar char="•"/>
              <a:defRPr sz="24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100000"/>
              </a:lnSpc>
              <a:spcBef>
                <a:spcPts val="500"/>
              </a:spcBef>
              <a:buClr>
                <a:schemeClr val="accent3"/>
              </a:buClr>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100000"/>
              </a:lnSpc>
              <a:spcBef>
                <a:spcPts val="500"/>
              </a:spcBef>
              <a:buClr>
                <a:schemeClr val="accent4"/>
              </a:buClr>
              <a:buFont typeface="Arial" panose="020B0604020202020204" pitchFamily="34" charset="0"/>
              <a:buChar char="•"/>
              <a:defRPr sz="18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100000"/>
              </a:lnSpc>
              <a:spcBef>
                <a:spcPts val="500"/>
              </a:spcBef>
              <a:buClr>
                <a:schemeClr val="accent5"/>
              </a:buClr>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Family members, friends, neighbors, coworkers</a:t>
            </a:r>
          </a:p>
          <a:p>
            <a:r>
              <a:rPr lang="en-US" sz="2000" dirty="0"/>
              <a:t>Patients </a:t>
            </a:r>
          </a:p>
        </p:txBody>
      </p:sp>
      <p:sp>
        <p:nvSpPr>
          <p:cNvPr id="9" name="Title 1">
            <a:extLst>
              <a:ext uri="{FF2B5EF4-FFF2-40B4-BE49-F238E27FC236}">
                <a16:creationId xmlns:a16="http://schemas.microsoft.com/office/drawing/2014/main" id="{1E407B46-6AA4-DE4A-BC0D-1C101BD454B1}"/>
              </a:ext>
            </a:extLst>
          </p:cNvPr>
          <p:cNvSpPr txBox="1">
            <a:spLocks/>
          </p:cNvSpPr>
          <p:nvPr/>
        </p:nvSpPr>
        <p:spPr>
          <a:xfrm>
            <a:off x="6311886" y="3535151"/>
            <a:ext cx="5460114" cy="734859"/>
          </a:xfrm>
          <a:prstGeom prst="rect">
            <a:avLst/>
          </a:prstGeom>
          <a:solidFill>
            <a:schemeClr val="accent1"/>
          </a:solidFill>
        </p:spPr>
        <p:txBody>
          <a:bodyPr vert="horz" lIns="0" tIns="0" rIns="0" bIns="0" rtlCol="0" anchor="ctr">
            <a:noAutofit/>
          </a:bodyPr>
          <a:lstStyle>
            <a:lvl1pPr algn="l" defTabSz="914400" rtl="0" eaLnBrk="1" latinLnBrk="0" hangingPunct="1">
              <a:lnSpc>
                <a:spcPct val="90000"/>
              </a:lnSpc>
              <a:spcBef>
                <a:spcPct val="0"/>
              </a:spcBef>
              <a:buNone/>
              <a:defRPr sz="3600" b="1" kern="1200" spc="0">
                <a:solidFill>
                  <a:schemeClr val="accent1"/>
                </a:solidFill>
                <a:latin typeface="+mj-lt"/>
                <a:ea typeface="+mj-ea"/>
                <a:cs typeface="+mj-cs"/>
              </a:defRPr>
            </a:lvl1pPr>
          </a:lstStyle>
          <a:p>
            <a:pPr algn="ctr"/>
            <a:r>
              <a:rPr lang="en-US" sz="1800" dirty="0">
                <a:solidFill>
                  <a:schemeClr val="bg1"/>
                </a:solidFill>
              </a:rPr>
              <a:t>Loss of Life</a:t>
            </a:r>
          </a:p>
        </p:txBody>
      </p:sp>
      <p:sp>
        <p:nvSpPr>
          <p:cNvPr id="11" name="Rectangle 10">
            <a:extLst>
              <a:ext uri="{FF2B5EF4-FFF2-40B4-BE49-F238E27FC236}">
                <a16:creationId xmlns:a16="http://schemas.microsoft.com/office/drawing/2014/main" id="{21378768-80EF-7E47-A05B-F11149D8D7FA}"/>
              </a:ext>
            </a:extLst>
          </p:cNvPr>
          <p:cNvSpPr/>
          <p:nvPr/>
        </p:nvSpPr>
        <p:spPr>
          <a:xfrm>
            <a:off x="432000" y="6267141"/>
            <a:ext cx="1465466" cy="276999"/>
          </a:xfrm>
          <a:prstGeom prst="rect">
            <a:avLst/>
          </a:prstGeom>
        </p:spPr>
        <p:txBody>
          <a:bodyPr wrap="none">
            <a:spAutoFit/>
          </a:bodyPr>
          <a:lstStyle/>
          <a:p>
            <a:r>
              <a:rPr lang="en-US" sz="1200" dirty="0">
                <a:solidFill>
                  <a:schemeClr val="tx1">
                    <a:lumMod val="75000"/>
                    <a:lumOff val="25000"/>
                  </a:schemeClr>
                </a:solidFill>
              </a:rPr>
              <a:t>Source: NYC DOH</a:t>
            </a:r>
          </a:p>
        </p:txBody>
      </p:sp>
    </p:spTree>
    <p:extLst>
      <p:ext uri="{BB962C8B-B14F-4D97-AF65-F5344CB8AC3E}">
        <p14:creationId xmlns:p14="http://schemas.microsoft.com/office/powerpoint/2010/main" val="10464993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C2D4C-7DB6-1148-AAE1-1606A6722B40}"/>
              </a:ext>
            </a:extLst>
          </p:cNvPr>
          <p:cNvSpPr>
            <a:spLocks noGrp="1"/>
          </p:cNvSpPr>
          <p:nvPr>
            <p:ph type="title"/>
          </p:nvPr>
        </p:nvSpPr>
        <p:spPr/>
        <p:txBody>
          <a:bodyPr/>
          <a:lstStyle/>
          <a:p>
            <a:r>
              <a:rPr lang="en-US" dirty="0"/>
              <a:t>Complicated Grief</a:t>
            </a:r>
          </a:p>
        </p:txBody>
      </p:sp>
      <p:sp>
        <p:nvSpPr>
          <p:cNvPr id="4" name="Content Placeholder 3">
            <a:extLst>
              <a:ext uri="{FF2B5EF4-FFF2-40B4-BE49-F238E27FC236}">
                <a16:creationId xmlns:a16="http://schemas.microsoft.com/office/drawing/2014/main" id="{4C3AD28D-CD1C-2A47-8B76-6EA7CAF49477}"/>
              </a:ext>
            </a:extLst>
          </p:cNvPr>
          <p:cNvSpPr>
            <a:spLocks noGrp="1"/>
          </p:cNvSpPr>
          <p:nvPr>
            <p:ph idx="1"/>
          </p:nvPr>
        </p:nvSpPr>
        <p:spPr/>
        <p:txBody>
          <a:bodyPr/>
          <a:lstStyle/>
          <a:p>
            <a:r>
              <a:rPr lang="en-US" sz="2800" dirty="0"/>
              <a:t>Intense longing for and intrusive thoughts/images of the loved one</a:t>
            </a:r>
          </a:p>
          <a:p>
            <a:r>
              <a:rPr lang="en-US" sz="2800" dirty="0"/>
              <a:t>Denial of the death or sense of disbelief</a:t>
            </a:r>
          </a:p>
          <a:p>
            <a:r>
              <a:rPr lang="en-US" sz="2800" dirty="0"/>
              <a:t>Imagining that their loved one is alive</a:t>
            </a:r>
          </a:p>
          <a:p>
            <a:r>
              <a:rPr lang="en-US" sz="2800" dirty="0"/>
              <a:t>Searching for them in familiar places</a:t>
            </a:r>
          </a:p>
          <a:p>
            <a:r>
              <a:rPr lang="en-US" sz="2800" dirty="0"/>
              <a:t>Avoiding things that act as reminders </a:t>
            </a:r>
          </a:p>
          <a:p>
            <a:r>
              <a:rPr lang="en-US" sz="2800" dirty="0"/>
              <a:t>Extreme anger or bitterness over the loss</a:t>
            </a:r>
          </a:p>
          <a:p>
            <a:r>
              <a:rPr lang="en-US" sz="2800" dirty="0"/>
              <a:t>Feeling that life is empty or meaningless</a:t>
            </a:r>
          </a:p>
        </p:txBody>
      </p:sp>
      <p:sp>
        <p:nvSpPr>
          <p:cNvPr id="5" name="Slide Number Placeholder 4">
            <a:extLst>
              <a:ext uri="{FF2B5EF4-FFF2-40B4-BE49-F238E27FC236}">
                <a16:creationId xmlns:a16="http://schemas.microsoft.com/office/drawing/2014/main" id="{850CAB54-781B-4B4D-8FC9-EFA78CFC2FE7}"/>
              </a:ext>
            </a:extLst>
          </p:cNvPr>
          <p:cNvSpPr>
            <a:spLocks noGrp="1"/>
          </p:cNvSpPr>
          <p:nvPr>
            <p:ph type="sldNum" sz="quarter" idx="33"/>
          </p:nvPr>
        </p:nvSpPr>
        <p:spPr/>
        <p:txBody>
          <a:bodyPr/>
          <a:lstStyle/>
          <a:p>
            <a:fld id="{19B51A1E-902D-48AF-9020-955120F399B6}" type="slidenum">
              <a:rPr lang="en-US" noProof="0" smtClean="0"/>
              <a:pPr/>
              <a:t>21</a:t>
            </a:fld>
            <a:endParaRPr lang="en-US" noProof="0" dirty="0"/>
          </a:p>
        </p:txBody>
      </p:sp>
      <p:sp>
        <p:nvSpPr>
          <p:cNvPr id="7" name="Rectangle 6">
            <a:extLst>
              <a:ext uri="{FF2B5EF4-FFF2-40B4-BE49-F238E27FC236}">
                <a16:creationId xmlns:a16="http://schemas.microsoft.com/office/drawing/2014/main" id="{60A11868-BC1E-8041-9554-E5184768E7FD}"/>
              </a:ext>
            </a:extLst>
          </p:cNvPr>
          <p:cNvSpPr/>
          <p:nvPr/>
        </p:nvSpPr>
        <p:spPr>
          <a:xfrm>
            <a:off x="432000" y="6267141"/>
            <a:ext cx="1465466" cy="276999"/>
          </a:xfrm>
          <a:prstGeom prst="rect">
            <a:avLst/>
          </a:prstGeom>
        </p:spPr>
        <p:txBody>
          <a:bodyPr wrap="none">
            <a:spAutoFit/>
          </a:bodyPr>
          <a:lstStyle/>
          <a:p>
            <a:r>
              <a:rPr lang="en-US" sz="1200" dirty="0">
                <a:solidFill>
                  <a:schemeClr val="tx1">
                    <a:lumMod val="75000"/>
                    <a:lumOff val="25000"/>
                  </a:schemeClr>
                </a:solidFill>
              </a:rPr>
              <a:t>Source: NYC DOH</a:t>
            </a:r>
          </a:p>
        </p:txBody>
      </p:sp>
    </p:spTree>
    <p:extLst>
      <p:ext uri="{BB962C8B-B14F-4D97-AF65-F5344CB8AC3E}">
        <p14:creationId xmlns:p14="http://schemas.microsoft.com/office/powerpoint/2010/main" val="15117240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327B8-56CF-374D-9D21-738FF14DCCCC}"/>
              </a:ext>
            </a:extLst>
          </p:cNvPr>
          <p:cNvSpPr>
            <a:spLocks noGrp="1"/>
          </p:cNvSpPr>
          <p:nvPr>
            <p:ph type="title"/>
          </p:nvPr>
        </p:nvSpPr>
        <p:spPr/>
        <p:txBody>
          <a:bodyPr/>
          <a:lstStyle/>
          <a:p>
            <a:r>
              <a:rPr lang="en-US" dirty="0"/>
              <a:t>When to Seek Help </a:t>
            </a:r>
          </a:p>
        </p:txBody>
      </p:sp>
      <p:sp>
        <p:nvSpPr>
          <p:cNvPr id="3" name="Content Placeholder 2">
            <a:extLst>
              <a:ext uri="{FF2B5EF4-FFF2-40B4-BE49-F238E27FC236}">
                <a16:creationId xmlns:a16="http://schemas.microsoft.com/office/drawing/2014/main" id="{5CFD9C8C-8A08-5F40-B1F2-688B781539EC}"/>
              </a:ext>
            </a:extLst>
          </p:cNvPr>
          <p:cNvSpPr>
            <a:spLocks noGrp="1"/>
          </p:cNvSpPr>
          <p:nvPr>
            <p:ph idx="1"/>
          </p:nvPr>
        </p:nvSpPr>
        <p:spPr>
          <a:xfrm>
            <a:off x="432000" y="1219199"/>
            <a:ext cx="11104471" cy="4415481"/>
          </a:xfrm>
        </p:spPr>
        <p:txBody>
          <a:bodyPr/>
          <a:lstStyle/>
          <a:p>
            <a:r>
              <a:rPr lang="en-US" sz="2800" dirty="0"/>
              <a:t>Feeling overwhelmed, grief reactions worsen or interfere with daily functioning</a:t>
            </a:r>
          </a:p>
          <a:p>
            <a:r>
              <a:rPr lang="en-US" sz="2800" dirty="0"/>
              <a:t>Symptoms of complicated grief</a:t>
            </a:r>
          </a:p>
          <a:p>
            <a:r>
              <a:rPr lang="en-US" sz="2800" dirty="0"/>
              <a:t>Symptoms of trauma-related mental illnesses, e.g. PTSD, depression, substance use</a:t>
            </a:r>
          </a:p>
          <a:p>
            <a:r>
              <a:rPr lang="en-US" sz="2800" dirty="0"/>
              <a:t>Pre-existing mental health conditions or illnesses worsen </a:t>
            </a:r>
          </a:p>
        </p:txBody>
      </p:sp>
      <p:sp>
        <p:nvSpPr>
          <p:cNvPr id="4" name="Slide Number Placeholder 3">
            <a:extLst>
              <a:ext uri="{FF2B5EF4-FFF2-40B4-BE49-F238E27FC236}">
                <a16:creationId xmlns:a16="http://schemas.microsoft.com/office/drawing/2014/main" id="{E381FDED-756B-FC4D-83AA-737A4B1DADB8}"/>
              </a:ext>
            </a:extLst>
          </p:cNvPr>
          <p:cNvSpPr>
            <a:spLocks noGrp="1"/>
          </p:cNvSpPr>
          <p:nvPr>
            <p:ph type="sldNum" sz="quarter" idx="33"/>
          </p:nvPr>
        </p:nvSpPr>
        <p:spPr/>
        <p:txBody>
          <a:bodyPr/>
          <a:lstStyle/>
          <a:p>
            <a:fld id="{19B51A1E-902D-48AF-9020-955120F399B6}" type="slidenum">
              <a:rPr lang="en-US" noProof="0" smtClean="0"/>
              <a:pPr/>
              <a:t>22</a:t>
            </a:fld>
            <a:endParaRPr lang="en-US" noProof="0" dirty="0"/>
          </a:p>
        </p:txBody>
      </p:sp>
      <p:sp>
        <p:nvSpPr>
          <p:cNvPr id="5" name="Rectangle 4">
            <a:extLst>
              <a:ext uri="{FF2B5EF4-FFF2-40B4-BE49-F238E27FC236}">
                <a16:creationId xmlns:a16="http://schemas.microsoft.com/office/drawing/2014/main" id="{38EE78F6-9FFA-7743-B6D9-96A6E90DF037}"/>
              </a:ext>
            </a:extLst>
          </p:cNvPr>
          <p:cNvSpPr/>
          <p:nvPr/>
        </p:nvSpPr>
        <p:spPr>
          <a:xfrm>
            <a:off x="432000" y="6267141"/>
            <a:ext cx="1465466" cy="276999"/>
          </a:xfrm>
          <a:prstGeom prst="rect">
            <a:avLst/>
          </a:prstGeom>
        </p:spPr>
        <p:txBody>
          <a:bodyPr wrap="none">
            <a:spAutoFit/>
          </a:bodyPr>
          <a:lstStyle/>
          <a:p>
            <a:r>
              <a:rPr lang="en-US" sz="1200" dirty="0">
                <a:solidFill>
                  <a:schemeClr val="tx1">
                    <a:lumMod val="75000"/>
                    <a:lumOff val="25000"/>
                  </a:schemeClr>
                </a:solidFill>
              </a:rPr>
              <a:t>Source: NYC DOH</a:t>
            </a:r>
          </a:p>
        </p:txBody>
      </p:sp>
    </p:spTree>
    <p:extLst>
      <p:ext uri="{BB962C8B-B14F-4D97-AF65-F5344CB8AC3E}">
        <p14:creationId xmlns:p14="http://schemas.microsoft.com/office/powerpoint/2010/main" val="17364733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walking on a sidewalk&#10;&#10;Description automatically generated">
            <a:extLst>
              <a:ext uri="{FF2B5EF4-FFF2-40B4-BE49-F238E27FC236}">
                <a16:creationId xmlns:a16="http://schemas.microsoft.com/office/drawing/2014/main" id="{46DAE342-8442-FD48-9BFE-7B441E53E144}"/>
              </a:ext>
            </a:extLst>
          </p:cNvPr>
          <p:cNvPicPr>
            <a:picLocks noGrp="1" noChangeAspect="1"/>
          </p:cNvPicPr>
          <p:nvPr>
            <p:ph type="pic" sz="quarter" idx="10"/>
          </p:nvPr>
        </p:nvPicPr>
        <p:blipFill>
          <a:blip r:embed="rId3"/>
          <a:srcRect t="4838" b="4838"/>
          <a:stretch>
            <a:fillRect/>
          </a:stretch>
        </p:blipFill>
        <p:spPr>
          <a:xfrm flipH="1">
            <a:off x="2404993" y="0"/>
            <a:ext cx="9787003" cy="5907963"/>
          </a:xfrm>
        </p:spPr>
      </p:pic>
      <p:sp>
        <p:nvSpPr>
          <p:cNvPr id="3" name="Title 2">
            <a:extLst>
              <a:ext uri="{FF2B5EF4-FFF2-40B4-BE49-F238E27FC236}">
                <a16:creationId xmlns:a16="http://schemas.microsoft.com/office/drawing/2014/main" id="{0668CE9D-51B9-8D43-9CF9-A8C2E141FA1C}"/>
              </a:ext>
            </a:extLst>
          </p:cNvPr>
          <p:cNvSpPr>
            <a:spLocks noGrp="1"/>
          </p:cNvSpPr>
          <p:nvPr>
            <p:ph type="title"/>
          </p:nvPr>
        </p:nvSpPr>
        <p:spPr>
          <a:xfrm>
            <a:off x="-1700" y="518534"/>
            <a:ext cx="5958000" cy="1958400"/>
          </a:xfrm>
        </p:spPr>
        <p:txBody>
          <a:bodyPr/>
          <a:lstStyle/>
          <a:p>
            <a:pPr marL="857250" indent="-857250">
              <a:buFont typeface="+mj-lt"/>
              <a:buAutoNum type="romanUcPeriod" startAt="3"/>
            </a:pPr>
            <a:r>
              <a:rPr lang="en-US" sz="4000" dirty="0"/>
              <a:t>Evidence-Based Self-Care and Coping Strategies</a:t>
            </a:r>
          </a:p>
        </p:txBody>
      </p:sp>
      <p:sp>
        <p:nvSpPr>
          <p:cNvPr id="4" name="Text Placeholder 3">
            <a:extLst>
              <a:ext uri="{FF2B5EF4-FFF2-40B4-BE49-F238E27FC236}">
                <a16:creationId xmlns:a16="http://schemas.microsoft.com/office/drawing/2014/main" id="{73B7E64B-ABBB-CB43-8266-AA6D57C94172}"/>
              </a:ext>
            </a:extLst>
          </p:cNvPr>
          <p:cNvSpPr>
            <a:spLocks noGrp="1"/>
          </p:cNvSpPr>
          <p:nvPr>
            <p:ph type="body" sz="quarter" idx="13"/>
          </p:nvPr>
        </p:nvSpPr>
        <p:spPr>
          <a:xfrm>
            <a:off x="0" y="2473068"/>
            <a:ext cx="5956300" cy="2487242"/>
          </a:xfrm>
        </p:spPr>
        <p:txBody>
          <a:bodyPr/>
          <a:lstStyle/>
          <a:p>
            <a:r>
              <a:rPr lang="en-US" sz="1600" dirty="0"/>
              <a:t>	Staying connected to others</a:t>
            </a:r>
          </a:p>
          <a:p>
            <a:r>
              <a:rPr lang="en-US" sz="1600" dirty="0"/>
              <a:t>	Keeping up physical activity</a:t>
            </a:r>
          </a:p>
          <a:p>
            <a:r>
              <a:rPr lang="en-US" sz="1600" dirty="0"/>
              <a:t>	Regular sleep patterns </a:t>
            </a:r>
          </a:p>
          <a:p>
            <a:r>
              <a:rPr lang="en-US" sz="1600" dirty="0"/>
              <a:t>	Healthy eating</a:t>
            </a:r>
          </a:p>
          <a:p>
            <a:r>
              <a:rPr lang="en-US" sz="1600" dirty="0"/>
              <a:t>	Limiting excessive exposure to distressing media</a:t>
            </a:r>
          </a:p>
          <a:p>
            <a:r>
              <a:rPr lang="en-US" sz="1600" dirty="0"/>
              <a:t>	Practicing stress management techniques</a:t>
            </a:r>
          </a:p>
        </p:txBody>
      </p:sp>
      <p:sp>
        <p:nvSpPr>
          <p:cNvPr id="5" name="Slide Number Placeholder 4">
            <a:extLst>
              <a:ext uri="{FF2B5EF4-FFF2-40B4-BE49-F238E27FC236}">
                <a16:creationId xmlns:a16="http://schemas.microsoft.com/office/drawing/2014/main" id="{91E3085B-57C9-9A45-BB38-E33ACB3A7C87}"/>
              </a:ext>
            </a:extLst>
          </p:cNvPr>
          <p:cNvSpPr>
            <a:spLocks noGrp="1"/>
          </p:cNvSpPr>
          <p:nvPr>
            <p:ph type="sldNum" sz="quarter" idx="12"/>
          </p:nvPr>
        </p:nvSpPr>
        <p:spPr/>
        <p:txBody>
          <a:bodyPr/>
          <a:lstStyle/>
          <a:p>
            <a:fld id="{19B51A1E-902D-48AF-9020-955120F399B6}" type="slidenum">
              <a:rPr lang="en-US" noProof="0" smtClean="0"/>
              <a:pPr/>
              <a:t>23</a:t>
            </a:fld>
            <a:endParaRPr lang="en-US" noProof="0" dirty="0"/>
          </a:p>
        </p:txBody>
      </p:sp>
      <p:sp>
        <p:nvSpPr>
          <p:cNvPr id="11" name="Rectangle 10">
            <a:extLst>
              <a:ext uri="{FF2B5EF4-FFF2-40B4-BE49-F238E27FC236}">
                <a16:creationId xmlns:a16="http://schemas.microsoft.com/office/drawing/2014/main" id="{DE228250-4605-0C44-B742-82E239B75FF3}"/>
              </a:ext>
            </a:extLst>
          </p:cNvPr>
          <p:cNvSpPr/>
          <p:nvPr/>
        </p:nvSpPr>
        <p:spPr>
          <a:xfrm>
            <a:off x="432000" y="6267141"/>
            <a:ext cx="8876778" cy="276999"/>
          </a:xfrm>
          <a:prstGeom prst="rect">
            <a:avLst/>
          </a:prstGeom>
        </p:spPr>
        <p:txBody>
          <a:bodyPr wrap="square">
            <a:spAutoFit/>
          </a:bodyPr>
          <a:lstStyle/>
          <a:p>
            <a:r>
              <a:rPr lang="en-US" altLang="en-US" sz="1200" dirty="0">
                <a:solidFill>
                  <a:schemeClr val="tx1">
                    <a:lumMod val="75000"/>
                    <a:lumOff val="25000"/>
                  </a:schemeClr>
                </a:solidFill>
              </a:rPr>
              <a:t>Source: </a:t>
            </a:r>
            <a:r>
              <a:rPr lang="en-US" altLang="en-US" sz="1200" dirty="0">
                <a:solidFill>
                  <a:schemeClr val="tx1">
                    <a:lumMod val="75000"/>
                    <a:lumOff val="25000"/>
                  </a:schemeClr>
                </a:solidFill>
                <a:hlinkClick r:id="rId4"/>
              </a:rPr>
              <a:t>https://www.massgeneral.org/psychiatry/guide-to-mental-health-resources/general-mental-health-and-coping</a:t>
            </a:r>
            <a:r>
              <a:rPr lang="en-US" altLang="en-US" sz="1200" dirty="0">
                <a:solidFill>
                  <a:schemeClr val="tx1">
                    <a:lumMod val="75000"/>
                    <a:lumOff val="25000"/>
                  </a:schemeClr>
                </a:solidFill>
              </a:rPr>
              <a:t> </a:t>
            </a:r>
          </a:p>
        </p:txBody>
      </p:sp>
    </p:spTree>
    <p:extLst>
      <p:ext uri="{BB962C8B-B14F-4D97-AF65-F5344CB8AC3E}">
        <p14:creationId xmlns:p14="http://schemas.microsoft.com/office/powerpoint/2010/main" val="40689329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A6F4E-86B7-BC47-8650-DE35EA30CA9F}"/>
              </a:ext>
            </a:extLst>
          </p:cNvPr>
          <p:cNvSpPr>
            <a:spLocks noGrp="1"/>
          </p:cNvSpPr>
          <p:nvPr>
            <p:ph type="title"/>
          </p:nvPr>
        </p:nvSpPr>
        <p:spPr/>
        <p:txBody>
          <a:bodyPr/>
          <a:lstStyle/>
          <a:p>
            <a:r>
              <a:rPr lang="en-US" dirty="0"/>
              <a:t>Staying Connected to Others</a:t>
            </a:r>
          </a:p>
        </p:txBody>
      </p:sp>
      <p:sp>
        <p:nvSpPr>
          <p:cNvPr id="3" name="Content Placeholder 2">
            <a:extLst>
              <a:ext uri="{FF2B5EF4-FFF2-40B4-BE49-F238E27FC236}">
                <a16:creationId xmlns:a16="http://schemas.microsoft.com/office/drawing/2014/main" id="{A5BD12DB-6519-B747-AC4F-811097F8D6D1}"/>
              </a:ext>
            </a:extLst>
          </p:cNvPr>
          <p:cNvSpPr>
            <a:spLocks noGrp="1"/>
          </p:cNvSpPr>
          <p:nvPr>
            <p:ph idx="1"/>
          </p:nvPr>
        </p:nvSpPr>
        <p:spPr/>
        <p:txBody>
          <a:bodyPr/>
          <a:lstStyle/>
          <a:p>
            <a:pPr marL="0" indent="0">
              <a:buNone/>
            </a:pPr>
            <a:r>
              <a:rPr lang="en-US" dirty="0"/>
              <a:t>Social distancing and disrupted social networks can lead to isolation, and may cause people to feel lonely, afraid, and anxious. Being flexible and finding new ways to connect to others can help cope better.</a:t>
            </a:r>
          </a:p>
          <a:p>
            <a:pPr marL="0" indent="0">
              <a:buNone/>
            </a:pPr>
            <a:endParaRPr lang="en-US" sz="1000" dirty="0"/>
          </a:p>
          <a:p>
            <a:r>
              <a:rPr lang="en-US" dirty="0"/>
              <a:t>Seek support from others</a:t>
            </a:r>
          </a:p>
          <a:p>
            <a:r>
              <a:rPr lang="en-US" dirty="0"/>
              <a:t>Use all available communication methods</a:t>
            </a:r>
          </a:p>
          <a:p>
            <a:r>
              <a:rPr lang="en-US" dirty="0"/>
              <a:t>Share your thoughts and feelings</a:t>
            </a:r>
          </a:p>
        </p:txBody>
      </p:sp>
      <p:sp>
        <p:nvSpPr>
          <p:cNvPr id="4" name="Slide Number Placeholder 3">
            <a:extLst>
              <a:ext uri="{FF2B5EF4-FFF2-40B4-BE49-F238E27FC236}">
                <a16:creationId xmlns:a16="http://schemas.microsoft.com/office/drawing/2014/main" id="{9075714E-4843-F141-8296-FCB86DCDDD28}"/>
              </a:ext>
            </a:extLst>
          </p:cNvPr>
          <p:cNvSpPr>
            <a:spLocks noGrp="1"/>
          </p:cNvSpPr>
          <p:nvPr>
            <p:ph type="sldNum" sz="quarter" idx="33"/>
          </p:nvPr>
        </p:nvSpPr>
        <p:spPr/>
        <p:txBody>
          <a:bodyPr/>
          <a:lstStyle/>
          <a:p>
            <a:fld id="{19B51A1E-902D-48AF-9020-955120F399B6}" type="slidenum">
              <a:rPr lang="en-US" noProof="0" smtClean="0"/>
              <a:pPr/>
              <a:t>24</a:t>
            </a:fld>
            <a:endParaRPr lang="en-US" noProof="0" dirty="0"/>
          </a:p>
        </p:txBody>
      </p:sp>
      <p:sp>
        <p:nvSpPr>
          <p:cNvPr id="5" name="Rectangle 4">
            <a:extLst>
              <a:ext uri="{FF2B5EF4-FFF2-40B4-BE49-F238E27FC236}">
                <a16:creationId xmlns:a16="http://schemas.microsoft.com/office/drawing/2014/main" id="{2EC78A79-42C7-2E47-9346-E18DF00994B0}"/>
              </a:ext>
            </a:extLst>
          </p:cNvPr>
          <p:cNvSpPr/>
          <p:nvPr/>
        </p:nvSpPr>
        <p:spPr>
          <a:xfrm>
            <a:off x="432000" y="6267141"/>
            <a:ext cx="9250619" cy="276999"/>
          </a:xfrm>
          <a:prstGeom prst="rect">
            <a:avLst/>
          </a:prstGeom>
        </p:spPr>
        <p:txBody>
          <a:bodyPr wrap="square">
            <a:spAutoFit/>
          </a:bodyPr>
          <a:lstStyle/>
          <a:p>
            <a:r>
              <a:rPr lang="en-US" altLang="en-US" sz="1200" dirty="0">
                <a:solidFill>
                  <a:schemeClr val="tx1">
                    <a:lumMod val="75000"/>
                    <a:lumOff val="25000"/>
                  </a:schemeClr>
                </a:solidFill>
              </a:rPr>
              <a:t>Source (based on): </a:t>
            </a:r>
            <a:r>
              <a:rPr lang="en-US" altLang="en-US" sz="1200" dirty="0">
                <a:solidFill>
                  <a:schemeClr val="tx1">
                    <a:lumMod val="75000"/>
                    <a:lumOff val="25000"/>
                  </a:schemeClr>
                </a:solidFill>
                <a:hlinkClick r:id="rId3"/>
              </a:rPr>
              <a:t>https://www.massgeneral.org/assets/MGH/pdf/psychiatry/HSPH-COVID-19-mental-health-tips-3-11-20_kk.pdf</a:t>
            </a:r>
            <a:r>
              <a:rPr lang="en-US" altLang="en-US" sz="1200" dirty="0">
                <a:solidFill>
                  <a:schemeClr val="tx1">
                    <a:lumMod val="75000"/>
                    <a:lumOff val="25000"/>
                  </a:schemeClr>
                </a:solidFill>
              </a:rPr>
              <a:t>  </a:t>
            </a:r>
          </a:p>
        </p:txBody>
      </p:sp>
    </p:spTree>
    <p:extLst>
      <p:ext uri="{BB962C8B-B14F-4D97-AF65-F5344CB8AC3E}">
        <p14:creationId xmlns:p14="http://schemas.microsoft.com/office/powerpoint/2010/main" val="34374033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F5223-F716-8B4B-8EC8-DFD9163E97B1}"/>
              </a:ext>
            </a:extLst>
          </p:cNvPr>
          <p:cNvSpPr>
            <a:spLocks noGrp="1"/>
          </p:cNvSpPr>
          <p:nvPr>
            <p:ph type="title"/>
          </p:nvPr>
        </p:nvSpPr>
        <p:spPr/>
        <p:txBody>
          <a:bodyPr/>
          <a:lstStyle/>
          <a:p>
            <a:r>
              <a:rPr lang="en-US" dirty="0"/>
              <a:t>Keeping Up Physical Activity </a:t>
            </a:r>
          </a:p>
        </p:txBody>
      </p:sp>
      <p:sp>
        <p:nvSpPr>
          <p:cNvPr id="3" name="Content Placeholder 2">
            <a:extLst>
              <a:ext uri="{FF2B5EF4-FFF2-40B4-BE49-F238E27FC236}">
                <a16:creationId xmlns:a16="http://schemas.microsoft.com/office/drawing/2014/main" id="{76729333-63B6-3542-8F15-3BB45140DC46}"/>
              </a:ext>
            </a:extLst>
          </p:cNvPr>
          <p:cNvSpPr>
            <a:spLocks noGrp="1"/>
          </p:cNvSpPr>
          <p:nvPr>
            <p:ph idx="1"/>
          </p:nvPr>
        </p:nvSpPr>
        <p:spPr/>
        <p:txBody>
          <a:bodyPr/>
          <a:lstStyle/>
          <a:p>
            <a:pPr marL="0" indent="0">
              <a:buNone/>
            </a:pPr>
            <a:r>
              <a:rPr lang="en-US" dirty="0"/>
              <a:t>Physical activity is essential for normal growth and development and has several benefits to physical and mental health: </a:t>
            </a:r>
            <a:br>
              <a:rPr lang="en-US" dirty="0"/>
            </a:br>
            <a:endParaRPr lang="en-US" sz="1000" dirty="0"/>
          </a:p>
          <a:p>
            <a:r>
              <a:rPr lang="en-US" sz="2000" dirty="0"/>
              <a:t>Improves overall functioning and sleep, which has positive effects on mental health </a:t>
            </a:r>
          </a:p>
          <a:p>
            <a:r>
              <a:rPr lang="en-US" sz="2000" dirty="0"/>
              <a:t>Helps reduce anxiety and depression and improves general sense of well-being </a:t>
            </a:r>
          </a:p>
          <a:p>
            <a:r>
              <a:rPr lang="en-US" sz="2000" dirty="0"/>
              <a:t>Helps with weight management </a:t>
            </a:r>
          </a:p>
          <a:p>
            <a:r>
              <a:rPr lang="en-US" sz="2000" dirty="0"/>
              <a:t>Reduces risk of cardiovascular disease, Type II Diabetes/Metabolic Syndrome, and some cancers</a:t>
            </a:r>
          </a:p>
          <a:p>
            <a:r>
              <a:rPr lang="en-US" sz="2000" dirty="0"/>
              <a:t>Strengthens bones and muscles</a:t>
            </a:r>
          </a:p>
          <a:p>
            <a:r>
              <a:rPr lang="en-US" sz="2000" dirty="0"/>
              <a:t>Improves ability to do daily activities</a:t>
            </a:r>
          </a:p>
          <a:p>
            <a:r>
              <a:rPr lang="en-US" sz="2000" dirty="0"/>
              <a:t>Enhances chances of living longer </a:t>
            </a:r>
          </a:p>
        </p:txBody>
      </p:sp>
      <p:sp>
        <p:nvSpPr>
          <p:cNvPr id="4" name="Slide Number Placeholder 3">
            <a:extLst>
              <a:ext uri="{FF2B5EF4-FFF2-40B4-BE49-F238E27FC236}">
                <a16:creationId xmlns:a16="http://schemas.microsoft.com/office/drawing/2014/main" id="{73D85DF2-880A-9044-A8B5-0AB847C12836}"/>
              </a:ext>
            </a:extLst>
          </p:cNvPr>
          <p:cNvSpPr>
            <a:spLocks noGrp="1"/>
          </p:cNvSpPr>
          <p:nvPr>
            <p:ph type="sldNum" sz="quarter" idx="33"/>
          </p:nvPr>
        </p:nvSpPr>
        <p:spPr/>
        <p:txBody>
          <a:bodyPr/>
          <a:lstStyle/>
          <a:p>
            <a:fld id="{19B51A1E-902D-48AF-9020-955120F399B6}" type="slidenum">
              <a:rPr lang="en-US" noProof="0" smtClean="0"/>
              <a:pPr/>
              <a:t>25</a:t>
            </a:fld>
            <a:endParaRPr lang="en-US" noProof="0" dirty="0"/>
          </a:p>
        </p:txBody>
      </p:sp>
      <p:sp>
        <p:nvSpPr>
          <p:cNvPr id="5" name="Rectangle 4">
            <a:extLst>
              <a:ext uri="{FF2B5EF4-FFF2-40B4-BE49-F238E27FC236}">
                <a16:creationId xmlns:a16="http://schemas.microsoft.com/office/drawing/2014/main" id="{A5CFD25F-9CE1-B648-AC3A-7FFC02E4DDE1}"/>
              </a:ext>
            </a:extLst>
          </p:cNvPr>
          <p:cNvSpPr/>
          <p:nvPr/>
        </p:nvSpPr>
        <p:spPr>
          <a:xfrm>
            <a:off x="432000" y="6267141"/>
            <a:ext cx="8912416" cy="276999"/>
          </a:xfrm>
          <a:prstGeom prst="rect">
            <a:avLst/>
          </a:prstGeom>
        </p:spPr>
        <p:txBody>
          <a:bodyPr wrap="square">
            <a:spAutoFit/>
          </a:bodyPr>
          <a:lstStyle/>
          <a:p>
            <a:r>
              <a:rPr lang="fr-FR" altLang="en-US" sz="1200" dirty="0">
                <a:solidFill>
                  <a:schemeClr val="tx1">
                    <a:lumMod val="75000"/>
                    <a:lumOff val="25000"/>
                  </a:schemeClr>
                </a:solidFill>
              </a:rPr>
              <a:t>Sources: </a:t>
            </a:r>
            <a:r>
              <a:rPr lang="fr-FR" altLang="en-US" sz="1200" dirty="0">
                <a:solidFill>
                  <a:schemeClr val="bg1">
                    <a:lumMod val="65000"/>
                  </a:schemeClr>
                </a:solidFill>
                <a:hlinkClick r:id="rId3"/>
              </a:rPr>
              <a:t>https://health.gov/our-work/physical-activity</a:t>
            </a:r>
            <a:r>
              <a:rPr lang="fr-FR" altLang="en-US" sz="1200" dirty="0">
                <a:solidFill>
                  <a:schemeClr val="tx1">
                    <a:lumMod val="75000"/>
                    <a:lumOff val="25000"/>
                  </a:schemeClr>
                </a:solidFill>
              </a:rPr>
              <a:t>;</a:t>
            </a:r>
            <a:r>
              <a:rPr lang="fr-FR" altLang="en-US" sz="1200" dirty="0">
                <a:solidFill>
                  <a:schemeClr val="bg1">
                    <a:lumMod val="65000"/>
                  </a:schemeClr>
                </a:solidFill>
              </a:rPr>
              <a:t> </a:t>
            </a:r>
            <a:r>
              <a:rPr lang="fr-FR" altLang="en-US" sz="1200" dirty="0">
                <a:solidFill>
                  <a:schemeClr val="bg1">
                    <a:lumMod val="65000"/>
                  </a:schemeClr>
                </a:solidFill>
                <a:hlinkClick r:id="rId4"/>
              </a:rPr>
              <a:t>https://www.cdc.gov/physicalactivity/basics/age-chart.html</a:t>
            </a:r>
            <a:r>
              <a:rPr lang="fr-FR" altLang="en-US" sz="1200" dirty="0">
                <a:solidFill>
                  <a:schemeClr val="bg1">
                    <a:lumMod val="65000"/>
                  </a:schemeClr>
                </a:solidFill>
              </a:rPr>
              <a:t>  </a:t>
            </a:r>
            <a:endParaRPr lang="en-US" altLang="en-US" sz="1200" dirty="0">
              <a:solidFill>
                <a:schemeClr val="bg1">
                  <a:lumMod val="65000"/>
                </a:schemeClr>
              </a:solidFill>
            </a:endParaRPr>
          </a:p>
        </p:txBody>
      </p:sp>
    </p:spTree>
    <p:extLst>
      <p:ext uri="{BB962C8B-B14F-4D97-AF65-F5344CB8AC3E}">
        <p14:creationId xmlns:p14="http://schemas.microsoft.com/office/powerpoint/2010/main" val="40415824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303-1801-7245-B9C2-654D566DA346}"/>
              </a:ext>
            </a:extLst>
          </p:cNvPr>
          <p:cNvSpPr>
            <a:spLocks noGrp="1"/>
          </p:cNvSpPr>
          <p:nvPr>
            <p:ph type="title"/>
          </p:nvPr>
        </p:nvSpPr>
        <p:spPr/>
        <p:txBody>
          <a:bodyPr/>
          <a:lstStyle/>
          <a:p>
            <a:r>
              <a:rPr lang="en-US" dirty="0"/>
              <a:t>Regular Sleep Patterns</a:t>
            </a:r>
          </a:p>
        </p:txBody>
      </p:sp>
      <p:sp>
        <p:nvSpPr>
          <p:cNvPr id="3" name="Content Placeholder 2">
            <a:extLst>
              <a:ext uri="{FF2B5EF4-FFF2-40B4-BE49-F238E27FC236}">
                <a16:creationId xmlns:a16="http://schemas.microsoft.com/office/drawing/2014/main" id="{9D9844EF-6CAA-5B49-B457-89801928FACA}"/>
              </a:ext>
            </a:extLst>
          </p:cNvPr>
          <p:cNvSpPr>
            <a:spLocks noGrp="1"/>
          </p:cNvSpPr>
          <p:nvPr>
            <p:ph idx="1"/>
          </p:nvPr>
        </p:nvSpPr>
        <p:spPr/>
        <p:txBody>
          <a:bodyPr/>
          <a:lstStyle/>
          <a:p>
            <a:pPr marL="0" indent="0">
              <a:buNone/>
            </a:pPr>
            <a:r>
              <a:rPr lang="en-US" dirty="0"/>
              <a:t>It’s always good to have healthy sleeping patterns but especially during times of stress when our routines are disrupted. Here are some helpful tips:</a:t>
            </a:r>
          </a:p>
          <a:p>
            <a:pPr marL="0" indent="0">
              <a:buNone/>
            </a:pPr>
            <a:endParaRPr lang="en-US" sz="1000" dirty="0"/>
          </a:p>
          <a:p>
            <a:r>
              <a:rPr lang="en-US" sz="2000" dirty="0"/>
              <a:t>Try to maintain the same sleep schedule daily.</a:t>
            </a:r>
          </a:p>
          <a:p>
            <a:r>
              <a:rPr lang="en-US" sz="2000" dirty="0"/>
              <a:t>Go to bed when you feel tired. Read something that relaxes you to help you fall asleep.</a:t>
            </a:r>
          </a:p>
          <a:p>
            <a:r>
              <a:rPr lang="en-US" sz="2000" dirty="0"/>
              <a:t>Don’t have any caffeine, alcohol, or nicotine at least 4-6 hours before bed.</a:t>
            </a:r>
          </a:p>
          <a:p>
            <a:r>
              <a:rPr lang="en-US" sz="2000" dirty="0"/>
              <a:t>Don’t take naps during the day. If you do, make sure it’s short (less than 1 hour).</a:t>
            </a:r>
          </a:p>
          <a:p>
            <a:r>
              <a:rPr lang="en-US" sz="2000" dirty="0"/>
              <a:t>Use the bed only for sleeping and sex. Don’t watch TV or do work in bed. </a:t>
            </a:r>
          </a:p>
          <a:p>
            <a:r>
              <a:rPr lang="en-US" sz="2000" dirty="0"/>
              <a:t>Avoid looking at your phone or other electronic devices or TV at least 2 hours before bed. </a:t>
            </a:r>
          </a:p>
          <a:p>
            <a:r>
              <a:rPr lang="en-US" sz="2000" dirty="0"/>
              <a:t>Regular exercise can help with sleep.</a:t>
            </a:r>
          </a:p>
        </p:txBody>
      </p:sp>
      <p:sp>
        <p:nvSpPr>
          <p:cNvPr id="4" name="Slide Number Placeholder 3">
            <a:extLst>
              <a:ext uri="{FF2B5EF4-FFF2-40B4-BE49-F238E27FC236}">
                <a16:creationId xmlns:a16="http://schemas.microsoft.com/office/drawing/2014/main" id="{7F8CDB63-CAAB-EC42-A3D5-1FD4F76866DF}"/>
              </a:ext>
            </a:extLst>
          </p:cNvPr>
          <p:cNvSpPr>
            <a:spLocks noGrp="1"/>
          </p:cNvSpPr>
          <p:nvPr>
            <p:ph type="sldNum" sz="quarter" idx="33"/>
          </p:nvPr>
        </p:nvSpPr>
        <p:spPr/>
        <p:txBody>
          <a:bodyPr/>
          <a:lstStyle/>
          <a:p>
            <a:fld id="{19B51A1E-902D-48AF-9020-955120F399B6}" type="slidenum">
              <a:rPr lang="en-US" noProof="0" smtClean="0"/>
              <a:pPr/>
              <a:t>26</a:t>
            </a:fld>
            <a:endParaRPr lang="en-US" noProof="0" dirty="0"/>
          </a:p>
        </p:txBody>
      </p:sp>
      <p:sp>
        <p:nvSpPr>
          <p:cNvPr id="5" name="Rectangle 4">
            <a:extLst>
              <a:ext uri="{FF2B5EF4-FFF2-40B4-BE49-F238E27FC236}">
                <a16:creationId xmlns:a16="http://schemas.microsoft.com/office/drawing/2014/main" id="{BA8C06BA-2121-754C-B542-1C38547D7DB8}"/>
              </a:ext>
            </a:extLst>
          </p:cNvPr>
          <p:cNvSpPr/>
          <p:nvPr/>
        </p:nvSpPr>
        <p:spPr>
          <a:xfrm>
            <a:off x="432000" y="6174808"/>
            <a:ext cx="9463562" cy="461665"/>
          </a:xfrm>
          <a:prstGeom prst="rect">
            <a:avLst/>
          </a:prstGeom>
        </p:spPr>
        <p:txBody>
          <a:bodyPr wrap="square">
            <a:spAutoFit/>
          </a:bodyPr>
          <a:lstStyle/>
          <a:p>
            <a:r>
              <a:rPr lang="en-US" altLang="en-US" sz="1200" dirty="0">
                <a:solidFill>
                  <a:schemeClr val="tx1">
                    <a:lumMod val="75000"/>
                    <a:lumOff val="25000"/>
                  </a:schemeClr>
                </a:solidFill>
              </a:rPr>
              <a:t>Source: Korte, K.J., </a:t>
            </a:r>
            <a:r>
              <a:rPr lang="en-US" altLang="en-US" sz="1200" dirty="0" err="1">
                <a:solidFill>
                  <a:schemeClr val="tx1">
                    <a:lumMod val="75000"/>
                    <a:lumOff val="25000"/>
                  </a:schemeClr>
                </a:solidFill>
              </a:rPr>
              <a:t>Denckla</a:t>
            </a:r>
            <a:r>
              <a:rPr lang="en-US" altLang="en-US" sz="1200" dirty="0">
                <a:solidFill>
                  <a:schemeClr val="tx1">
                    <a:lumMod val="75000"/>
                    <a:lumOff val="25000"/>
                  </a:schemeClr>
                </a:solidFill>
              </a:rPr>
              <a:t>, C.A., </a:t>
            </a:r>
            <a:r>
              <a:rPr lang="en-US" altLang="en-US" sz="1200" dirty="0" err="1">
                <a:solidFill>
                  <a:schemeClr val="tx1">
                    <a:lumMod val="75000"/>
                    <a:lumOff val="25000"/>
                  </a:schemeClr>
                </a:solidFill>
              </a:rPr>
              <a:t>Ametaj</a:t>
            </a:r>
            <a:r>
              <a:rPr lang="en-US" altLang="en-US" sz="1200" dirty="0">
                <a:solidFill>
                  <a:schemeClr val="tx1">
                    <a:lumMod val="75000"/>
                    <a:lumOff val="25000"/>
                  </a:schemeClr>
                </a:solidFill>
              </a:rPr>
              <a:t>, A.A, &amp; </a:t>
            </a:r>
            <a:r>
              <a:rPr lang="en-US" altLang="en-US" sz="1200" dirty="0" err="1">
                <a:solidFill>
                  <a:schemeClr val="tx1">
                    <a:lumMod val="75000"/>
                    <a:lumOff val="25000"/>
                  </a:schemeClr>
                </a:solidFill>
              </a:rPr>
              <a:t>Koenen</a:t>
            </a:r>
            <a:r>
              <a:rPr lang="en-US" altLang="en-US" sz="1200" dirty="0">
                <a:solidFill>
                  <a:schemeClr val="tx1">
                    <a:lumMod val="75000"/>
                    <a:lumOff val="25000"/>
                  </a:schemeClr>
                </a:solidFill>
              </a:rPr>
              <a:t>, K.C. Managing Stress: Tips for Coping with the Stress of COVID-19. Harvard T.H. Chan School of Public Health</a:t>
            </a:r>
          </a:p>
        </p:txBody>
      </p:sp>
    </p:spTree>
    <p:extLst>
      <p:ext uri="{BB962C8B-B14F-4D97-AF65-F5344CB8AC3E}">
        <p14:creationId xmlns:p14="http://schemas.microsoft.com/office/powerpoint/2010/main" val="10822477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C88F6-DFE7-834E-8E93-A11F4147561A}"/>
              </a:ext>
            </a:extLst>
          </p:cNvPr>
          <p:cNvSpPr>
            <a:spLocks noGrp="1"/>
          </p:cNvSpPr>
          <p:nvPr>
            <p:ph type="title"/>
          </p:nvPr>
        </p:nvSpPr>
        <p:spPr/>
        <p:txBody>
          <a:bodyPr/>
          <a:lstStyle/>
          <a:p>
            <a:r>
              <a:rPr lang="en-US" dirty="0"/>
              <a:t>Healthy Eating </a:t>
            </a:r>
          </a:p>
        </p:txBody>
      </p:sp>
      <p:sp>
        <p:nvSpPr>
          <p:cNvPr id="3" name="Content Placeholder 2">
            <a:extLst>
              <a:ext uri="{FF2B5EF4-FFF2-40B4-BE49-F238E27FC236}">
                <a16:creationId xmlns:a16="http://schemas.microsoft.com/office/drawing/2014/main" id="{E837EEF1-CF6D-D043-B829-B1C1F7119189}"/>
              </a:ext>
            </a:extLst>
          </p:cNvPr>
          <p:cNvSpPr>
            <a:spLocks noGrp="1"/>
          </p:cNvSpPr>
          <p:nvPr>
            <p:ph idx="1"/>
          </p:nvPr>
        </p:nvSpPr>
        <p:spPr/>
        <p:txBody>
          <a:bodyPr/>
          <a:lstStyle/>
          <a:p>
            <a:pPr marL="0" indent="0">
              <a:buNone/>
            </a:pPr>
            <a:r>
              <a:rPr lang="en-US" dirty="0"/>
              <a:t>The key to healthy eating is a well-rounded diet. Here are some tips to make your diet more healthy: </a:t>
            </a:r>
          </a:p>
          <a:p>
            <a:endParaRPr lang="en-US" sz="1000" dirty="0"/>
          </a:p>
          <a:p>
            <a:r>
              <a:rPr lang="en-US" dirty="0"/>
              <a:t>Avoid “bad” fat</a:t>
            </a:r>
          </a:p>
          <a:p>
            <a:r>
              <a:rPr lang="en-US" dirty="0"/>
              <a:t>Add “good” fat</a:t>
            </a:r>
          </a:p>
          <a:p>
            <a:r>
              <a:rPr lang="en-US" dirty="0"/>
              <a:t>Reduce your salt intake</a:t>
            </a:r>
          </a:p>
          <a:p>
            <a:r>
              <a:rPr lang="en-US" dirty="0"/>
              <a:t>Increase your fiber intake</a:t>
            </a:r>
          </a:p>
          <a:p>
            <a:r>
              <a:rPr lang="en-US" dirty="0"/>
              <a:t>Have colors on your plate</a:t>
            </a:r>
          </a:p>
        </p:txBody>
      </p:sp>
      <p:sp>
        <p:nvSpPr>
          <p:cNvPr id="4" name="Slide Number Placeholder 3">
            <a:extLst>
              <a:ext uri="{FF2B5EF4-FFF2-40B4-BE49-F238E27FC236}">
                <a16:creationId xmlns:a16="http://schemas.microsoft.com/office/drawing/2014/main" id="{95630FA9-5E75-0A4B-B651-F60197F8806A}"/>
              </a:ext>
            </a:extLst>
          </p:cNvPr>
          <p:cNvSpPr>
            <a:spLocks noGrp="1"/>
          </p:cNvSpPr>
          <p:nvPr>
            <p:ph type="sldNum" sz="quarter" idx="33"/>
          </p:nvPr>
        </p:nvSpPr>
        <p:spPr/>
        <p:txBody>
          <a:bodyPr/>
          <a:lstStyle/>
          <a:p>
            <a:fld id="{19B51A1E-902D-48AF-9020-955120F399B6}" type="slidenum">
              <a:rPr lang="en-US" noProof="0" smtClean="0"/>
              <a:pPr/>
              <a:t>27</a:t>
            </a:fld>
            <a:endParaRPr lang="en-US" noProof="0" dirty="0"/>
          </a:p>
        </p:txBody>
      </p:sp>
      <p:sp>
        <p:nvSpPr>
          <p:cNvPr id="5" name="Rectangle 4">
            <a:extLst>
              <a:ext uri="{FF2B5EF4-FFF2-40B4-BE49-F238E27FC236}">
                <a16:creationId xmlns:a16="http://schemas.microsoft.com/office/drawing/2014/main" id="{8631560D-BF6C-E047-ABD2-F19AB0B5E247}"/>
              </a:ext>
            </a:extLst>
          </p:cNvPr>
          <p:cNvSpPr/>
          <p:nvPr/>
        </p:nvSpPr>
        <p:spPr>
          <a:xfrm>
            <a:off x="432000" y="6174808"/>
            <a:ext cx="9137885" cy="461665"/>
          </a:xfrm>
          <a:prstGeom prst="rect">
            <a:avLst/>
          </a:prstGeom>
        </p:spPr>
        <p:txBody>
          <a:bodyPr wrap="square">
            <a:spAutoFit/>
          </a:bodyPr>
          <a:lstStyle/>
          <a:p>
            <a:r>
              <a:rPr lang="en-US" altLang="en-US" sz="1200" dirty="0">
                <a:solidFill>
                  <a:schemeClr val="tx1">
                    <a:lumMod val="75000"/>
                    <a:lumOff val="25000"/>
                  </a:schemeClr>
                </a:solidFill>
              </a:rPr>
              <a:t>Sources: </a:t>
            </a:r>
            <a:r>
              <a:rPr lang="en-US" altLang="en-US" sz="1200" dirty="0">
                <a:solidFill>
                  <a:schemeClr val="tx1">
                    <a:lumMod val="75000"/>
                    <a:lumOff val="25000"/>
                  </a:schemeClr>
                </a:solidFill>
                <a:hlinkClick r:id="rId3"/>
              </a:rPr>
              <a:t>https://www.cdc.gov/nccdphp/dnpao/features/national-nutrition-month/index.html</a:t>
            </a:r>
            <a:r>
              <a:rPr lang="en-US" altLang="en-US" sz="1200" dirty="0">
                <a:solidFill>
                  <a:schemeClr val="tx1">
                    <a:lumMod val="75000"/>
                    <a:lumOff val="25000"/>
                  </a:schemeClr>
                </a:solidFill>
              </a:rPr>
              <a:t>; </a:t>
            </a:r>
          </a:p>
          <a:p>
            <a:r>
              <a:rPr lang="en-US" altLang="en-US" sz="1200" dirty="0">
                <a:solidFill>
                  <a:schemeClr val="tx1">
                    <a:lumMod val="75000"/>
                    <a:lumOff val="25000"/>
                  </a:schemeClr>
                </a:solidFill>
                <a:hlinkClick r:id="rId4"/>
              </a:rPr>
              <a:t>https://www.mayoclinic.org/healthy-lifestyle/nutrition-and-healthy-eating/in-depth/fat/art-20045550</a:t>
            </a:r>
            <a:r>
              <a:rPr lang="en-US" altLang="en-US" sz="1200" dirty="0">
                <a:solidFill>
                  <a:schemeClr val="tx1">
                    <a:lumMod val="75000"/>
                    <a:lumOff val="25000"/>
                  </a:schemeClr>
                </a:solidFill>
              </a:rPr>
              <a:t> </a:t>
            </a:r>
            <a:r>
              <a:rPr lang="fr-FR" altLang="en-US" sz="1200" dirty="0">
                <a:solidFill>
                  <a:schemeClr val="tx1">
                    <a:lumMod val="75000"/>
                    <a:lumOff val="25000"/>
                  </a:schemeClr>
                </a:solidFill>
              </a:rPr>
              <a:t> </a:t>
            </a:r>
            <a:endParaRPr lang="en-US" altLang="en-US" sz="1200" dirty="0">
              <a:solidFill>
                <a:schemeClr val="tx1">
                  <a:lumMod val="75000"/>
                  <a:lumOff val="25000"/>
                </a:schemeClr>
              </a:solidFill>
            </a:endParaRPr>
          </a:p>
        </p:txBody>
      </p:sp>
    </p:spTree>
    <p:extLst>
      <p:ext uri="{BB962C8B-B14F-4D97-AF65-F5344CB8AC3E}">
        <p14:creationId xmlns:p14="http://schemas.microsoft.com/office/powerpoint/2010/main" val="13502605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FCE05-5767-3040-94B1-F0D982EEFF86}"/>
              </a:ext>
            </a:extLst>
          </p:cNvPr>
          <p:cNvSpPr>
            <a:spLocks noGrp="1"/>
          </p:cNvSpPr>
          <p:nvPr>
            <p:ph type="title"/>
          </p:nvPr>
        </p:nvSpPr>
        <p:spPr/>
        <p:txBody>
          <a:bodyPr/>
          <a:lstStyle/>
          <a:p>
            <a:r>
              <a:rPr lang="en-US" dirty="0"/>
              <a:t>Limiting Excessive Exposure to Distressing Media</a:t>
            </a:r>
          </a:p>
        </p:txBody>
      </p:sp>
      <p:sp>
        <p:nvSpPr>
          <p:cNvPr id="3" name="Content Placeholder 2">
            <a:extLst>
              <a:ext uri="{FF2B5EF4-FFF2-40B4-BE49-F238E27FC236}">
                <a16:creationId xmlns:a16="http://schemas.microsoft.com/office/drawing/2014/main" id="{B2C8BB7B-95E4-5D4F-A8F0-5697BE13C157}"/>
              </a:ext>
            </a:extLst>
          </p:cNvPr>
          <p:cNvSpPr>
            <a:spLocks noGrp="1"/>
          </p:cNvSpPr>
          <p:nvPr>
            <p:ph idx="1"/>
          </p:nvPr>
        </p:nvSpPr>
        <p:spPr/>
        <p:txBody>
          <a:bodyPr/>
          <a:lstStyle/>
          <a:p>
            <a:r>
              <a:rPr lang="en-US" sz="2800" dirty="0"/>
              <a:t>Don’t get caught in the anxiety cycle</a:t>
            </a:r>
          </a:p>
          <a:p>
            <a:endParaRPr lang="en-US" sz="800" dirty="0"/>
          </a:p>
          <a:p>
            <a:r>
              <a:rPr lang="en-US" sz="2800" dirty="0"/>
              <a:t>Follow only trusted sources of information for health-related issues</a:t>
            </a:r>
          </a:p>
          <a:p>
            <a:endParaRPr lang="en-US" sz="800" dirty="0"/>
          </a:p>
          <a:p>
            <a:r>
              <a:rPr lang="en-US" sz="2800" dirty="0"/>
              <a:t>Take breaks from following news stories, especially on social media</a:t>
            </a:r>
          </a:p>
        </p:txBody>
      </p:sp>
      <p:sp>
        <p:nvSpPr>
          <p:cNvPr id="4" name="Slide Number Placeholder 3">
            <a:extLst>
              <a:ext uri="{FF2B5EF4-FFF2-40B4-BE49-F238E27FC236}">
                <a16:creationId xmlns:a16="http://schemas.microsoft.com/office/drawing/2014/main" id="{8D324C80-DDBB-364F-8944-C1D96413477B}"/>
              </a:ext>
            </a:extLst>
          </p:cNvPr>
          <p:cNvSpPr>
            <a:spLocks noGrp="1"/>
          </p:cNvSpPr>
          <p:nvPr>
            <p:ph type="sldNum" sz="quarter" idx="33"/>
          </p:nvPr>
        </p:nvSpPr>
        <p:spPr/>
        <p:txBody>
          <a:bodyPr/>
          <a:lstStyle/>
          <a:p>
            <a:fld id="{19B51A1E-902D-48AF-9020-955120F399B6}" type="slidenum">
              <a:rPr lang="en-US" noProof="0" smtClean="0"/>
              <a:pPr/>
              <a:t>28</a:t>
            </a:fld>
            <a:endParaRPr lang="en-US" noProof="0" dirty="0"/>
          </a:p>
        </p:txBody>
      </p:sp>
      <p:sp>
        <p:nvSpPr>
          <p:cNvPr id="5" name="Rectangle 4">
            <a:extLst>
              <a:ext uri="{FF2B5EF4-FFF2-40B4-BE49-F238E27FC236}">
                <a16:creationId xmlns:a16="http://schemas.microsoft.com/office/drawing/2014/main" id="{E84F3C9F-F304-3E41-B27D-66F678828356}"/>
              </a:ext>
            </a:extLst>
          </p:cNvPr>
          <p:cNvSpPr/>
          <p:nvPr/>
        </p:nvSpPr>
        <p:spPr>
          <a:xfrm>
            <a:off x="432000" y="6174808"/>
            <a:ext cx="8749578" cy="461665"/>
          </a:xfrm>
          <a:prstGeom prst="rect">
            <a:avLst/>
          </a:prstGeom>
        </p:spPr>
        <p:txBody>
          <a:bodyPr wrap="square">
            <a:spAutoFit/>
          </a:bodyPr>
          <a:lstStyle/>
          <a:p>
            <a:r>
              <a:rPr lang="en-US" altLang="en-US" sz="1200" dirty="0">
                <a:solidFill>
                  <a:schemeClr val="tx1">
                    <a:lumMod val="75000"/>
                    <a:lumOff val="25000"/>
                  </a:schemeClr>
                </a:solidFill>
              </a:rPr>
              <a:t>Source (based on): </a:t>
            </a:r>
            <a:r>
              <a:rPr lang="en-US" altLang="en-US" sz="1200" dirty="0">
                <a:solidFill>
                  <a:schemeClr val="tx1">
                    <a:lumMod val="75000"/>
                    <a:lumOff val="25000"/>
                  </a:schemeClr>
                </a:solidFill>
                <a:hlinkClick r:id="rId3"/>
              </a:rPr>
              <a:t>https://theconversation.com/7-science-based-strategies-to-cope-with-coronavirus-anxiety-133207</a:t>
            </a:r>
            <a:r>
              <a:rPr lang="en-US" altLang="en-US" sz="1200" dirty="0">
                <a:solidFill>
                  <a:schemeClr val="tx1">
                    <a:lumMod val="75000"/>
                    <a:lumOff val="25000"/>
                  </a:schemeClr>
                </a:solidFill>
              </a:rPr>
              <a:t>; </a:t>
            </a:r>
            <a:r>
              <a:rPr lang="en-US" altLang="en-US" sz="1200" dirty="0">
                <a:solidFill>
                  <a:schemeClr val="tx1">
                    <a:lumMod val="75000"/>
                    <a:lumOff val="25000"/>
                  </a:schemeClr>
                </a:solidFill>
                <a:hlinkClick r:id="rId4"/>
              </a:rPr>
              <a:t>https://www.health.harvard.edu/blog/be-careful-where-you-get-your-news-about-coronavirus-2020020118801</a:t>
            </a:r>
            <a:r>
              <a:rPr lang="en-US" altLang="en-US" sz="1200" dirty="0">
                <a:solidFill>
                  <a:schemeClr val="tx1">
                    <a:lumMod val="75000"/>
                    <a:lumOff val="25000"/>
                  </a:schemeClr>
                </a:solidFill>
              </a:rPr>
              <a:t> </a:t>
            </a:r>
          </a:p>
        </p:txBody>
      </p:sp>
    </p:spTree>
    <p:extLst>
      <p:ext uri="{BB962C8B-B14F-4D97-AF65-F5344CB8AC3E}">
        <p14:creationId xmlns:p14="http://schemas.microsoft.com/office/powerpoint/2010/main" val="16959014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EFD2D-AADA-9546-BAB5-9400D1B804B7}"/>
              </a:ext>
            </a:extLst>
          </p:cNvPr>
          <p:cNvSpPr>
            <a:spLocks noGrp="1"/>
          </p:cNvSpPr>
          <p:nvPr>
            <p:ph type="title"/>
          </p:nvPr>
        </p:nvSpPr>
        <p:spPr/>
        <p:txBody>
          <a:bodyPr/>
          <a:lstStyle/>
          <a:p>
            <a:r>
              <a:rPr lang="en-US" dirty="0"/>
              <a:t>Practicing Stress Management Techniques</a:t>
            </a:r>
          </a:p>
        </p:txBody>
      </p:sp>
      <p:sp>
        <p:nvSpPr>
          <p:cNvPr id="3" name="Content Placeholder 2">
            <a:extLst>
              <a:ext uri="{FF2B5EF4-FFF2-40B4-BE49-F238E27FC236}">
                <a16:creationId xmlns:a16="http://schemas.microsoft.com/office/drawing/2014/main" id="{8392FD18-8A3E-6047-B752-8C5C6BC716FD}"/>
              </a:ext>
            </a:extLst>
          </p:cNvPr>
          <p:cNvSpPr>
            <a:spLocks noGrp="1"/>
          </p:cNvSpPr>
          <p:nvPr>
            <p:ph idx="1"/>
          </p:nvPr>
        </p:nvSpPr>
        <p:spPr/>
        <p:txBody>
          <a:bodyPr/>
          <a:lstStyle/>
          <a:p>
            <a:r>
              <a:rPr lang="en-US" sz="2800" b="1" dirty="0"/>
              <a:t>Yoga:</a:t>
            </a:r>
            <a:r>
              <a:rPr lang="en-US" sz="2800" dirty="0"/>
              <a:t> Physical practice (asana) i.e. body poses and stretches, is the most known aspect of yoga in the West. Yoga has many health benefits, including stress reduction and relaxation.</a:t>
            </a:r>
          </a:p>
          <a:p>
            <a:endParaRPr lang="en-US" sz="800" dirty="0"/>
          </a:p>
          <a:p>
            <a:r>
              <a:rPr lang="en-US" sz="2800" b="1" dirty="0"/>
              <a:t>Breathing:</a:t>
            </a:r>
            <a:r>
              <a:rPr lang="en-US" sz="2800" dirty="0"/>
              <a:t> Quick and easy breathing exercises can help reduce anxiety. </a:t>
            </a:r>
          </a:p>
          <a:p>
            <a:endParaRPr lang="en-US" sz="800" dirty="0"/>
          </a:p>
          <a:p>
            <a:r>
              <a:rPr lang="en-US" sz="2800" b="1" dirty="0"/>
              <a:t>Meditation:</a:t>
            </a:r>
            <a:r>
              <a:rPr lang="en-US" sz="2800" dirty="0"/>
              <a:t> Meditation reduces stress and increases concentration. There are so many techniques; find the approach that works for you.</a:t>
            </a:r>
          </a:p>
        </p:txBody>
      </p:sp>
      <p:sp>
        <p:nvSpPr>
          <p:cNvPr id="4" name="Slide Number Placeholder 3">
            <a:extLst>
              <a:ext uri="{FF2B5EF4-FFF2-40B4-BE49-F238E27FC236}">
                <a16:creationId xmlns:a16="http://schemas.microsoft.com/office/drawing/2014/main" id="{CBCA88FA-2EF1-9341-A77C-B1B9B1361C51}"/>
              </a:ext>
            </a:extLst>
          </p:cNvPr>
          <p:cNvSpPr>
            <a:spLocks noGrp="1"/>
          </p:cNvSpPr>
          <p:nvPr>
            <p:ph type="sldNum" sz="quarter" idx="33"/>
          </p:nvPr>
        </p:nvSpPr>
        <p:spPr/>
        <p:txBody>
          <a:bodyPr/>
          <a:lstStyle/>
          <a:p>
            <a:fld id="{19B51A1E-902D-48AF-9020-955120F399B6}" type="slidenum">
              <a:rPr lang="en-US" noProof="0" smtClean="0"/>
              <a:pPr/>
              <a:t>29</a:t>
            </a:fld>
            <a:endParaRPr lang="en-US" noProof="0" dirty="0"/>
          </a:p>
        </p:txBody>
      </p:sp>
    </p:spTree>
    <p:extLst>
      <p:ext uri="{BB962C8B-B14F-4D97-AF65-F5344CB8AC3E}">
        <p14:creationId xmlns:p14="http://schemas.microsoft.com/office/powerpoint/2010/main" val="4233121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AF67246-EAC6-AF4D-834C-504A975BFC4E}"/>
              </a:ext>
            </a:extLst>
          </p:cNvPr>
          <p:cNvSpPr/>
          <p:nvPr/>
        </p:nvSpPr>
        <p:spPr>
          <a:xfrm>
            <a:off x="0" y="0"/>
            <a:ext cx="12192000" cy="591047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D666EE96-D5C2-9447-A5AB-E6BD0E292126}"/>
              </a:ext>
            </a:extLst>
          </p:cNvPr>
          <p:cNvSpPr>
            <a:spLocks noGrp="1"/>
          </p:cNvSpPr>
          <p:nvPr>
            <p:ph type="sldNum" sz="quarter" idx="15"/>
          </p:nvPr>
        </p:nvSpPr>
        <p:spPr/>
        <p:txBody>
          <a:bodyPr/>
          <a:lstStyle/>
          <a:p>
            <a:fld id="{19B51A1E-902D-48AF-9020-955120F399B6}" type="slidenum">
              <a:rPr lang="en-US" noProof="0" smtClean="0"/>
              <a:pPr/>
              <a:t>3</a:t>
            </a:fld>
            <a:endParaRPr lang="en-US" noProof="0" dirty="0"/>
          </a:p>
        </p:txBody>
      </p:sp>
      <p:sp>
        <p:nvSpPr>
          <p:cNvPr id="6" name="Title 5">
            <a:extLst>
              <a:ext uri="{FF2B5EF4-FFF2-40B4-BE49-F238E27FC236}">
                <a16:creationId xmlns:a16="http://schemas.microsoft.com/office/drawing/2014/main" id="{E537AE27-2DB8-934C-A7DE-3FED1599D9AB}"/>
              </a:ext>
            </a:extLst>
          </p:cNvPr>
          <p:cNvSpPr>
            <a:spLocks noGrp="1"/>
          </p:cNvSpPr>
          <p:nvPr>
            <p:ph type="title"/>
          </p:nvPr>
        </p:nvSpPr>
        <p:spPr/>
        <p:txBody>
          <a:bodyPr/>
          <a:lstStyle/>
          <a:p>
            <a:r>
              <a:rPr lang="en-US" dirty="0"/>
              <a:t>Session Overview</a:t>
            </a:r>
          </a:p>
        </p:txBody>
      </p:sp>
      <p:sp>
        <p:nvSpPr>
          <p:cNvPr id="15" name="TextBox 14">
            <a:extLst>
              <a:ext uri="{FF2B5EF4-FFF2-40B4-BE49-F238E27FC236}">
                <a16:creationId xmlns:a16="http://schemas.microsoft.com/office/drawing/2014/main" id="{6D62429E-5CC1-014F-829F-FDFB910FA284}"/>
              </a:ext>
            </a:extLst>
          </p:cNvPr>
          <p:cNvSpPr txBox="1"/>
          <p:nvPr/>
        </p:nvSpPr>
        <p:spPr>
          <a:xfrm>
            <a:off x="431999" y="1245704"/>
            <a:ext cx="11327999" cy="4247317"/>
          </a:xfrm>
          <a:prstGeom prst="rect">
            <a:avLst/>
          </a:prstGeom>
          <a:noFill/>
        </p:spPr>
        <p:txBody>
          <a:bodyPr wrap="square" rtlCol="0">
            <a:spAutoFit/>
          </a:bodyPr>
          <a:lstStyle/>
          <a:p>
            <a:pPr marL="342900" indent="-342900">
              <a:buClr>
                <a:schemeClr val="accent2"/>
              </a:buClr>
              <a:buFont typeface="Arial" panose="020B0604020202020204" pitchFamily="34" charset="0"/>
              <a:buChar char="•"/>
            </a:pPr>
            <a:r>
              <a:rPr lang="en-US" sz="2400" dirty="0">
                <a:solidFill>
                  <a:schemeClr val="tx1">
                    <a:lumMod val="75000"/>
                    <a:lumOff val="25000"/>
                  </a:schemeClr>
                </a:solidFill>
              </a:rPr>
              <a:t>  Today’s presentation is the second of 5</a:t>
            </a:r>
          </a:p>
          <a:p>
            <a:pPr marL="342900" indent="-342900">
              <a:buClr>
                <a:schemeClr val="accent2"/>
              </a:buClr>
              <a:buFont typeface="Arial" panose="020B0604020202020204" pitchFamily="34" charset="0"/>
              <a:buChar char="•"/>
            </a:pPr>
            <a:r>
              <a:rPr lang="en-US" sz="2400" dirty="0">
                <a:solidFill>
                  <a:schemeClr val="tx1">
                    <a:lumMod val="75000"/>
                    <a:lumOff val="25000"/>
                  </a:schemeClr>
                </a:solidFill>
              </a:rPr>
              <a:t>  1-hour presentations including a panel and Q&amp;As</a:t>
            </a:r>
          </a:p>
          <a:p>
            <a:pPr>
              <a:spcAft>
                <a:spcPts val="1000"/>
              </a:spcAft>
              <a:buClr>
                <a:schemeClr val="accent2"/>
              </a:buClr>
              <a:buSzPct val="90000"/>
            </a:pPr>
            <a:endParaRPr lang="en-US" sz="1200" dirty="0"/>
          </a:p>
          <a:p>
            <a:pPr>
              <a:spcAft>
                <a:spcPts val="1000"/>
              </a:spcAft>
              <a:buClr>
                <a:schemeClr val="accent2"/>
              </a:buClr>
              <a:buSzPct val="90000"/>
            </a:pPr>
            <a:r>
              <a:rPr lang="en-US" sz="3600" b="1" dirty="0">
                <a:solidFill>
                  <a:schemeClr val="tx1">
                    <a:lumMod val="75000"/>
                    <a:lumOff val="25000"/>
                  </a:schemeClr>
                </a:solidFill>
                <a:latin typeface="+mj-lt"/>
              </a:rPr>
              <a:t>Learning Objectives</a:t>
            </a:r>
          </a:p>
          <a:p>
            <a:pPr>
              <a:spcAft>
                <a:spcPts val="1000"/>
              </a:spcAft>
              <a:buClr>
                <a:schemeClr val="accent2"/>
              </a:buClr>
              <a:buSzPct val="90000"/>
            </a:pPr>
            <a:endParaRPr lang="en-US" sz="600" dirty="0">
              <a:solidFill>
                <a:schemeClr val="tx1">
                  <a:lumMod val="75000"/>
                  <a:lumOff val="25000"/>
                </a:schemeClr>
              </a:solidFill>
            </a:endParaRPr>
          </a:p>
          <a:p>
            <a:pPr marL="514350" indent="-514350">
              <a:spcAft>
                <a:spcPts val="1000"/>
              </a:spcAft>
              <a:buClr>
                <a:schemeClr val="accent2"/>
              </a:buClr>
              <a:buSzPct val="90000"/>
              <a:buFont typeface="+mj-lt"/>
              <a:buAutoNum type="arabicPeriod"/>
            </a:pPr>
            <a:r>
              <a:rPr lang="en-US" sz="2400" dirty="0">
                <a:solidFill>
                  <a:schemeClr val="tx1">
                    <a:lumMod val="75000"/>
                    <a:lumOff val="25000"/>
                  </a:schemeClr>
                </a:solidFill>
              </a:rPr>
              <a:t>Gain an understanding of our cognitive, emotional, behavioral, physical, and spiritual response to a stressful situation</a:t>
            </a:r>
          </a:p>
          <a:p>
            <a:pPr marL="514350" indent="-514350">
              <a:spcAft>
                <a:spcPts val="1000"/>
              </a:spcAft>
              <a:buClr>
                <a:schemeClr val="accent2"/>
              </a:buClr>
              <a:buSzPct val="90000"/>
              <a:buFont typeface="+mj-lt"/>
              <a:buAutoNum type="arabicPeriod"/>
            </a:pPr>
            <a:r>
              <a:rPr lang="en-US" sz="2400" dirty="0">
                <a:solidFill>
                  <a:schemeClr val="tx1">
                    <a:lumMod val="75000"/>
                    <a:lumOff val="25000"/>
                  </a:schemeClr>
                </a:solidFill>
              </a:rPr>
              <a:t>Get a better understanding of loss, grief, and complicated grief</a:t>
            </a:r>
          </a:p>
          <a:p>
            <a:pPr marL="514350" indent="-514350">
              <a:spcAft>
                <a:spcPts val="1000"/>
              </a:spcAft>
              <a:buClr>
                <a:schemeClr val="accent2"/>
              </a:buClr>
              <a:buSzPct val="90000"/>
              <a:buFont typeface="+mj-lt"/>
              <a:buAutoNum type="arabicPeriod"/>
            </a:pPr>
            <a:r>
              <a:rPr lang="en-US" sz="2400" dirty="0">
                <a:solidFill>
                  <a:schemeClr val="tx1">
                    <a:lumMod val="75000"/>
                    <a:lumOff val="25000"/>
                  </a:schemeClr>
                </a:solidFill>
              </a:rPr>
              <a:t>Become more familiar with evidence-based stress management tools</a:t>
            </a:r>
          </a:p>
          <a:p>
            <a:pPr marL="514350" indent="-514350">
              <a:spcAft>
                <a:spcPts val="1000"/>
              </a:spcAft>
              <a:buClr>
                <a:schemeClr val="accent2"/>
              </a:buClr>
              <a:buSzPct val="90000"/>
              <a:buFont typeface="+mj-lt"/>
              <a:buAutoNum type="arabicPeriod"/>
            </a:pPr>
            <a:r>
              <a:rPr lang="en-US" sz="2400" dirty="0">
                <a:solidFill>
                  <a:schemeClr val="tx1">
                    <a:lumMod val="75000"/>
                    <a:lumOff val="25000"/>
                  </a:schemeClr>
                </a:solidFill>
              </a:rPr>
              <a:t>Understand the importance of supporting others</a:t>
            </a:r>
          </a:p>
        </p:txBody>
      </p:sp>
    </p:spTree>
    <p:extLst>
      <p:ext uri="{BB962C8B-B14F-4D97-AF65-F5344CB8AC3E}">
        <p14:creationId xmlns:p14="http://schemas.microsoft.com/office/powerpoint/2010/main" val="20176715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FF074-286B-E64F-8118-1F13D95CDACC}"/>
              </a:ext>
            </a:extLst>
          </p:cNvPr>
          <p:cNvSpPr>
            <a:spLocks noGrp="1"/>
          </p:cNvSpPr>
          <p:nvPr>
            <p:ph type="title"/>
          </p:nvPr>
        </p:nvSpPr>
        <p:spPr/>
        <p:txBody>
          <a:bodyPr/>
          <a:lstStyle/>
          <a:p>
            <a:r>
              <a:rPr lang="en-US" dirty="0"/>
              <a:t>Buddy System: Look Out for Your Peers</a:t>
            </a:r>
          </a:p>
        </p:txBody>
      </p:sp>
      <p:sp>
        <p:nvSpPr>
          <p:cNvPr id="3" name="Content Placeholder 2">
            <a:extLst>
              <a:ext uri="{FF2B5EF4-FFF2-40B4-BE49-F238E27FC236}">
                <a16:creationId xmlns:a16="http://schemas.microsoft.com/office/drawing/2014/main" id="{1EC5FEF0-3A39-2240-B67C-AE2FEB4BBABC}"/>
              </a:ext>
            </a:extLst>
          </p:cNvPr>
          <p:cNvSpPr>
            <a:spLocks noGrp="1"/>
          </p:cNvSpPr>
          <p:nvPr>
            <p:ph idx="1"/>
          </p:nvPr>
        </p:nvSpPr>
        <p:spPr/>
        <p:txBody>
          <a:bodyPr/>
          <a:lstStyle/>
          <a:p>
            <a:r>
              <a:rPr lang="en-US" sz="2800" dirty="0"/>
              <a:t>Two responders partner together to support each other, and monitor each other’s stress, workload, and safety:</a:t>
            </a:r>
          </a:p>
          <a:p>
            <a:pPr lvl="1"/>
            <a:r>
              <a:rPr lang="en-US" sz="2400" dirty="0"/>
              <a:t>Get to know each other</a:t>
            </a:r>
          </a:p>
          <a:p>
            <a:pPr lvl="1"/>
            <a:r>
              <a:rPr lang="en-US" sz="2400" dirty="0"/>
              <a:t>Keep an eye on each other</a:t>
            </a:r>
          </a:p>
          <a:p>
            <a:pPr lvl="1"/>
            <a:r>
              <a:rPr lang="en-US" sz="2400" dirty="0"/>
              <a:t>Set up times to check-in with each other</a:t>
            </a:r>
          </a:p>
          <a:p>
            <a:pPr lvl="1"/>
            <a:r>
              <a:rPr lang="en-US" sz="2400" dirty="0"/>
              <a:t>Offer to help with basic needs </a:t>
            </a:r>
          </a:p>
          <a:p>
            <a:pPr lvl="1"/>
            <a:r>
              <a:rPr lang="en-US" sz="2400" dirty="0"/>
              <a:t>Monitor each other’s workloads</a:t>
            </a:r>
          </a:p>
        </p:txBody>
      </p:sp>
      <p:sp>
        <p:nvSpPr>
          <p:cNvPr id="4" name="Slide Number Placeholder 3">
            <a:extLst>
              <a:ext uri="{FF2B5EF4-FFF2-40B4-BE49-F238E27FC236}">
                <a16:creationId xmlns:a16="http://schemas.microsoft.com/office/drawing/2014/main" id="{DBAD4021-75D5-3048-8DE6-D8ECAEE1682B}"/>
              </a:ext>
            </a:extLst>
          </p:cNvPr>
          <p:cNvSpPr>
            <a:spLocks noGrp="1"/>
          </p:cNvSpPr>
          <p:nvPr>
            <p:ph type="sldNum" sz="quarter" idx="33"/>
          </p:nvPr>
        </p:nvSpPr>
        <p:spPr/>
        <p:txBody>
          <a:bodyPr/>
          <a:lstStyle/>
          <a:p>
            <a:fld id="{19B51A1E-902D-48AF-9020-955120F399B6}" type="slidenum">
              <a:rPr lang="en-US" noProof="0" smtClean="0"/>
              <a:pPr/>
              <a:t>30</a:t>
            </a:fld>
            <a:endParaRPr lang="en-US" noProof="0" dirty="0"/>
          </a:p>
        </p:txBody>
      </p:sp>
      <p:sp>
        <p:nvSpPr>
          <p:cNvPr id="5" name="Rectangle 4">
            <a:extLst>
              <a:ext uri="{FF2B5EF4-FFF2-40B4-BE49-F238E27FC236}">
                <a16:creationId xmlns:a16="http://schemas.microsoft.com/office/drawing/2014/main" id="{13BBFE09-D446-3D40-8162-064C1D2BD454}"/>
              </a:ext>
            </a:extLst>
          </p:cNvPr>
          <p:cNvSpPr/>
          <p:nvPr/>
        </p:nvSpPr>
        <p:spPr>
          <a:xfrm>
            <a:off x="432000" y="6267141"/>
            <a:ext cx="6096000" cy="276999"/>
          </a:xfrm>
          <a:prstGeom prst="rect">
            <a:avLst/>
          </a:prstGeom>
        </p:spPr>
        <p:txBody>
          <a:bodyPr>
            <a:spAutoFit/>
          </a:bodyPr>
          <a:lstStyle/>
          <a:p>
            <a:r>
              <a:rPr lang="fr-FR" altLang="en-US" sz="1200" dirty="0">
                <a:solidFill>
                  <a:schemeClr val="tx1">
                    <a:lumMod val="75000"/>
                    <a:lumOff val="25000"/>
                  </a:schemeClr>
                </a:solidFill>
              </a:rPr>
              <a:t>Source (verbatim): </a:t>
            </a:r>
            <a:r>
              <a:rPr lang="fr-FR" altLang="en-US" sz="1200" dirty="0">
                <a:solidFill>
                  <a:schemeClr val="tx1">
                    <a:lumMod val="75000"/>
                    <a:lumOff val="25000"/>
                  </a:schemeClr>
                </a:solidFill>
                <a:hlinkClick r:id="rId3"/>
              </a:rPr>
              <a:t>https://emergency.cdc.gov/coping/responders.asp</a:t>
            </a:r>
            <a:r>
              <a:rPr lang="fr-FR" altLang="en-US" sz="1200" dirty="0">
                <a:solidFill>
                  <a:schemeClr val="tx1">
                    <a:lumMod val="75000"/>
                    <a:lumOff val="25000"/>
                  </a:schemeClr>
                </a:solidFill>
              </a:rPr>
              <a:t>  </a:t>
            </a:r>
          </a:p>
        </p:txBody>
      </p:sp>
    </p:spTree>
    <p:extLst>
      <p:ext uri="{BB962C8B-B14F-4D97-AF65-F5344CB8AC3E}">
        <p14:creationId xmlns:p14="http://schemas.microsoft.com/office/powerpoint/2010/main" val="3552140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11DAE-59FD-0743-89DA-9C6D69CA26A7}"/>
              </a:ext>
            </a:extLst>
          </p:cNvPr>
          <p:cNvSpPr>
            <a:spLocks noGrp="1"/>
          </p:cNvSpPr>
          <p:nvPr>
            <p:ph type="title"/>
          </p:nvPr>
        </p:nvSpPr>
        <p:spPr/>
        <p:txBody>
          <a:bodyPr/>
          <a:lstStyle/>
          <a:p>
            <a:r>
              <a:rPr lang="en-US" dirty="0"/>
              <a:t>Ask for Help</a:t>
            </a:r>
          </a:p>
        </p:txBody>
      </p:sp>
      <p:sp>
        <p:nvSpPr>
          <p:cNvPr id="3" name="Content Placeholder 2">
            <a:extLst>
              <a:ext uri="{FF2B5EF4-FFF2-40B4-BE49-F238E27FC236}">
                <a16:creationId xmlns:a16="http://schemas.microsoft.com/office/drawing/2014/main" id="{FB8F4DB0-3DF0-4148-BB91-D21D94B1FF15}"/>
              </a:ext>
            </a:extLst>
          </p:cNvPr>
          <p:cNvSpPr>
            <a:spLocks noGrp="1"/>
          </p:cNvSpPr>
          <p:nvPr>
            <p:ph idx="1"/>
          </p:nvPr>
        </p:nvSpPr>
        <p:spPr/>
        <p:txBody>
          <a:bodyPr/>
          <a:lstStyle/>
          <a:p>
            <a:r>
              <a:rPr lang="en-US" sz="2800" dirty="0"/>
              <a:t>Make sure you are familiar with resources at your workplace: hotlines, employee assistance program, special support programs (Example: Helping Healers Heal at NYC Health + Hospitals)</a:t>
            </a:r>
          </a:p>
          <a:p>
            <a:r>
              <a:rPr lang="en-US" sz="2800" dirty="0"/>
              <a:t>Make sure you are familiar with resources in your area</a:t>
            </a:r>
          </a:p>
          <a:p>
            <a:r>
              <a:rPr lang="en-US" sz="2800" dirty="0"/>
              <a:t>Share wellness information and resources with your peers </a:t>
            </a:r>
          </a:p>
        </p:txBody>
      </p:sp>
      <p:sp>
        <p:nvSpPr>
          <p:cNvPr id="4" name="Slide Number Placeholder 3">
            <a:extLst>
              <a:ext uri="{FF2B5EF4-FFF2-40B4-BE49-F238E27FC236}">
                <a16:creationId xmlns:a16="http://schemas.microsoft.com/office/drawing/2014/main" id="{0CDCBA72-A9C1-554F-A31C-3D970C738F5F}"/>
              </a:ext>
            </a:extLst>
          </p:cNvPr>
          <p:cNvSpPr>
            <a:spLocks noGrp="1"/>
          </p:cNvSpPr>
          <p:nvPr>
            <p:ph type="sldNum" sz="quarter" idx="33"/>
          </p:nvPr>
        </p:nvSpPr>
        <p:spPr/>
        <p:txBody>
          <a:bodyPr/>
          <a:lstStyle/>
          <a:p>
            <a:fld id="{19B51A1E-902D-48AF-9020-955120F399B6}" type="slidenum">
              <a:rPr lang="en-US" noProof="0" smtClean="0"/>
              <a:pPr/>
              <a:t>31</a:t>
            </a:fld>
            <a:endParaRPr lang="en-US" noProof="0" dirty="0"/>
          </a:p>
        </p:txBody>
      </p:sp>
      <p:sp>
        <p:nvSpPr>
          <p:cNvPr id="5" name="Rectangle 4">
            <a:extLst>
              <a:ext uri="{FF2B5EF4-FFF2-40B4-BE49-F238E27FC236}">
                <a16:creationId xmlns:a16="http://schemas.microsoft.com/office/drawing/2014/main" id="{FA3AA76A-A897-794B-B94D-DA6ECF80D380}"/>
              </a:ext>
            </a:extLst>
          </p:cNvPr>
          <p:cNvSpPr/>
          <p:nvPr/>
        </p:nvSpPr>
        <p:spPr>
          <a:xfrm>
            <a:off x="432000" y="6267141"/>
            <a:ext cx="6096000" cy="276999"/>
          </a:xfrm>
          <a:prstGeom prst="rect">
            <a:avLst/>
          </a:prstGeom>
        </p:spPr>
        <p:txBody>
          <a:bodyPr>
            <a:spAutoFit/>
          </a:bodyPr>
          <a:lstStyle/>
          <a:p>
            <a:r>
              <a:rPr lang="fr-FR" altLang="en-US" sz="1200" dirty="0">
                <a:solidFill>
                  <a:schemeClr val="tx1">
                    <a:lumMod val="75000"/>
                    <a:lumOff val="25000"/>
                  </a:schemeClr>
                </a:solidFill>
              </a:rPr>
              <a:t>Source (verbatim): </a:t>
            </a:r>
            <a:r>
              <a:rPr lang="fr-FR" altLang="en-US" sz="1200" dirty="0">
                <a:solidFill>
                  <a:schemeClr val="tx1">
                    <a:lumMod val="75000"/>
                    <a:lumOff val="25000"/>
                  </a:schemeClr>
                </a:solidFill>
                <a:hlinkClick r:id="rId3"/>
              </a:rPr>
              <a:t>https://emergency.cdc.gov/coping/responders.asp</a:t>
            </a:r>
            <a:r>
              <a:rPr lang="fr-FR" altLang="en-US" sz="1200" dirty="0">
                <a:solidFill>
                  <a:schemeClr val="tx1">
                    <a:lumMod val="75000"/>
                    <a:lumOff val="25000"/>
                  </a:schemeClr>
                </a:solidFill>
              </a:rPr>
              <a:t>  </a:t>
            </a:r>
          </a:p>
        </p:txBody>
      </p:sp>
    </p:spTree>
    <p:extLst>
      <p:ext uri="{BB962C8B-B14F-4D97-AF65-F5344CB8AC3E}">
        <p14:creationId xmlns:p14="http://schemas.microsoft.com/office/powerpoint/2010/main" val="28451151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C094A-3BB5-974A-8BA2-14D3173054E3}"/>
              </a:ext>
            </a:extLst>
          </p:cNvPr>
          <p:cNvSpPr>
            <a:spLocks noGrp="1"/>
          </p:cNvSpPr>
          <p:nvPr>
            <p:ph type="title"/>
          </p:nvPr>
        </p:nvSpPr>
        <p:spPr/>
        <p:txBody>
          <a:bodyPr/>
          <a:lstStyle/>
          <a:p>
            <a:r>
              <a:rPr lang="en-US" dirty="0"/>
              <a:t>Wrap</a:t>
            </a:r>
          </a:p>
        </p:txBody>
      </p:sp>
      <p:sp>
        <p:nvSpPr>
          <p:cNvPr id="3" name="Content Placeholder 2">
            <a:extLst>
              <a:ext uri="{FF2B5EF4-FFF2-40B4-BE49-F238E27FC236}">
                <a16:creationId xmlns:a16="http://schemas.microsoft.com/office/drawing/2014/main" id="{3D536B62-5CF6-C64C-84EF-9CF6F263BC5A}"/>
              </a:ext>
            </a:extLst>
          </p:cNvPr>
          <p:cNvSpPr>
            <a:spLocks noGrp="1"/>
          </p:cNvSpPr>
          <p:nvPr>
            <p:ph idx="1"/>
          </p:nvPr>
        </p:nvSpPr>
        <p:spPr/>
        <p:txBody>
          <a:bodyPr/>
          <a:lstStyle/>
          <a:p>
            <a:r>
              <a:rPr lang="en-US" sz="2800" dirty="0"/>
              <a:t>Over the next few presentations you will go on a deep dive into trauma and resiliency:</a:t>
            </a:r>
          </a:p>
          <a:p>
            <a:pPr lvl="1"/>
            <a:r>
              <a:rPr lang="en-US" sz="2400" dirty="0"/>
              <a:t>Module 3: Impact, Effect &amp; Outcome on Frontline Workers (June 17)</a:t>
            </a:r>
          </a:p>
          <a:p>
            <a:pPr lvl="1"/>
            <a:r>
              <a:rPr lang="en-US" sz="2400" dirty="0"/>
              <a:t>Module 4: Seeking Help for Ourselves and Others (June 24)</a:t>
            </a:r>
          </a:p>
          <a:p>
            <a:pPr lvl="1"/>
            <a:r>
              <a:rPr lang="en-US" sz="2400" dirty="0"/>
              <a:t>Module 5: Resilience and Wellness Program Development (July 1)</a:t>
            </a:r>
          </a:p>
        </p:txBody>
      </p:sp>
      <p:sp>
        <p:nvSpPr>
          <p:cNvPr id="4" name="Slide Number Placeholder 3">
            <a:extLst>
              <a:ext uri="{FF2B5EF4-FFF2-40B4-BE49-F238E27FC236}">
                <a16:creationId xmlns:a16="http://schemas.microsoft.com/office/drawing/2014/main" id="{835D514E-9929-F543-98FC-2AE235A8318F}"/>
              </a:ext>
            </a:extLst>
          </p:cNvPr>
          <p:cNvSpPr>
            <a:spLocks noGrp="1"/>
          </p:cNvSpPr>
          <p:nvPr>
            <p:ph type="sldNum" sz="quarter" idx="33"/>
          </p:nvPr>
        </p:nvSpPr>
        <p:spPr/>
        <p:txBody>
          <a:bodyPr/>
          <a:lstStyle/>
          <a:p>
            <a:fld id="{19B51A1E-902D-48AF-9020-955120F399B6}" type="slidenum">
              <a:rPr lang="en-US" noProof="0" smtClean="0"/>
              <a:pPr/>
              <a:t>32</a:t>
            </a:fld>
            <a:endParaRPr lang="en-US" noProof="0" dirty="0"/>
          </a:p>
        </p:txBody>
      </p:sp>
    </p:spTree>
    <p:extLst>
      <p:ext uri="{BB962C8B-B14F-4D97-AF65-F5344CB8AC3E}">
        <p14:creationId xmlns:p14="http://schemas.microsoft.com/office/powerpoint/2010/main" val="32947906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lose up of a sign&#10;&#10;Description automatically generated">
            <a:extLst>
              <a:ext uri="{FF2B5EF4-FFF2-40B4-BE49-F238E27FC236}">
                <a16:creationId xmlns:a16="http://schemas.microsoft.com/office/drawing/2014/main" id="{7D8EBDF2-DF8F-5541-916D-DCE19E8A8864}"/>
              </a:ext>
            </a:extLst>
          </p:cNvPr>
          <p:cNvPicPr>
            <a:picLocks noGrp="1" noChangeAspect="1"/>
          </p:cNvPicPr>
          <p:nvPr>
            <p:ph type="pic" sz="quarter" idx="10"/>
          </p:nvPr>
        </p:nvPicPr>
        <p:blipFill rotWithShape="1">
          <a:blip r:embed="rId2"/>
          <a:srcRect l="26364" t="4900" r="28575" b="10766"/>
          <a:stretch/>
        </p:blipFill>
        <p:spPr>
          <a:xfrm rot="5400000">
            <a:off x="1373188" y="-1373188"/>
            <a:ext cx="6804025" cy="9550401"/>
          </a:xfrm>
        </p:spPr>
      </p:pic>
      <p:sp>
        <p:nvSpPr>
          <p:cNvPr id="3" name="Title 2">
            <a:extLst>
              <a:ext uri="{FF2B5EF4-FFF2-40B4-BE49-F238E27FC236}">
                <a16:creationId xmlns:a16="http://schemas.microsoft.com/office/drawing/2014/main" id="{D6C847F5-7448-2F46-AEF0-B5700897444F}"/>
              </a:ext>
            </a:extLst>
          </p:cNvPr>
          <p:cNvSpPr>
            <a:spLocks noGrp="1"/>
          </p:cNvSpPr>
          <p:nvPr>
            <p:ph type="ctrTitle"/>
          </p:nvPr>
        </p:nvSpPr>
        <p:spPr/>
        <p:txBody>
          <a:bodyPr/>
          <a:lstStyle/>
          <a:p>
            <a:r>
              <a:rPr lang="en-US" dirty="0"/>
              <a:t>Thank You</a:t>
            </a:r>
          </a:p>
        </p:txBody>
      </p:sp>
      <p:sp>
        <p:nvSpPr>
          <p:cNvPr id="4" name="Rectangle 3">
            <a:extLst>
              <a:ext uri="{FF2B5EF4-FFF2-40B4-BE49-F238E27FC236}">
                <a16:creationId xmlns:a16="http://schemas.microsoft.com/office/drawing/2014/main" id="{65010A16-439F-4446-9F6E-C998F564D9C5}"/>
              </a:ext>
            </a:extLst>
          </p:cNvPr>
          <p:cNvSpPr/>
          <p:nvPr/>
        </p:nvSpPr>
        <p:spPr>
          <a:xfrm>
            <a:off x="1" y="5942252"/>
            <a:ext cx="9548733" cy="861774"/>
          </a:xfrm>
          <a:prstGeom prst="rect">
            <a:avLst/>
          </a:prstGeom>
          <a:solidFill>
            <a:schemeClr val="bg1"/>
          </a:solidFill>
        </p:spPr>
        <p:txBody>
          <a:bodyPr wrap="square" lIns="182880" tIns="182880" rIns="182880" bIns="182880">
            <a:spAutoFit/>
          </a:bodyPr>
          <a:lstStyle/>
          <a:p>
            <a:r>
              <a:rPr lang="en-US" sz="1600" dirty="0"/>
              <a:t>Special thanks:</a:t>
            </a:r>
          </a:p>
          <a:p>
            <a:r>
              <a:rPr lang="en-US" sz="1600" b="1" dirty="0"/>
              <a:t>Carlos </a:t>
            </a:r>
            <a:r>
              <a:rPr lang="en-US" sz="1600" b="1" dirty="0" err="1"/>
              <a:t>Baguer</a:t>
            </a:r>
            <a:r>
              <a:rPr lang="en-US" sz="1600" b="1" dirty="0"/>
              <a:t>, PhD, </a:t>
            </a:r>
            <a:r>
              <a:rPr lang="en-US" sz="1600" dirty="0"/>
              <a:t>Clinical Instructor, NYC Health + Hospitals/Bellevue</a:t>
            </a:r>
          </a:p>
        </p:txBody>
      </p:sp>
    </p:spTree>
    <p:extLst>
      <p:ext uri="{BB962C8B-B14F-4D97-AF65-F5344CB8AC3E}">
        <p14:creationId xmlns:p14="http://schemas.microsoft.com/office/powerpoint/2010/main" val="31851001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people looking at each other&#10;&#10;Description automatically generated">
            <a:extLst>
              <a:ext uri="{FF2B5EF4-FFF2-40B4-BE49-F238E27FC236}">
                <a16:creationId xmlns:a16="http://schemas.microsoft.com/office/drawing/2014/main" id="{25D80398-53D5-644E-9831-EEF38A3F6A12}"/>
              </a:ext>
            </a:extLst>
          </p:cNvPr>
          <p:cNvPicPr>
            <a:picLocks noGrp="1" noChangeAspect="1"/>
          </p:cNvPicPr>
          <p:nvPr>
            <p:ph type="pic" sz="quarter" idx="14"/>
          </p:nvPr>
        </p:nvPicPr>
        <p:blipFill rotWithShape="1">
          <a:blip r:embed="rId3"/>
          <a:srcRect l="19424" r="40823"/>
          <a:stretch/>
        </p:blipFill>
        <p:spPr>
          <a:xfrm>
            <a:off x="0" y="-1"/>
            <a:ext cx="3189249" cy="5348929"/>
          </a:xfrm>
        </p:spPr>
      </p:pic>
      <p:sp>
        <p:nvSpPr>
          <p:cNvPr id="5" name="Content Placeholder 4">
            <a:extLst>
              <a:ext uri="{FF2B5EF4-FFF2-40B4-BE49-F238E27FC236}">
                <a16:creationId xmlns:a16="http://schemas.microsoft.com/office/drawing/2014/main" id="{FCD27ECD-934E-8142-BE42-F8CEAAC96F1C}"/>
              </a:ext>
            </a:extLst>
          </p:cNvPr>
          <p:cNvSpPr>
            <a:spLocks noGrp="1"/>
          </p:cNvSpPr>
          <p:nvPr>
            <p:ph sz="half" idx="1"/>
          </p:nvPr>
        </p:nvSpPr>
        <p:spPr>
          <a:xfrm>
            <a:off x="3601844" y="1895707"/>
            <a:ext cx="8158156" cy="3113886"/>
          </a:xfrm>
        </p:spPr>
        <p:txBody>
          <a:bodyPr/>
          <a:lstStyle/>
          <a:p>
            <a:r>
              <a:rPr lang="en-US" sz="1800" dirty="0"/>
              <a:t>Please share your questions</a:t>
            </a:r>
          </a:p>
          <a:p>
            <a:r>
              <a:rPr lang="en-US" sz="1800" dirty="0"/>
              <a:t>Are there tools we did not mention that you find helpful with coping?</a:t>
            </a:r>
          </a:p>
          <a:p>
            <a:r>
              <a:rPr lang="en-US" sz="1800" dirty="0"/>
              <a:t>What additional resources would help?</a:t>
            </a:r>
          </a:p>
          <a:p>
            <a:endParaRPr lang="en-US" sz="400" dirty="0"/>
          </a:p>
          <a:p>
            <a:pPr marL="0" indent="0">
              <a:buNone/>
            </a:pPr>
            <a:r>
              <a:rPr lang="en-US" sz="1400" dirty="0"/>
              <a:t>Panelists</a:t>
            </a:r>
          </a:p>
          <a:p>
            <a:pPr lvl="1"/>
            <a:r>
              <a:rPr lang="en-US" sz="1400" dirty="0"/>
              <a:t>Monika Eros-</a:t>
            </a:r>
            <a:r>
              <a:rPr lang="en-US" sz="1400" dirty="0" err="1"/>
              <a:t>Sarnyai</a:t>
            </a:r>
            <a:r>
              <a:rPr lang="en-US" sz="1400" dirty="0"/>
              <a:t>, MD, MA - Best Practices Specialist in Disaster Preparedness and Response, NYC Department of Health and Mental Hygiene</a:t>
            </a:r>
          </a:p>
          <a:p>
            <a:pPr lvl="1"/>
            <a:r>
              <a:rPr lang="en-US" sz="1400" dirty="0"/>
              <a:t>Joshua C. </a:t>
            </a:r>
            <a:r>
              <a:rPr lang="en-US" sz="1400" dirty="0" err="1"/>
              <a:t>Morganstein</a:t>
            </a:r>
            <a:r>
              <a:rPr lang="en-US" sz="1400" dirty="0"/>
              <a:t> MD, Associate Professor/Assistant Chair, Department of Psychiatry, Uniformed Services University &amp; Assistant Director, Center for the Study of Traumatic Stress</a:t>
            </a:r>
          </a:p>
          <a:p>
            <a:pPr lvl="1"/>
            <a:r>
              <a:rPr lang="en-US" sz="1400" dirty="0"/>
              <a:t>James </a:t>
            </a:r>
            <a:r>
              <a:rPr lang="en-US" sz="1400" dirty="0" err="1"/>
              <a:t>Salway</a:t>
            </a:r>
            <a:r>
              <a:rPr lang="en-US" sz="1400" dirty="0"/>
              <a:t>, MD, </a:t>
            </a:r>
            <a:r>
              <a:rPr lang="en-US" sz="1400" dirty="0" err="1"/>
              <a:t>MsC</a:t>
            </a:r>
            <a:r>
              <a:rPr lang="en-US" sz="1400" dirty="0"/>
              <a:t>, Emergency Physician, Director Quality and Safety, NYC Health + Hospitals</a:t>
            </a:r>
          </a:p>
        </p:txBody>
      </p:sp>
      <p:sp>
        <p:nvSpPr>
          <p:cNvPr id="6" name="Slide Number Placeholder 5">
            <a:extLst>
              <a:ext uri="{FF2B5EF4-FFF2-40B4-BE49-F238E27FC236}">
                <a16:creationId xmlns:a16="http://schemas.microsoft.com/office/drawing/2014/main" id="{CA9B1547-1613-3642-A76D-3DF7479E4F9F}"/>
              </a:ext>
            </a:extLst>
          </p:cNvPr>
          <p:cNvSpPr>
            <a:spLocks noGrp="1"/>
          </p:cNvSpPr>
          <p:nvPr>
            <p:ph type="sldNum" sz="quarter" idx="33"/>
          </p:nvPr>
        </p:nvSpPr>
        <p:spPr/>
        <p:txBody>
          <a:bodyPr/>
          <a:lstStyle/>
          <a:p>
            <a:fld id="{19B51A1E-902D-48AF-9020-955120F399B6}" type="slidenum">
              <a:rPr lang="en-US" noProof="0" smtClean="0"/>
              <a:pPr/>
              <a:t>34</a:t>
            </a:fld>
            <a:endParaRPr lang="en-US" noProof="0" dirty="0"/>
          </a:p>
        </p:txBody>
      </p:sp>
      <p:sp>
        <p:nvSpPr>
          <p:cNvPr id="3" name="Title 2">
            <a:extLst>
              <a:ext uri="{FF2B5EF4-FFF2-40B4-BE49-F238E27FC236}">
                <a16:creationId xmlns:a16="http://schemas.microsoft.com/office/drawing/2014/main" id="{2F3278B7-7EEE-3C45-997C-FA672736A6BD}"/>
              </a:ext>
            </a:extLst>
          </p:cNvPr>
          <p:cNvSpPr>
            <a:spLocks noGrp="1"/>
          </p:cNvSpPr>
          <p:nvPr>
            <p:ph type="title"/>
          </p:nvPr>
        </p:nvSpPr>
        <p:spPr>
          <a:xfrm>
            <a:off x="2776654" y="564078"/>
            <a:ext cx="8983346" cy="944994"/>
          </a:xfrm>
        </p:spPr>
        <p:txBody>
          <a:bodyPr/>
          <a:lstStyle/>
          <a:p>
            <a:r>
              <a:rPr lang="en-US" dirty="0">
                <a:solidFill>
                  <a:schemeClr val="accent1"/>
                </a:solidFill>
              </a:rPr>
              <a:t>Panel Discussion and Q&amp;A</a:t>
            </a:r>
          </a:p>
        </p:txBody>
      </p:sp>
    </p:spTree>
    <p:extLst>
      <p:ext uri="{BB962C8B-B14F-4D97-AF65-F5344CB8AC3E}">
        <p14:creationId xmlns:p14="http://schemas.microsoft.com/office/powerpoint/2010/main" val="2657662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CEF24-B0AD-9C49-B6E3-03B2D8F66FE6}"/>
              </a:ext>
            </a:extLst>
          </p:cNvPr>
          <p:cNvSpPr>
            <a:spLocks noGrp="1"/>
          </p:cNvSpPr>
          <p:nvPr>
            <p:ph type="title"/>
          </p:nvPr>
        </p:nvSpPr>
        <p:spPr/>
        <p:txBody>
          <a:bodyPr/>
          <a:lstStyle/>
          <a:p>
            <a:r>
              <a:rPr lang="en-US" dirty="0"/>
              <a:t>Why Is Today’s Session Important? </a:t>
            </a:r>
          </a:p>
        </p:txBody>
      </p:sp>
      <p:sp>
        <p:nvSpPr>
          <p:cNvPr id="4" name="Content Placeholder 3">
            <a:extLst>
              <a:ext uri="{FF2B5EF4-FFF2-40B4-BE49-F238E27FC236}">
                <a16:creationId xmlns:a16="http://schemas.microsoft.com/office/drawing/2014/main" id="{55662885-6C88-0940-AB16-B2A5A2DA1769}"/>
              </a:ext>
            </a:extLst>
          </p:cNvPr>
          <p:cNvSpPr>
            <a:spLocks noGrp="1"/>
          </p:cNvSpPr>
          <p:nvPr>
            <p:ph idx="1"/>
          </p:nvPr>
        </p:nvSpPr>
        <p:spPr/>
        <p:txBody>
          <a:bodyPr/>
          <a:lstStyle/>
          <a:p>
            <a:r>
              <a:rPr lang="en-US" sz="2200" dirty="0"/>
              <a:t>Everyone has been impacted by the COVID-19 pandemic, but we as frontline workers are facing an unprecedented and unique stress since the pandemic is affecting us personally, in our communities, and at work.</a:t>
            </a:r>
          </a:p>
          <a:p>
            <a:r>
              <a:rPr lang="en-US" sz="2200" dirty="0"/>
              <a:t>We are trying to keep ourselves and loved ones safe, while coping with the issues in our communities and dealing with the new realities of physical distancing and doing our jobs.</a:t>
            </a:r>
          </a:p>
          <a:p>
            <a:r>
              <a:rPr lang="en-US" sz="2200" dirty="0"/>
              <a:t>Knowing how stress uniquely impacts us can help us cope during these challenging times.</a:t>
            </a:r>
          </a:p>
          <a:p>
            <a:r>
              <a:rPr lang="en-US" sz="2200" dirty="0"/>
              <a:t>This will also make us better prepared to help others. </a:t>
            </a:r>
          </a:p>
        </p:txBody>
      </p:sp>
      <p:sp>
        <p:nvSpPr>
          <p:cNvPr id="5" name="Slide Number Placeholder 4">
            <a:extLst>
              <a:ext uri="{FF2B5EF4-FFF2-40B4-BE49-F238E27FC236}">
                <a16:creationId xmlns:a16="http://schemas.microsoft.com/office/drawing/2014/main" id="{EF067640-2189-584E-BFEC-41CF168A802E}"/>
              </a:ext>
            </a:extLst>
          </p:cNvPr>
          <p:cNvSpPr>
            <a:spLocks noGrp="1"/>
          </p:cNvSpPr>
          <p:nvPr>
            <p:ph type="sldNum" sz="quarter" idx="33"/>
          </p:nvPr>
        </p:nvSpPr>
        <p:spPr/>
        <p:txBody>
          <a:bodyPr/>
          <a:lstStyle/>
          <a:p>
            <a:fld id="{19B51A1E-902D-48AF-9020-955120F399B6}" type="slidenum">
              <a:rPr lang="en-US" noProof="0" smtClean="0"/>
              <a:pPr/>
              <a:t>4</a:t>
            </a:fld>
            <a:endParaRPr lang="en-US" noProof="0" dirty="0"/>
          </a:p>
        </p:txBody>
      </p:sp>
      <p:sp>
        <p:nvSpPr>
          <p:cNvPr id="6" name="Rectangle 5">
            <a:extLst>
              <a:ext uri="{FF2B5EF4-FFF2-40B4-BE49-F238E27FC236}">
                <a16:creationId xmlns:a16="http://schemas.microsoft.com/office/drawing/2014/main" id="{683C18BE-D9EA-0941-B4B7-A60798A36048}"/>
              </a:ext>
            </a:extLst>
          </p:cNvPr>
          <p:cNvSpPr/>
          <p:nvPr/>
        </p:nvSpPr>
        <p:spPr>
          <a:xfrm>
            <a:off x="431800" y="6195167"/>
            <a:ext cx="9825383" cy="461665"/>
          </a:xfrm>
          <a:prstGeom prst="rect">
            <a:avLst/>
          </a:prstGeom>
        </p:spPr>
        <p:txBody>
          <a:bodyPr wrap="square">
            <a:spAutoFit/>
          </a:bodyPr>
          <a:lstStyle/>
          <a:p>
            <a:r>
              <a:rPr lang="en-US" altLang="en-US" sz="1200" dirty="0">
                <a:solidFill>
                  <a:schemeClr val="tx1">
                    <a:lumMod val="75000"/>
                    <a:lumOff val="25000"/>
                  </a:schemeClr>
                </a:solidFill>
              </a:rPr>
              <a:t>Sources: </a:t>
            </a:r>
            <a:r>
              <a:rPr lang="en-US" altLang="en-US" sz="1200" dirty="0">
                <a:solidFill>
                  <a:schemeClr val="bg1">
                    <a:lumMod val="65000"/>
                  </a:schemeClr>
                </a:solidFill>
                <a:hlinkClick r:id="rId2"/>
              </a:rPr>
              <a:t>https://store.samhsa.gov/sites/default/files/d7/priv/sma14-4885.pdf</a:t>
            </a:r>
            <a:endParaRPr lang="en-US" altLang="en-US" sz="1200" dirty="0">
              <a:solidFill>
                <a:schemeClr val="bg1">
                  <a:lumMod val="65000"/>
                </a:schemeClr>
              </a:solidFill>
            </a:endParaRPr>
          </a:p>
          <a:p>
            <a:r>
              <a:rPr lang="en-US" altLang="en-US" sz="1200" dirty="0">
                <a:solidFill>
                  <a:schemeClr val="tx1">
                    <a:lumMod val="75000"/>
                    <a:lumOff val="25000"/>
                  </a:schemeClr>
                </a:solidFill>
              </a:rPr>
              <a:t>NYC DOHMH: Taking Care of Your Emotional Well-Being: Tips for Health Care Workers During COVID-19</a:t>
            </a:r>
          </a:p>
        </p:txBody>
      </p:sp>
    </p:spTree>
    <p:extLst>
      <p:ext uri="{BB962C8B-B14F-4D97-AF65-F5344CB8AC3E}">
        <p14:creationId xmlns:p14="http://schemas.microsoft.com/office/powerpoint/2010/main" val="3736878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erson sitting on top of a building&#10;&#10;Description automatically generated">
            <a:extLst>
              <a:ext uri="{FF2B5EF4-FFF2-40B4-BE49-F238E27FC236}">
                <a16:creationId xmlns:a16="http://schemas.microsoft.com/office/drawing/2014/main" id="{D21C6751-427D-2443-9042-45E9DAA234DB}"/>
              </a:ext>
            </a:extLst>
          </p:cNvPr>
          <p:cNvPicPr>
            <a:picLocks noGrp="1" noChangeAspect="1"/>
          </p:cNvPicPr>
          <p:nvPr>
            <p:ph type="pic" sz="quarter" idx="10"/>
          </p:nvPr>
        </p:nvPicPr>
        <p:blipFill>
          <a:blip r:embed="rId2"/>
          <a:srcRect t="4829" b="4829"/>
          <a:stretch>
            <a:fillRect/>
          </a:stretch>
        </p:blipFill>
        <p:spPr/>
      </p:pic>
      <p:sp>
        <p:nvSpPr>
          <p:cNvPr id="6" name="Title 5">
            <a:extLst>
              <a:ext uri="{FF2B5EF4-FFF2-40B4-BE49-F238E27FC236}">
                <a16:creationId xmlns:a16="http://schemas.microsoft.com/office/drawing/2014/main" id="{A8C96B8E-7E99-FF45-9CE5-72BE28AFB361}"/>
              </a:ext>
            </a:extLst>
          </p:cNvPr>
          <p:cNvSpPr>
            <a:spLocks noGrp="1"/>
          </p:cNvSpPr>
          <p:nvPr>
            <p:ph type="title"/>
          </p:nvPr>
        </p:nvSpPr>
        <p:spPr/>
        <p:txBody>
          <a:bodyPr/>
          <a:lstStyle/>
          <a:p>
            <a:pPr marL="857250" indent="-857250">
              <a:buFont typeface="+mj-lt"/>
              <a:buAutoNum type="romanUcPeriod"/>
            </a:pPr>
            <a:r>
              <a:rPr lang="en-US" dirty="0"/>
              <a:t>Responses to </a:t>
            </a:r>
            <a:br>
              <a:rPr lang="en-US" dirty="0"/>
            </a:br>
            <a:r>
              <a:rPr lang="en-US" dirty="0"/>
              <a:t>the Pandemic</a:t>
            </a:r>
          </a:p>
        </p:txBody>
      </p:sp>
      <p:sp>
        <p:nvSpPr>
          <p:cNvPr id="8" name="Text Placeholder 7">
            <a:extLst>
              <a:ext uri="{FF2B5EF4-FFF2-40B4-BE49-F238E27FC236}">
                <a16:creationId xmlns:a16="http://schemas.microsoft.com/office/drawing/2014/main" id="{1BFA7078-C4E7-3A43-9669-EE3569E1D839}"/>
              </a:ext>
            </a:extLst>
          </p:cNvPr>
          <p:cNvSpPr>
            <a:spLocks noGrp="1"/>
          </p:cNvSpPr>
          <p:nvPr>
            <p:ph type="body" sz="quarter" idx="13"/>
          </p:nvPr>
        </p:nvSpPr>
        <p:spPr/>
        <p:txBody>
          <a:bodyPr/>
          <a:lstStyle/>
          <a:p>
            <a:r>
              <a:rPr lang="en-US" dirty="0"/>
              <a:t>	Cognitive, Emotional, Behavioral, </a:t>
            </a:r>
          </a:p>
          <a:p>
            <a:r>
              <a:rPr lang="en-US" dirty="0"/>
              <a:t>	Physical, and Spiritual</a:t>
            </a:r>
          </a:p>
        </p:txBody>
      </p:sp>
      <p:sp>
        <p:nvSpPr>
          <p:cNvPr id="5" name="Slide Number Placeholder 4">
            <a:extLst>
              <a:ext uri="{FF2B5EF4-FFF2-40B4-BE49-F238E27FC236}">
                <a16:creationId xmlns:a16="http://schemas.microsoft.com/office/drawing/2014/main" id="{A1ACF020-56B9-3541-9E29-7A768D4C4E30}"/>
              </a:ext>
            </a:extLst>
          </p:cNvPr>
          <p:cNvSpPr>
            <a:spLocks noGrp="1"/>
          </p:cNvSpPr>
          <p:nvPr>
            <p:ph type="sldNum" sz="quarter" idx="12"/>
          </p:nvPr>
        </p:nvSpPr>
        <p:spPr/>
        <p:txBody>
          <a:bodyPr/>
          <a:lstStyle/>
          <a:p>
            <a:fld id="{19B51A1E-902D-48AF-9020-955120F399B6}" type="slidenum">
              <a:rPr lang="en-US" noProof="0" smtClean="0"/>
              <a:pPr/>
              <a:t>5</a:t>
            </a:fld>
            <a:endParaRPr lang="en-US" noProof="0" dirty="0"/>
          </a:p>
        </p:txBody>
      </p:sp>
    </p:spTree>
    <p:extLst>
      <p:ext uri="{BB962C8B-B14F-4D97-AF65-F5344CB8AC3E}">
        <p14:creationId xmlns:p14="http://schemas.microsoft.com/office/powerpoint/2010/main" val="1510215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5F691-925A-B546-9C59-328021F031A1}"/>
              </a:ext>
            </a:extLst>
          </p:cNvPr>
          <p:cNvSpPr>
            <a:spLocks noGrp="1"/>
          </p:cNvSpPr>
          <p:nvPr>
            <p:ph type="title"/>
          </p:nvPr>
        </p:nvSpPr>
        <p:spPr/>
        <p:txBody>
          <a:bodyPr/>
          <a:lstStyle/>
          <a:p>
            <a:r>
              <a:rPr lang="en-US" dirty="0"/>
              <a:t>How Do We Respond to a Situation? </a:t>
            </a:r>
          </a:p>
        </p:txBody>
      </p:sp>
      <p:sp>
        <p:nvSpPr>
          <p:cNvPr id="4" name="Slide Number Placeholder 3">
            <a:extLst>
              <a:ext uri="{FF2B5EF4-FFF2-40B4-BE49-F238E27FC236}">
                <a16:creationId xmlns:a16="http://schemas.microsoft.com/office/drawing/2014/main" id="{F09C4ACD-30C4-DD43-BFAF-E6242927FE2A}"/>
              </a:ext>
            </a:extLst>
          </p:cNvPr>
          <p:cNvSpPr>
            <a:spLocks noGrp="1"/>
          </p:cNvSpPr>
          <p:nvPr>
            <p:ph type="sldNum" sz="quarter" idx="33"/>
          </p:nvPr>
        </p:nvSpPr>
        <p:spPr/>
        <p:txBody>
          <a:bodyPr/>
          <a:lstStyle/>
          <a:p>
            <a:fld id="{19B51A1E-902D-48AF-9020-955120F399B6}" type="slidenum">
              <a:rPr lang="en-US" noProof="0" smtClean="0"/>
              <a:pPr/>
              <a:t>6</a:t>
            </a:fld>
            <a:endParaRPr lang="en-US" noProof="0" dirty="0"/>
          </a:p>
        </p:txBody>
      </p:sp>
      <p:sp>
        <p:nvSpPr>
          <p:cNvPr id="5" name="Rectangle 4">
            <a:extLst>
              <a:ext uri="{FF2B5EF4-FFF2-40B4-BE49-F238E27FC236}">
                <a16:creationId xmlns:a16="http://schemas.microsoft.com/office/drawing/2014/main" id="{AF883B5C-C72A-E24F-9F2C-F9D7108DAF90}"/>
              </a:ext>
            </a:extLst>
          </p:cNvPr>
          <p:cNvSpPr/>
          <p:nvPr/>
        </p:nvSpPr>
        <p:spPr>
          <a:xfrm>
            <a:off x="432000" y="6267141"/>
            <a:ext cx="2509470" cy="276999"/>
          </a:xfrm>
          <a:prstGeom prst="rect">
            <a:avLst/>
          </a:prstGeom>
        </p:spPr>
        <p:txBody>
          <a:bodyPr wrap="none">
            <a:spAutoFit/>
          </a:bodyPr>
          <a:lstStyle/>
          <a:p>
            <a:r>
              <a:rPr lang="en-US" altLang="en-US" sz="1200" dirty="0">
                <a:solidFill>
                  <a:schemeClr val="tx1">
                    <a:lumMod val="75000"/>
                    <a:lumOff val="25000"/>
                  </a:schemeClr>
                </a:solidFill>
              </a:rPr>
              <a:t>Based on Beck’s Cognitive Model </a:t>
            </a:r>
          </a:p>
        </p:txBody>
      </p:sp>
      <p:grpSp>
        <p:nvGrpSpPr>
          <p:cNvPr id="16" name="Group 15">
            <a:extLst>
              <a:ext uri="{FF2B5EF4-FFF2-40B4-BE49-F238E27FC236}">
                <a16:creationId xmlns:a16="http://schemas.microsoft.com/office/drawing/2014/main" id="{3A4CE326-6B1D-E64B-8DE1-1C1382176ECA}"/>
              </a:ext>
            </a:extLst>
          </p:cNvPr>
          <p:cNvGrpSpPr/>
          <p:nvPr/>
        </p:nvGrpSpPr>
        <p:grpSpPr>
          <a:xfrm>
            <a:off x="2658896" y="1206054"/>
            <a:ext cx="6802075" cy="4435240"/>
            <a:chOff x="2658896" y="1206054"/>
            <a:chExt cx="6802075" cy="4435240"/>
          </a:xfrm>
        </p:grpSpPr>
        <p:sp>
          <p:nvSpPr>
            <p:cNvPr id="6" name="Triangle 5">
              <a:extLst>
                <a:ext uri="{FF2B5EF4-FFF2-40B4-BE49-F238E27FC236}">
                  <a16:creationId xmlns:a16="http://schemas.microsoft.com/office/drawing/2014/main" id="{324D743F-8D6C-2340-A658-55312977FE5D}"/>
                </a:ext>
              </a:extLst>
            </p:cNvPr>
            <p:cNvSpPr/>
            <p:nvPr/>
          </p:nvSpPr>
          <p:spPr>
            <a:xfrm>
              <a:off x="4074090" y="1767126"/>
              <a:ext cx="4043820" cy="3328416"/>
            </a:xfrm>
            <a:prstGeom prst="triangle">
              <a:avLst/>
            </a:prstGeom>
            <a:solidFill>
              <a:schemeClr val="accent1">
                <a:alpha val="5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A9A2316-6863-C842-9126-263160BCABDF}"/>
                </a:ext>
              </a:extLst>
            </p:cNvPr>
            <p:cNvSpPr/>
            <p:nvPr/>
          </p:nvSpPr>
          <p:spPr>
            <a:xfrm>
              <a:off x="5469066" y="1206054"/>
              <a:ext cx="1253868" cy="400110"/>
            </a:xfrm>
            <a:prstGeom prst="rect">
              <a:avLst/>
            </a:prstGeom>
          </p:spPr>
          <p:txBody>
            <a:bodyPr wrap="none">
              <a:spAutoFit/>
            </a:bodyPr>
            <a:lstStyle/>
            <a:p>
              <a:pPr algn="ctr"/>
              <a:r>
                <a:rPr lang="en-US" sz="2000" dirty="0">
                  <a:solidFill>
                    <a:schemeClr val="tx1">
                      <a:lumMod val="75000"/>
                      <a:lumOff val="25000"/>
                    </a:schemeClr>
                  </a:solidFill>
                </a:rPr>
                <a:t>Thoughts</a:t>
              </a:r>
            </a:p>
          </p:txBody>
        </p:sp>
        <p:sp>
          <p:nvSpPr>
            <p:cNvPr id="8" name="Rectangle 7">
              <a:extLst>
                <a:ext uri="{FF2B5EF4-FFF2-40B4-BE49-F238E27FC236}">
                  <a16:creationId xmlns:a16="http://schemas.microsoft.com/office/drawing/2014/main" id="{C58696A5-4FE1-CD41-81C7-43E0C9C3E8E6}"/>
                </a:ext>
              </a:extLst>
            </p:cNvPr>
            <p:cNvSpPr/>
            <p:nvPr/>
          </p:nvSpPr>
          <p:spPr>
            <a:xfrm>
              <a:off x="2658896" y="5241184"/>
              <a:ext cx="1326004" cy="400110"/>
            </a:xfrm>
            <a:prstGeom prst="rect">
              <a:avLst/>
            </a:prstGeom>
          </p:spPr>
          <p:txBody>
            <a:bodyPr wrap="none">
              <a:spAutoFit/>
            </a:bodyPr>
            <a:lstStyle/>
            <a:p>
              <a:pPr algn="ctr"/>
              <a:r>
                <a:rPr lang="en-US" sz="2000" dirty="0">
                  <a:solidFill>
                    <a:schemeClr val="tx1">
                      <a:lumMod val="75000"/>
                      <a:lumOff val="25000"/>
                    </a:schemeClr>
                  </a:solidFill>
                </a:rPr>
                <a:t>Behaviors</a:t>
              </a:r>
            </a:p>
          </p:txBody>
        </p:sp>
        <p:sp>
          <p:nvSpPr>
            <p:cNvPr id="9" name="Rectangle 8">
              <a:extLst>
                <a:ext uri="{FF2B5EF4-FFF2-40B4-BE49-F238E27FC236}">
                  <a16:creationId xmlns:a16="http://schemas.microsoft.com/office/drawing/2014/main" id="{85A3BA1E-DFD4-2849-8E51-9C2B5A7CF04A}"/>
                </a:ext>
              </a:extLst>
            </p:cNvPr>
            <p:cNvSpPr/>
            <p:nvPr/>
          </p:nvSpPr>
          <p:spPr>
            <a:xfrm>
              <a:off x="8207102" y="5241184"/>
              <a:ext cx="1253869" cy="400110"/>
            </a:xfrm>
            <a:prstGeom prst="rect">
              <a:avLst/>
            </a:prstGeom>
          </p:spPr>
          <p:txBody>
            <a:bodyPr wrap="none">
              <a:spAutoFit/>
            </a:bodyPr>
            <a:lstStyle/>
            <a:p>
              <a:pPr algn="ctr"/>
              <a:r>
                <a:rPr lang="en-US" sz="2000" dirty="0">
                  <a:solidFill>
                    <a:schemeClr val="tx1">
                      <a:lumMod val="75000"/>
                      <a:lumOff val="25000"/>
                    </a:schemeClr>
                  </a:solidFill>
                </a:rPr>
                <a:t>Emotions</a:t>
              </a:r>
            </a:p>
          </p:txBody>
        </p:sp>
        <p:sp>
          <p:nvSpPr>
            <p:cNvPr id="10" name="Rectangle 9">
              <a:extLst>
                <a:ext uri="{FF2B5EF4-FFF2-40B4-BE49-F238E27FC236}">
                  <a16:creationId xmlns:a16="http://schemas.microsoft.com/office/drawing/2014/main" id="{D410F98D-8446-9346-93F5-F9CF6E3D2BD4}"/>
                </a:ext>
              </a:extLst>
            </p:cNvPr>
            <p:cNvSpPr/>
            <p:nvPr/>
          </p:nvSpPr>
          <p:spPr>
            <a:xfrm>
              <a:off x="5303956" y="3455008"/>
              <a:ext cx="1584088" cy="523220"/>
            </a:xfrm>
            <a:prstGeom prst="rect">
              <a:avLst/>
            </a:prstGeom>
          </p:spPr>
          <p:txBody>
            <a:bodyPr wrap="none">
              <a:spAutoFit/>
            </a:bodyPr>
            <a:lstStyle/>
            <a:p>
              <a:pPr algn="ctr"/>
              <a:r>
                <a:rPr lang="en-US" sz="2800" dirty="0">
                  <a:solidFill>
                    <a:schemeClr val="bg1"/>
                  </a:solidFill>
                </a:rPr>
                <a:t>Situation</a:t>
              </a:r>
            </a:p>
          </p:txBody>
        </p:sp>
        <p:cxnSp>
          <p:nvCxnSpPr>
            <p:cNvPr id="12" name="Straight Arrow Connector 11">
              <a:extLst>
                <a:ext uri="{FF2B5EF4-FFF2-40B4-BE49-F238E27FC236}">
                  <a16:creationId xmlns:a16="http://schemas.microsoft.com/office/drawing/2014/main" id="{A9607C86-0CB1-5D48-8869-963F2542C90E}"/>
                </a:ext>
              </a:extLst>
            </p:cNvPr>
            <p:cNvCxnSpPr/>
            <p:nvPr/>
          </p:nvCxnSpPr>
          <p:spPr>
            <a:xfrm>
              <a:off x="6526060" y="1767126"/>
              <a:ext cx="2016691" cy="3218233"/>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5F48624-E9BE-DF40-AB28-A189E89FEAF6}"/>
                </a:ext>
              </a:extLst>
            </p:cNvPr>
            <p:cNvCxnSpPr>
              <a:cxnSpLocks/>
            </p:cNvCxnSpPr>
            <p:nvPr/>
          </p:nvCxnSpPr>
          <p:spPr>
            <a:xfrm flipH="1">
              <a:off x="3649249" y="1767125"/>
              <a:ext cx="2016691" cy="3218233"/>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7EAEF86-E52A-6F42-B065-859BD34C7FC5}"/>
                </a:ext>
              </a:extLst>
            </p:cNvPr>
            <p:cNvCxnSpPr>
              <a:cxnSpLocks/>
            </p:cNvCxnSpPr>
            <p:nvPr/>
          </p:nvCxnSpPr>
          <p:spPr>
            <a:xfrm>
              <a:off x="4110160" y="5483399"/>
              <a:ext cx="3881445"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765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70920-C556-2540-B6E6-377BFD603A9A}"/>
              </a:ext>
            </a:extLst>
          </p:cNvPr>
          <p:cNvSpPr>
            <a:spLocks noGrp="1"/>
          </p:cNvSpPr>
          <p:nvPr>
            <p:ph type="title"/>
          </p:nvPr>
        </p:nvSpPr>
        <p:spPr/>
        <p:txBody>
          <a:bodyPr/>
          <a:lstStyle/>
          <a:p>
            <a:r>
              <a:rPr lang="en-US" dirty="0"/>
              <a:t>The Situation: COVID-19 </a:t>
            </a:r>
          </a:p>
        </p:txBody>
      </p:sp>
      <p:sp>
        <p:nvSpPr>
          <p:cNvPr id="3" name="Content Placeholder 2">
            <a:extLst>
              <a:ext uri="{FF2B5EF4-FFF2-40B4-BE49-F238E27FC236}">
                <a16:creationId xmlns:a16="http://schemas.microsoft.com/office/drawing/2014/main" id="{BA0E5545-1A73-384B-A6D6-8F4F66B67066}"/>
              </a:ext>
            </a:extLst>
          </p:cNvPr>
          <p:cNvSpPr>
            <a:spLocks noGrp="1"/>
          </p:cNvSpPr>
          <p:nvPr>
            <p:ph idx="1"/>
          </p:nvPr>
        </p:nvSpPr>
        <p:spPr/>
        <p:txBody>
          <a:bodyPr/>
          <a:lstStyle/>
          <a:p>
            <a:r>
              <a:rPr lang="en-US" dirty="0"/>
              <a:t>Situational stressors for frontline workers include:</a:t>
            </a:r>
          </a:p>
          <a:p>
            <a:pPr lvl="1"/>
            <a:r>
              <a:rPr lang="en-US" dirty="0"/>
              <a:t>Changing information </a:t>
            </a:r>
          </a:p>
          <a:p>
            <a:pPr lvl="1"/>
            <a:r>
              <a:rPr lang="en-US" dirty="0"/>
              <a:t>Shortages</a:t>
            </a:r>
          </a:p>
          <a:p>
            <a:pPr lvl="1"/>
            <a:r>
              <a:rPr lang="en-US" dirty="0"/>
              <a:t>Risk of infection</a:t>
            </a:r>
          </a:p>
          <a:p>
            <a:pPr lvl="1"/>
            <a:r>
              <a:rPr lang="en-US" dirty="0"/>
              <a:t>Increased workload</a:t>
            </a:r>
          </a:p>
          <a:p>
            <a:pPr lvl="1"/>
            <a:r>
              <a:rPr lang="en-US" dirty="0"/>
              <a:t>Physical stress</a:t>
            </a:r>
          </a:p>
          <a:p>
            <a:pPr lvl="1"/>
            <a:r>
              <a:rPr lang="en-US" dirty="0"/>
              <a:t>Rising death toll</a:t>
            </a:r>
          </a:p>
          <a:p>
            <a:pPr lvl="1"/>
            <a:r>
              <a:rPr lang="en-US" dirty="0"/>
              <a:t>Redeployment</a:t>
            </a:r>
          </a:p>
          <a:p>
            <a:pPr lvl="1"/>
            <a:r>
              <a:rPr lang="en-US" dirty="0"/>
              <a:t>Return to work</a:t>
            </a:r>
          </a:p>
          <a:p>
            <a:pPr lvl="1"/>
            <a:r>
              <a:rPr lang="en-US" dirty="0"/>
              <a:t>Stigma</a:t>
            </a:r>
          </a:p>
        </p:txBody>
      </p:sp>
      <p:sp>
        <p:nvSpPr>
          <p:cNvPr id="4" name="Slide Number Placeholder 3">
            <a:extLst>
              <a:ext uri="{FF2B5EF4-FFF2-40B4-BE49-F238E27FC236}">
                <a16:creationId xmlns:a16="http://schemas.microsoft.com/office/drawing/2014/main" id="{CDB9F357-A2A1-F44D-970F-648127BD7A21}"/>
              </a:ext>
            </a:extLst>
          </p:cNvPr>
          <p:cNvSpPr>
            <a:spLocks noGrp="1"/>
          </p:cNvSpPr>
          <p:nvPr>
            <p:ph type="sldNum" sz="quarter" idx="33"/>
          </p:nvPr>
        </p:nvSpPr>
        <p:spPr/>
        <p:txBody>
          <a:bodyPr/>
          <a:lstStyle/>
          <a:p>
            <a:fld id="{19B51A1E-902D-48AF-9020-955120F399B6}" type="slidenum">
              <a:rPr lang="en-US" noProof="0" smtClean="0"/>
              <a:pPr/>
              <a:t>7</a:t>
            </a:fld>
            <a:endParaRPr lang="en-US" noProof="0" dirty="0"/>
          </a:p>
        </p:txBody>
      </p:sp>
      <p:sp>
        <p:nvSpPr>
          <p:cNvPr id="5" name="Rectangle 4">
            <a:extLst>
              <a:ext uri="{FF2B5EF4-FFF2-40B4-BE49-F238E27FC236}">
                <a16:creationId xmlns:a16="http://schemas.microsoft.com/office/drawing/2014/main" id="{A68E2CB3-0340-B444-9E97-95A513B6D114}"/>
              </a:ext>
            </a:extLst>
          </p:cNvPr>
          <p:cNvSpPr/>
          <p:nvPr/>
        </p:nvSpPr>
        <p:spPr>
          <a:xfrm>
            <a:off x="432000" y="6287500"/>
            <a:ext cx="8363210" cy="276999"/>
          </a:xfrm>
          <a:prstGeom prst="rect">
            <a:avLst/>
          </a:prstGeom>
        </p:spPr>
        <p:txBody>
          <a:bodyPr wrap="square">
            <a:spAutoFit/>
          </a:bodyPr>
          <a:lstStyle/>
          <a:p>
            <a:r>
              <a:rPr lang="en-US" altLang="en-US" sz="1200" dirty="0">
                <a:solidFill>
                  <a:schemeClr val="tx1">
                    <a:lumMod val="75000"/>
                    <a:lumOff val="25000"/>
                  </a:schemeClr>
                </a:solidFill>
              </a:rPr>
              <a:t>Adapted from: NYC DOHMH: Taking Care of Your Emotional Well-Being: Tips for Health Care Workers During COVID-19</a:t>
            </a:r>
          </a:p>
        </p:txBody>
      </p:sp>
    </p:spTree>
    <p:extLst>
      <p:ext uri="{BB962C8B-B14F-4D97-AF65-F5344CB8AC3E}">
        <p14:creationId xmlns:p14="http://schemas.microsoft.com/office/powerpoint/2010/main" val="2043181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8A96-0E4F-1C40-9450-3A2CFE9E77BC}"/>
              </a:ext>
            </a:extLst>
          </p:cNvPr>
          <p:cNvSpPr>
            <a:spLocks noGrp="1"/>
          </p:cNvSpPr>
          <p:nvPr>
            <p:ph type="title"/>
          </p:nvPr>
        </p:nvSpPr>
        <p:spPr/>
        <p:txBody>
          <a:bodyPr/>
          <a:lstStyle/>
          <a:p>
            <a:r>
              <a:rPr lang="en-US" dirty="0"/>
              <a:t>Common Responses: Cognitive</a:t>
            </a:r>
          </a:p>
        </p:txBody>
      </p:sp>
      <p:sp>
        <p:nvSpPr>
          <p:cNvPr id="4" name="Slide Number Placeholder 3">
            <a:extLst>
              <a:ext uri="{FF2B5EF4-FFF2-40B4-BE49-F238E27FC236}">
                <a16:creationId xmlns:a16="http://schemas.microsoft.com/office/drawing/2014/main" id="{6751F87F-A4EF-F243-B90B-90425B556F5E}"/>
              </a:ext>
            </a:extLst>
          </p:cNvPr>
          <p:cNvSpPr>
            <a:spLocks noGrp="1"/>
          </p:cNvSpPr>
          <p:nvPr>
            <p:ph type="sldNum" sz="quarter" idx="33"/>
          </p:nvPr>
        </p:nvSpPr>
        <p:spPr/>
        <p:txBody>
          <a:bodyPr/>
          <a:lstStyle/>
          <a:p>
            <a:fld id="{19B51A1E-902D-48AF-9020-955120F399B6}" type="slidenum">
              <a:rPr lang="en-US" noProof="0" smtClean="0"/>
              <a:pPr/>
              <a:t>8</a:t>
            </a:fld>
            <a:endParaRPr lang="en-US" noProof="0" dirty="0"/>
          </a:p>
        </p:txBody>
      </p:sp>
      <p:graphicFrame>
        <p:nvGraphicFramePr>
          <p:cNvPr id="8" name="Content Placeholder 7">
            <a:extLst>
              <a:ext uri="{FF2B5EF4-FFF2-40B4-BE49-F238E27FC236}">
                <a16:creationId xmlns:a16="http://schemas.microsoft.com/office/drawing/2014/main" id="{334C7521-E685-664E-B85D-D32905D4B286}"/>
              </a:ext>
            </a:extLst>
          </p:cNvPr>
          <p:cNvGraphicFramePr>
            <a:graphicFrameLocks noGrp="1"/>
          </p:cNvGraphicFramePr>
          <p:nvPr>
            <p:ph idx="1"/>
            <p:extLst>
              <p:ext uri="{D42A27DB-BD31-4B8C-83A1-F6EECF244321}">
                <p14:modId xmlns:p14="http://schemas.microsoft.com/office/powerpoint/2010/main" val="3057156403"/>
              </p:ext>
            </p:extLst>
          </p:nvPr>
        </p:nvGraphicFramePr>
        <p:xfrm>
          <a:off x="431800" y="1219200"/>
          <a:ext cx="7697591" cy="4307840"/>
        </p:xfrm>
        <a:graphic>
          <a:graphicData uri="http://schemas.openxmlformats.org/drawingml/2006/table">
            <a:tbl>
              <a:tblPr firstRow="1" bandRow="1">
                <a:tableStyleId>{F5AB1C69-6EDB-4FF4-983F-18BD219EF322}</a:tableStyleId>
              </a:tblPr>
              <a:tblGrid>
                <a:gridCol w="2431409">
                  <a:extLst>
                    <a:ext uri="{9D8B030D-6E8A-4147-A177-3AD203B41FA5}">
                      <a16:colId xmlns:a16="http://schemas.microsoft.com/office/drawing/2014/main" val="3426788607"/>
                    </a:ext>
                  </a:extLst>
                </a:gridCol>
                <a:gridCol w="5266182">
                  <a:extLst>
                    <a:ext uri="{9D8B030D-6E8A-4147-A177-3AD203B41FA5}">
                      <a16:colId xmlns:a16="http://schemas.microsoft.com/office/drawing/2014/main" val="428964070"/>
                    </a:ext>
                  </a:extLst>
                </a:gridCol>
              </a:tblGrid>
              <a:tr h="370840">
                <a:tc>
                  <a:txBody>
                    <a:bodyPr/>
                    <a:lstStyle/>
                    <a:p>
                      <a:r>
                        <a:rPr lang="en-US" sz="1700" dirty="0"/>
                        <a:t>Common Themes</a:t>
                      </a:r>
                    </a:p>
                  </a:txBody>
                  <a:tcPr/>
                </a:tc>
                <a:tc>
                  <a:txBody>
                    <a:bodyPr/>
                    <a:lstStyle/>
                    <a:p>
                      <a:r>
                        <a:rPr lang="en-US" sz="1700" dirty="0"/>
                        <a:t>Thoughts</a:t>
                      </a:r>
                    </a:p>
                  </a:txBody>
                  <a:tcPr/>
                </a:tc>
                <a:extLst>
                  <a:ext uri="{0D108BD9-81ED-4DB2-BD59-A6C34878D82A}">
                    <a16:rowId xmlns:a16="http://schemas.microsoft.com/office/drawing/2014/main" val="2941180713"/>
                  </a:ext>
                </a:extLst>
              </a:tr>
              <a:tr h="370840">
                <a:tc>
                  <a:txBody>
                    <a:bodyPr/>
                    <a:lstStyle/>
                    <a:p>
                      <a:r>
                        <a:rPr lang="en-US" sz="1700" dirty="0"/>
                        <a:t>Shortages</a:t>
                      </a:r>
                    </a:p>
                  </a:txBody>
                  <a:tcPr/>
                </a:tc>
                <a:tc>
                  <a:txBody>
                    <a:bodyPr/>
                    <a:lstStyle/>
                    <a:p>
                      <a:pPr marL="285750" indent="-285750">
                        <a:buFont typeface="Arial" panose="020B0604020202020204" pitchFamily="34" charset="0"/>
                        <a:buChar char="•"/>
                      </a:pPr>
                      <a:r>
                        <a:rPr lang="en-US" sz="1700" dirty="0"/>
                        <a:t>Don’t have enough PPE to keep safe, we can’t do this safely.</a:t>
                      </a:r>
                    </a:p>
                    <a:p>
                      <a:pPr marL="285750" indent="-285750">
                        <a:buFont typeface="Arial" panose="020B0604020202020204" pitchFamily="34" charset="0"/>
                        <a:buChar char="•"/>
                      </a:pPr>
                      <a:r>
                        <a:rPr lang="en-US" sz="1700" dirty="0"/>
                        <a:t>Shortages means more mistakes. I can’t do it all.</a:t>
                      </a:r>
                    </a:p>
                  </a:txBody>
                  <a:tcPr marR="182880"/>
                </a:tc>
                <a:extLst>
                  <a:ext uri="{0D108BD9-81ED-4DB2-BD59-A6C34878D82A}">
                    <a16:rowId xmlns:a16="http://schemas.microsoft.com/office/drawing/2014/main" val="3537425301"/>
                  </a:ext>
                </a:extLst>
              </a:tr>
              <a:tr h="370840">
                <a:tc>
                  <a:txBody>
                    <a:bodyPr/>
                    <a:lstStyle/>
                    <a:p>
                      <a:r>
                        <a:rPr lang="en-US" sz="1700" dirty="0"/>
                        <a:t>Risk of Infection</a:t>
                      </a:r>
                    </a:p>
                  </a:txBody>
                  <a:tcPr/>
                </a:tc>
                <a:tc>
                  <a:txBody>
                    <a:bodyPr/>
                    <a:lstStyle/>
                    <a:p>
                      <a:pPr marL="285750" indent="-285750">
                        <a:buFont typeface="Arial" panose="020B0604020202020204" pitchFamily="34" charset="0"/>
                        <a:buChar char="•"/>
                      </a:pPr>
                      <a:r>
                        <a:rPr lang="en-US" sz="1700" dirty="0"/>
                        <a:t>I’m going to get sick, I’ll make my family sick.</a:t>
                      </a:r>
                    </a:p>
                  </a:txBody>
                  <a:tcPr marR="182880"/>
                </a:tc>
                <a:extLst>
                  <a:ext uri="{0D108BD9-81ED-4DB2-BD59-A6C34878D82A}">
                    <a16:rowId xmlns:a16="http://schemas.microsoft.com/office/drawing/2014/main" val="3032714773"/>
                  </a:ext>
                </a:extLst>
              </a:tr>
              <a:tr h="370840">
                <a:tc>
                  <a:txBody>
                    <a:bodyPr/>
                    <a:lstStyle/>
                    <a:p>
                      <a:r>
                        <a:rPr lang="en-US" sz="1700" dirty="0"/>
                        <a:t>Increased Workload</a:t>
                      </a:r>
                    </a:p>
                  </a:txBody>
                  <a:tcPr/>
                </a:tc>
                <a:tc>
                  <a:txBody>
                    <a:bodyPr/>
                    <a:lstStyle/>
                    <a:p>
                      <a:pPr marL="285750" indent="-285750">
                        <a:buFont typeface="Arial" panose="020B0604020202020204" pitchFamily="34" charset="0"/>
                        <a:buChar char="•"/>
                      </a:pPr>
                      <a:r>
                        <a:rPr lang="en-US" sz="1700" dirty="0"/>
                        <a:t>I can’t do this new critical task. I will let down other members of the team.</a:t>
                      </a:r>
                    </a:p>
                    <a:p>
                      <a:pPr marL="285750" indent="-285750">
                        <a:buFont typeface="Arial" panose="020B0604020202020204" pitchFamily="34" charset="0"/>
                        <a:buChar char="•"/>
                      </a:pPr>
                      <a:r>
                        <a:rPr lang="en-US" sz="1700" dirty="0"/>
                        <a:t>People will die and I’m responsible.</a:t>
                      </a:r>
                    </a:p>
                  </a:txBody>
                  <a:tcPr marR="182880"/>
                </a:tc>
                <a:extLst>
                  <a:ext uri="{0D108BD9-81ED-4DB2-BD59-A6C34878D82A}">
                    <a16:rowId xmlns:a16="http://schemas.microsoft.com/office/drawing/2014/main" val="855887472"/>
                  </a:ext>
                </a:extLst>
              </a:tr>
              <a:tr h="370840">
                <a:tc>
                  <a:txBody>
                    <a:bodyPr/>
                    <a:lstStyle/>
                    <a:p>
                      <a:r>
                        <a:rPr lang="en-US" sz="1700" dirty="0"/>
                        <a:t>Physical Stress</a:t>
                      </a:r>
                    </a:p>
                  </a:txBody>
                  <a:tcPr/>
                </a:tc>
                <a:tc>
                  <a:txBody>
                    <a:bodyPr/>
                    <a:lstStyle/>
                    <a:p>
                      <a:pPr marL="285750" indent="-285750">
                        <a:buFont typeface="Arial" panose="020B0604020202020204" pitchFamily="34" charset="0"/>
                        <a:buChar char="•"/>
                      </a:pPr>
                      <a:r>
                        <a:rPr lang="en-US" sz="1700" dirty="0"/>
                        <a:t>I can’t work while I’m in pain, I will hurt someone if I can’t do my job.</a:t>
                      </a:r>
                    </a:p>
                  </a:txBody>
                  <a:tcPr marR="182880"/>
                </a:tc>
                <a:extLst>
                  <a:ext uri="{0D108BD9-81ED-4DB2-BD59-A6C34878D82A}">
                    <a16:rowId xmlns:a16="http://schemas.microsoft.com/office/drawing/2014/main" val="1000472537"/>
                  </a:ext>
                </a:extLst>
              </a:tr>
              <a:tr h="370840">
                <a:tc>
                  <a:txBody>
                    <a:bodyPr/>
                    <a:lstStyle/>
                    <a:p>
                      <a:r>
                        <a:rPr lang="en-US" sz="1700" dirty="0"/>
                        <a:t>Rising Death Toll</a:t>
                      </a:r>
                    </a:p>
                  </a:txBody>
                  <a:tcPr/>
                </a:tc>
                <a:tc>
                  <a:txBody>
                    <a:bodyPr/>
                    <a:lstStyle/>
                    <a:p>
                      <a:pPr marL="285750" indent="-285750">
                        <a:buFont typeface="Arial" panose="020B0604020202020204" pitchFamily="34" charset="0"/>
                        <a:buChar char="•"/>
                      </a:pPr>
                      <a:r>
                        <a:rPr lang="en-US" sz="1700" dirty="0"/>
                        <a:t>Death is everywhere, I’m ineffective, I can’t save anyone, I have no control.</a:t>
                      </a:r>
                    </a:p>
                  </a:txBody>
                  <a:tcPr marR="182880"/>
                </a:tc>
                <a:extLst>
                  <a:ext uri="{0D108BD9-81ED-4DB2-BD59-A6C34878D82A}">
                    <a16:rowId xmlns:a16="http://schemas.microsoft.com/office/drawing/2014/main" val="4185641015"/>
                  </a:ext>
                </a:extLst>
              </a:tr>
              <a:tr h="370840">
                <a:tc>
                  <a:txBody>
                    <a:bodyPr/>
                    <a:lstStyle/>
                    <a:p>
                      <a:r>
                        <a:rPr lang="en-US" sz="1700" dirty="0"/>
                        <a:t>Redeployment</a:t>
                      </a:r>
                    </a:p>
                  </a:txBody>
                  <a:tcPr/>
                </a:tc>
                <a:tc>
                  <a:txBody>
                    <a:bodyPr/>
                    <a:lstStyle/>
                    <a:p>
                      <a:pPr marL="285750" indent="-285750">
                        <a:buFont typeface="Arial" panose="020B0604020202020204" pitchFamily="34" charset="0"/>
                        <a:buChar char="•"/>
                      </a:pPr>
                      <a:r>
                        <a:rPr lang="en-US" sz="1700" dirty="0"/>
                        <a:t>I’m confused, I’ll never learn all of this, I can’t understand this new information, I’m an outsider.</a:t>
                      </a:r>
                    </a:p>
                  </a:txBody>
                  <a:tcPr marR="182880"/>
                </a:tc>
                <a:extLst>
                  <a:ext uri="{0D108BD9-81ED-4DB2-BD59-A6C34878D82A}">
                    <a16:rowId xmlns:a16="http://schemas.microsoft.com/office/drawing/2014/main" val="1992918966"/>
                  </a:ext>
                </a:extLst>
              </a:tr>
            </a:tbl>
          </a:graphicData>
        </a:graphic>
      </p:graphicFrame>
      <p:sp>
        <p:nvSpPr>
          <p:cNvPr id="10" name="Triangle 9">
            <a:extLst>
              <a:ext uri="{FF2B5EF4-FFF2-40B4-BE49-F238E27FC236}">
                <a16:creationId xmlns:a16="http://schemas.microsoft.com/office/drawing/2014/main" id="{E8C2E0AF-66F1-D54C-9B25-97F59159AE94}"/>
              </a:ext>
            </a:extLst>
          </p:cNvPr>
          <p:cNvSpPr/>
          <p:nvPr/>
        </p:nvSpPr>
        <p:spPr>
          <a:xfrm>
            <a:off x="9092044" y="2632774"/>
            <a:ext cx="2002779" cy="1648461"/>
          </a:xfrm>
          <a:prstGeom prst="triangle">
            <a:avLst/>
          </a:prstGeom>
          <a:solidFill>
            <a:schemeClr val="accent1">
              <a:alpha val="5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8D217EE-846C-264A-B1D0-040FA2F52F9F}"/>
              </a:ext>
            </a:extLst>
          </p:cNvPr>
          <p:cNvSpPr/>
          <p:nvPr/>
        </p:nvSpPr>
        <p:spPr>
          <a:xfrm>
            <a:off x="9478021" y="2204973"/>
            <a:ext cx="1236237" cy="369332"/>
          </a:xfrm>
          <a:prstGeom prst="rect">
            <a:avLst/>
          </a:prstGeom>
        </p:spPr>
        <p:txBody>
          <a:bodyPr wrap="none">
            <a:spAutoFit/>
          </a:bodyPr>
          <a:lstStyle/>
          <a:p>
            <a:pPr algn="ctr"/>
            <a:r>
              <a:rPr lang="en-US" b="1" dirty="0">
                <a:solidFill>
                  <a:schemeClr val="accent3"/>
                </a:solidFill>
              </a:rPr>
              <a:t>Thoughts</a:t>
            </a:r>
          </a:p>
        </p:txBody>
      </p:sp>
      <p:sp>
        <p:nvSpPr>
          <p:cNvPr id="12" name="Rectangle 11">
            <a:extLst>
              <a:ext uri="{FF2B5EF4-FFF2-40B4-BE49-F238E27FC236}">
                <a16:creationId xmlns:a16="http://schemas.microsoft.com/office/drawing/2014/main" id="{8982F8BB-B1DA-ED40-98C0-FDC01C649ADC}"/>
              </a:ext>
            </a:extLst>
          </p:cNvPr>
          <p:cNvSpPr/>
          <p:nvPr/>
        </p:nvSpPr>
        <p:spPr>
          <a:xfrm>
            <a:off x="8417005" y="4322711"/>
            <a:ext cx="1210589" cy="369332"/>
          </a:xfrm>
          <a:prstGeom prst="rect">
            <a:avLst/>
          </a:prstGeom>
        </p:spPr>
        <p:txBody>
          <a:bodyPr wrap="none">
            <a:spAutoFit/>
          </a:bodyPr>
          <a:lstStyle/>
          <a:p>
            <a:pPr algn="ctr"/>
            <a:r>
              <a:rPr lang="en-US" dirty="0">
                <a:solidFill>
                  <a:schemeClr val="tx1">
                    <a:lumMod val="75000"/>
                    <a:lumOff val="25000"/>
                  </a:schemeClr>
                </a:solidFill>
              </a:rPr>
              <a:t>Behaviors</a:t>
            </a:r>
          </a:p>
        </p:txBody>
      </p:sp>
      <p:sp>
        <p:nvSpPr>
          <p:cNvPr id="13" name="Rectangle 12">
            <a:extLst>
              <a:ext uri="{FF2B5EF4-FFF2-40B4-BE49-F238E27FC236}">
                <a16:creationId xmlns:a16="http://schemas.microsoft.com/office/drawing/2014/main" id="{5EEB94DB-5F85-D24A-A568-8818302B6F65}"/>
              </a:ext>
            </a:extLst>
          </p:cNvPr>
          <p:cNvSpPr/>
          <p:nvPr/>
        </p:nvSpPr>
        <p:spPr>
          <a:xfrm>
            <a:off x="10546715" y="4323943"/>
            <a:ext cx="1146468" cy="369332"/>
          </a:xfrm>
          <a:prstGeom prst="rect">
            <a:avLst/>
          </a:prstGeom>
        </p:spPr>
        <p:txBody>
          <a:bodyPr wrap="none">
            <a:spAutoFit/>
          </a:bodyPr>
          <a:lstStyle/>
          <a:p>
            <a:pPr algn="ctr"/>
            <a:r>
              <a:rPr lang="en-US" dirty="0">
                <a:solidFill>
                  <a:schemeClr val="tx1">
                    <a:lumMod val="75000"/>
                    <a:lumOff val="25000"/>
                  </a:schemeClr>
                </a:solidFill>
              </a:rPr>
              <a:t>Emotions</a:t>
            </a:r>
          </a:p>
        </p:txBody>
      </p:sp>
      <p:sp>
        <p:nvSpPr>
          <p:cNvPr id="14" name="Rectangle 13">
            <a:extLst>
              <a:ext uri="{FF2B5EF4-FFF2-40B4-BE49-F238E27FC236}">
                <a16:creationId xmlns:a16="http://schemas.microsoft.com/office/drawing/2014/main" id="{E48598F1-8228-F749-987E-A52FD4EB66D9}"/>
              </a:ext>
            </a:extLst>
          </p:cNvPr>
          <p:cNvSpPr/>
          <p:nvPr/>
        </p:nvSpPr>
        <p:spPr>
          <a:xfrm>
            <a:off x="9552259" y="3468729"/>
            <a:ext cx="1082348" cy="369332"/>
          </a:xfrm>
          <a:prstGeom prst="rect">
            <a:avLst/>
          </a:prstGeom>
        </p:spPr>
        <p:txBody>
          <a:bodyPr wrap="none">
            <a:spAutoFit/>
          </a:bodyPr>
          <a:lstStyle/>
          <a:p>
            <a:pPr algn="ctr"/>
            <a:r>
              <a:rPr lang="en-US" dirty="0">
                <a:solidFill>
                  <a:schemeClr val="bg1"/>
                </a:solidFill>
              </a:rPr>
              <a:t>Situation</a:t>
            </a:r>
          </a:p>
        </p:txBody>
      </p:sp>
      <p:cxnSp>
        <p:nvCxnSpPr>
          <p:cNvPr id="15" name="Straight Arrow Connector 14">
            <a:extLst>
              <a:ext uri="{FF2B5EF4-FFF2-40B4-BE49-F238E27FC236}">
                <a16:creationId xmlns:a16="http://schemas.microsoft.com/office/drawing/2014/main" id="{E5B33148-ED2F-C047-852C-EF19AD81AE79}"/>
              </a:ext>
            </a:extLst>
          </p:cNvPr>
          <p:cNvCxnSpPr/>
          <p:nvPr/>
        </p:nvCxnSpPr>
        <p:spPr>
          <a:xfrm>
            <a:off x="10306429" y="2632774"/>
            <a:ext cx="998805" cy="1593891"/>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3F5DA78-035C-534D-B8DF-4986AFADB6B3}"/>
              </a:ext>
            </a:extLst>
          </p:cNvPr>
          <p:cNvCxnSpPr>
            <a:cxnSpLocks/>
          </p:cNvCxnSpPr>
          <p:nvPr/>
        </p:nvCxnSpPr>
        <p:spPr>
          <a:xfrm flipH="1">
            <a:off x="8881633" y="2632773"/>
            <a:ext cx="998805" cy="1593891"/>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CFFB146-8814-9A40-B0B1-400D7DEBA902}"/>
              </a:ext>
            </a:extLst>
          </p:cNvPr>
          <p:cNvCxnSpPr>
            <a:cxnSpLocks/>
          </p:cNvCxnSpPr>
          <p:nvPr/>
        </p:nvCxnSpPr>
        <p:spPr>
          <a:xfrm>
            <a:off x="9601670" y="4507377"/>
            <a:ext cx="938834"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B8093C11-DAD4-4A41-AA00-1784CF9269F9}"/>
              </a:ext>
            </a:extLst>
          </p:cNvPr>
          <p:cNvSpPr/>
          <p:nvPr/>
        </p:nvSpPr>
        <p:spPr>
          <a:xfrm>
            <a:off x="431315" y="6267141"/>
            <a:ext cx="8450318" cy="276999"/>
          </a:xfrm>
          <a:prstGeom prst="rect">
            <a:avLst/>
          </a:prstGeom>
        </p:spPr>
        <p:txBody>
          <a:bodyPr wrap="square">
            <a:spAutoFit/>
          </a:bodyPr>
          <a:lstStyle/>
          <a:p>
            <a:r>
              <a:rPr lang="en-US" altLang="en-US" sz="1200" dirty="0">
                <a:solidFill>
                  <a:schemeClr val="tx1">
                    <a:lumMod val="75000"/>
                    <a:lumOff val="25000"/>
                  </a:schemeClr>
                </a:solidFill>
              </a:rPr>
              <a:t>Source: NYC DOHMH: Taking Care of Your Emotional Well-Being: Tips for Health Care Workers During COVID-19</a:t>
            </a:r>
          </a:p>
        </p:txBody>
      </p:sp>
    </p:spTree>
    <p:extLst>
      <p:ext uri="{BB962C8B-B14F-4D97-AF65-F5344CB8AC3E}">
        <p14:creationId xmlns:p14="http://schemas.microsoft.com/office/powerpoint/2010/main" val="1712929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8A96-0E4F-1C40-9450-3A2CFE9E77BC}"/>
              </a:ext>
            </a:extLst>
          </p:cNvPr>
          <p:cNvSpPr>
            <a:spLocks noGrp="1"/>
          </p:cNvSpPr>
          <p:nvPr>
            <p:ph type="title"/>
          </p:nvPr>
        </p:nvSpPr>
        <p:spPr/>
        <p:txBody>
          <a:bodyPr/>
          <a:lstStyle/>
          <a:p>
            <a:r>
              <a:rPr lang="en-US" dirty="0"/>
              <a:t>Common Responses: Emotional</a:t>
            </a:r>
          </a:p>
        </p:txBody>
      </p:sp>
      <p:sp>
        <p:nvSpPr>
          <p:cNvPr id="4" name="Slide Number Placeholder 3">
            <a:extLst>
              <a:ext uri="{FF2B5EF4-FFF2-40B4-BE49-F238E27FC236}">
                <a16:creationId xmlns:a16="http://schemas.microsoft.com/office/drawing/2014/main" id="{6751F87F-A4EF-F243-B90B-90425B556F5E}"/>
              </a:ext>
            </a:extLst>
          </p:cNvPr>
          <p:cNvSpPr>
            <a:spLocks noGrp="1"/>
          </p:cNvSpPr>
          <p:nvPr>
            <p:ph type="sldNum" sz="quarter" idx="33"/>
          </p:nvPr>
        </p:nvSpPr>
        <p:spPr/>
        <p:txBody>
          <a:bodyPr/>
          <a:lstStyle/>
          <a:p>
            <a:fld id="{19B51A1E-902D-48AF-9020-955120F399B6}" type="slidenum">
              <a:rPr lang="en-US" noProof="0" smtClean="0"/>
              <a:pPr/>
              <a:t>9</a:t>
            </a:fld>
            <a:endParaRPr lang="en-US" noProof="0" dirty="0"/>
          </a:p>
        </p:txBody>
      </p:sp>
      <p:graphicFrame>
        <p:nvGraphicFramePr>
          <p:cNvPr id="8" name="Content Placeholder 7">
            <a:extLst>
              <a:ext uri="{FF2B5EF4-FFF2-40B4-BE49-F238E27FC236}">
                <a16:creationId xmlns:a16="http://schemas.microsoft.com/office/drawing/2014/main" id="{334C7521-E685-664E-B85D-D32905D4B286}"/>
              </a:ext>
            </a:extLst>
          </p:cNvPr>
          <p:cNvGraphicFramePr>
            <a:graphicFrameLocks noGrp="1"/>
          </p:cNvGraphicFramePr>
          <p:nvPr>
            <p:ph idx="1"/>
            <p:extLst>
              <p:ext uri="{D42A27DB-BD31-4B8C-83A1-F6EECF244321}">
                <p14:modId xmlns:p14="http://schemas.microsoft.com/office/powerpoint/2010/main" val="2618361504"/>
              </p:ext>
            </p:extLst>
          </p:nvPr>
        </p:nvGraphicFramePr>
        <p:xfrm>
          <a:off x="431799" y="1219200"/>
          <a:ext cx="7697591" cy="4450080"/>
        </p:xfrm>
        <a:graphic>
          <a:graphicData uri="http://schemas.openxmlformats.org/drawingml/2006/table">
            <a:tbl>
              <a:tblPr firstRow="1" bandRow="1">
                <a:tableStyleId>{21E4AEA4-8DFA-4A89-87EB-49C32662AFE0}</a:tableStyleId>
              </a:tblPr>
              <a:tblGrid>
                <a:gridCol w="7697591">
                  <a:extLst>
                    <a:ext uri="{9D8B030D-6E8A-4147-A177-3AD203B41FA5}">
                      <a16:colId xmlns:a16="http://schemas.microsoft.com/office/drawing/2014/main" val="3426788607"/>
                    </a:ext>
                  </a:extLst>
                </a:gridCol>
              </a:tblGrid>
              <a:tr h="370840">
                <a:tc>
                  <a:txBody>
                    <a:bodyPr/>
                    <a:lstStyle/>
                    <a:p>
                      <a:r>
                        <a:rPr lang="en-US" sz="1700" dirty="0"/>
                        <a:t>“Negative”</a:t>
                      </a:r>
                    </a:p>
                  </a:txBody>
                  <a:tcPr/>
                </a:tc>
                <a:extLst>
                  <a:ext uri="{0D108BD9-81ED-4DB2-BD59-A6C34878D82A}">
                    <a16:rowId xmlns:a16="http://schemas.microsoft.com/office/drawing/2014/main" val="2941180713"/>
                  </a:ext>
                </a:extLst>
              </a:tr>
              <a:tr h="370840">
                <a:tc>
                  <a:txBody>
                    <a:bodyPr/>
                    <a:lstStyle/>
                    <a:p>
                      <a:r>
                        <a:rPr lang="en-US" sz="1700" dirty="0"/>
                        <a:t>Being anxious or fearful</a:t>
                      </a:r>
                    </a:p>
                  </a:txBody>
                  <a:tcPr/>
                </a:tc>
                <a:extLst>
                  <a:ext uri="{0D108BD9-81ED-4DB2-BD59-A6C34878D82A}">
                    <a16:rowId xmlns:a16="http://schemas.microsoft.com/office/drawing/2014/main" val="3537425301"/>
                  </a:ext>
                </a:extLst>
              </a:tr>
              <a:tr h="370840">
                <a:tc>
                  <a:txBody>
                    <a:bodyPr/>
                    <a:lstStyle/>
                    <a:p>
                      <a:r>
                        <a:rPr lang="en-US" sz="1700" dirty="0"/>
                        <a:t>Feeling depressed</a:t>
                      </a:r>
                    </a:p>
                  </a:txBody>
                  <a:tcPr/>
                </a:tc>
                <a:extLst>
                  <a:ext uri="{0D108BD9-81ED-4DB2-BD59-A6C34878D82A}">
                    <a16:rowId xmlns:a16="http://schemas.microsoft.com/office/drawing/2014/main" val="3032714773"/>
                  </a:ext>
                </a:extLst>
              </a:tr>
              <a:tr h="370840">
                <a:tc>
                  <a:txBody>
                    <a:bodyPr/>
                    <a:lstStyle/>
                    <a:p>
                      <a:r>
                        <a:rPr lang="en-US" sz="1700" dirty="0"/>
                        <a:t>Feeling guilty</a:t>
                      </a:r>
                    </a:p>
                  </a:txBody>
                  <a:tcPr/>
                </a:tc>
                <a:extLst>
                  <a:ext uri="{0D108BD9-81ED-4DB2-BD59-A6C34878D82A}">
                    <a16:rowId xmlns:a16="http://schemas.microsoft.com/office/drawing/2014/main" val="855887472"/>
                  </a:ext>
                </a:extLst>
              </a:tr>
              <a:tr h="370840">
                <a:tc>
                  <a:txBody>
                    <a:bodyPr/>
                    <a:lstStyle/>
                    <a:p>
                      <a:r>
                        <a:rPr lang="en-US" sz="1700" dirty="0"/>
                        <a:t>Feeling angry</a:t>
                      </a:r>
                    </a:p>
                  </a:txBody>
                  <a:tcPr/>
                </a:tc>
                <a:extLst>
                  <a:ext uri="{0D108BD9-81ED-4DB2-BD59-A6C34878D82A}">
                    <a16:rowId xmlns:a16="http://schemas.microsoft.com/office/drawing/2014/main" val="1000472537"/>
                  </a:ext>
                </a:extLst>
              </a:tr>
              <a:tr h="370840">
                <a:tc>
                  <a:txBody>
                    <a:bodyPr/>
                    <a:lstStyle/>
                    <a:p>
                      <a:r>
                        <a:rPr lang="en-US" sz="1700" dirty="0"/>
                        <a:t>Not caring about anything</a:t>
                      </a:r>
                    </a:p>
                  </a:txBody>
                  <a:tcPr/>
                </a:tc>
                <a:extLst>
                  <a:ext uri="{0D108BD9-81ED-4DB2-BD59-A6C34878D82A}">
                    <a16:rowId xmlns:a16="http://schemas.microsoft.com/office/drawing/2014/main" val="4185641015"/>
                  </a:ext>
                </a:extLst>
              </a:tr>
              <a:tr h="370840">
                <a:tc>
                  <a:txBody>
                    <a:bodyPr/>
                    <a:lstStyle/>
                    <a:p>
                      <a:r>
                        <a:rPr lang="en-US" sz="1700" dirty="0"/>
                        <a:t>Feeling overwhelmed by sadness</a:t>
                      </a:r>
                    </a:p>
                  </a:txBody>
                  <a:tcPr/>
                </a:tc>
                <a:extLst>
                  <a:ext uri="{0D108BD9-81ED-4DB2-BD59-A6C34878D82A}">
                    <a16:rowId xmlns:a16="http://schemas.microsoft.com/office/drawing/2014/main" val="1992918966"/>
                  </a:ext>
                </a:extLst>
              </a:tr>
              <a:tr h="370840">
                <a:tc>
                  <a:txBody>
                    <a:bodyPr/>
                    <a:lstStyle/>
                    <a:p>
                      <a:r>
                        <a:rPr lang="en-US" sz="1700" dirty="0"/>
                        <a:t>Feeling helpless</a:t>
                      </a:r>
                    </a:p>
                  </a:txBody>
                  <a:tcPr/>
                </a:tc>
                <a:extLst>
                  <a:ext uri="{0D108BD9-81ED-4DB2-BD59-A6C34878D82A}">
                    <a16:rowId xmlns:a16="http://schemas.microsoft.com/office/drawing/2014/main" val="3231857597"/>
                  </a:ext>
                </a:extLst>
              </a:tr>
              <a:tr h="370840">
                <a:tc>
                  <a:txBody>
                    <a:bodyPr/>
                    <a:lstStyle/>
                    <a:p>
                      <a:r>
                        <a:rPr lang="en-US" sz="1700" b="1" dirty="0">
                          <a:solidFill>
                            <a:schemeClr val="bg1"/>
                          </a:solidFill>
                        </a:rPr>
                        <a:t>“Positive”</a:t>
                      </a:r>
                    </a:p>
                  </a:txBody>
                  <a:tcPr>
                    <a:solidFill>
                      <a:schemeClr val="accent2"/>
                    </a:solidFill>
                  </a:tcPr>
                </a:tc>
                <a:extLst>
                  <a:ext uri="{0D108BD9-81ED-4DB2-BD59-A6C34878D82A}">
                    <a16:rowId xmlns:a16="http://schemas.microsoft.com/office/drawing/2014/main" val="3740867723"/>
                  </a:ext>
                </a:extLst>
              </a:tr>
              <a:tr h="370840">
                <a:tc>
                  <a:txBody>
                    <a:bodyPr/>
                    <a:lstStyle/>
                    <a:p>
                      <a:r>
                        <a:rPr lang="en-US" sz="1700" dirty="0"/>
                        <a:t>Feeling proud</a:t>
                      </a:r>
                    </a:p>
                  </a:txBody>
                  <a:tcPr/>
                </a:tc>
                <a:extLst>
                  <a:ext uri="{0D108BD9-81ED-4DB2-BD59-A6C34878D82A}">
                    <a16:rowId xmlns:a16="http://schemas.microsoft.com/office/drawing/2014/main" val="2141393109"/>
                  </a:ext>
                </a:extLst>
              </a:tr>
              <a:tr h="370840">
                <a:tc>
                  <a:txBody>
                    <a:bodyPr/>
                    <a:lstStyle/>
                    <a:p>
                      <a:r>
                        <a:rPr lang="en-US" sz="1700" dirty="0"/>
                        <a:t>Camaraderie, new closeness/intimacy with coworkers; deeper relationships</a:t>
                      </a:r>
                    </a:p>
                  </a:txBody>
                  <a:tcPr/>
                </a:tc>
                <a:extLst>
                  <a:ext uri="{0D108BD9-81ED-4DB2-BD59-A6C34878D82A}">
                    <a16:rowId xmlns:a16="http://schemas.microsoft.com/office/drawing/2014/main" val="480149157"/>
                  </a:ext>
                </a:extLst>
              </a:tr>
              <a:tr h="370840">
                <a:tc>
                  <a:txBody>
                    <a:bodyPr/>
                    <a:lstStyle/>
                    <a:p>
                      <a:r>
                        <a:rPr lang="en-US" sz="1700" dirty="0"/>
                        <a:t>Feeling heroic, euphoric, or invulnerable</a:t>
                      </a:r>
                    </a:p>
                  </a:txBody>
                  <a:tcPr/>
                </a:tc>
                <a:extLst>
                  <a:ext uri="{0D108BD9-81ED-4DB2-BD59-A6C34878D82A}">
                    <a16:rowId xmlns:a16="http://schemas.microsoft.com/office/drawing/2014/main" val="1971407155"/>
                  </a:ext>
                </a:extLst>
              </a:tr>
            </a:tbl>
          </a:graphicData>
        </a:graphic>
      </p:graphicFrame>
      <p:sp>
        <p:nvSpPr>
          <p:cNvPr id="10" name="Triangle 9">
            <a:extLst>
              <a:ext uri="{FF2B5EF4-FFF2-40B4-BE49-F238E27FC236}">
                <a16:creationId xmlns:a16="http://schemas.microsoft.com/office/drawing/2014/main" id="{E8C2E0AF-66F1-D54C-9B25-97F59159AE94}"/>
              </a:ext>
            </a:extLst>
          </p:cNvPr>
          <p:cNvSpPr/>
          <p:nvPr/>
        </p:nvSpPr>
        <p:spPr>
          <a:xfrm>
            <a:off x="9092044" y="2632774"/>
            <a:ext cx="2002779" cy="1648461"/>
          </a:xfrm>
          <a:prstGeom prst="triangle">
            <a:avLst/>
          </a:prstGeom>
          <a:solidFill>
            <a:schemeClr val="accent1">
              <a:alpha val="5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8D217EE-846C-264A-B1D0-040FA2F52F9F}"/>
              </a:ext>
            </a:extLst>
          </p:cNvPr>
          <p:cNvSpPr/>
          <p:nvPr/>
        </p:nvSpPr>
        <p:spPr>
          <a:xfrm>
            <a:off x="9522905" y="2204973"/>
            <a:ext cx="1146468" cy="369332"/>
          </a:xfrm>
          <a:prstGeom prst="rect">
            <a:avLst/>
          </a:prstGeom>
        </p:spPr>
        <p:txBody>
          <a:bodyPr wrap="none">
            <a:spAutoFit/>
          </a:bodyPr>
          <a:lstStyle/>
          <a:p>
            <a:pPr algn="ctr"/>
            <a:r>
              <a:rPr lang="en-US" dirty="0">
                <a:solidFill>
                  <a:schemeClr val="tx1">
                    <a:lumMod val="75000"/>
                    <a:lumOff val="25000"/>
                  </a:schemeClr>
                </a:solidFill>
              </a:rPr>
              <a:t>Thoughts</a:t>
            </a:r>
          </a:p>
        </p:txBody>
      </p:sp>
      <p:sp>
        <p:nvSpPr>
          <p:cNvPr id="12" name="Rectangle 11">
            <a:extLst>
              <a:ext uri="{FF2B5EF4-FFF2-40B4-BE49-F238E27FC236}">
                <a16:creationId xmlns:a16="http://schemas.microsoft.com/office/drawing/2014/main" id="{8982F8BB-B1DA-ED40-98C0-FDC01C649ADC}"/>
              </a:ext>
            </a:extLst>
          </p:cNvPr>
          <p:cNvSpPr/>
          <p:nvPr/>
        </p:nvSpPr>
        <p:spPr>
          <a:xfrm>
            <a:off x="8417005" y="4322711"/>
            <a:ext cx="1210589" cy="369332"/>
          </a:xfrm>
          <a:prstGeom prst="rect">
            <a:avLst/>
          </a:prstGeom>
        </p:spPr>
        <p:txBody>
          <a:bodyPr wrap="none">
            <a:spAutoFit/>
          </a:bodyPr>
          <a:lstStyle/>
          <a:p>
            <a:pPr algn="ctr"/>
            <a:r>
              <a:rPr lang="en-US" dirty="0">
                <a:solidFill>
                  <a:schemeClr val="tx1">
                    <a:lumMod val="75000"/>
                    <a:lumOff val="25000"/>
                  </a:schemeClr>
                </a:solidFill>
              </a:rPr>
              <a:t>Behaviors</a:t>
            </a:r>
          </a:p>
        </p:txBody>
      </p:sp>
      <p:sp>
        <p:nvSpPr>
          <p:cNvPr id="13" name="Rectangle 12">
            <a:extLst>
              <a:ext uri="{FF2B5EF4-FFF2-40B4-BE49-F238E27FC236}">
                <a16:creationId xmlns:a16="http://schemas.microsoft.com/office/drawing/2014/main" id="{5EEB94DB-5F85-D24A-A568-8818302B6F65}"/>
              </a:ext>
            </a:extLst>
          </p:cNvPr>
          <p:cNvSpPr/>
          <p:nvPr/>
        </p:nvSpPr>
        <p:spPr>
          <a:xfrm>
            <a:off x="10501831" y="4323943"/>
            <a:ext cx="1236237" cy="369332"/>
          </a:xfrm>
          <a:prstGeom prst="rect">
            <a:avLst/>
          </a:prstGeom>
        </p:spPr>
        <p:txBody>
          <a:bodyPr wrap="none">
            <a:spAutoFit/>
          </a:bodyPr>
          <a:lstStyle/>
          <a:p>
            <a:pPr algn="ctr"/>
            <a:r>
              <a:rPr lang="en-US" b="1" dirty="0">
                <a:solidFill>
                  <a:schemeClr val="accent2"/>
                </a:solidFill>
              </a:rPr>
              <a:t>Emotions</a:t>
            </a:r>
          </a:p>
        </p:txBody>
      </p:sp>
      <p:sp>
        <p:nvSpPr>
          <p:cNvPr id="14" name="Rectangle 13">
            <a:extLst>
              <a:ext uri="{FF2B5EF4-FFF2-40B4-BE49-F238E27FC236}">
                <a16:creationId xmlns:a16="http://schemas.microsoft.com/office/drawing/2014/main" id="{E48598F1-8228-F749-987E-A52FD4EB66D9}"/>
              </a:ext>
            </a:extLst>
          </p:cNvPr>
          <p:cNvSpPr/>
          <p:nvPr/>
        </p:nvSpPr>
        <p:spPr>
          <a:xfrm>
            <a:off x="9552259" y="3468729"/>
            <a:ext cx="1082348" cy="369332"/>
          </a:xfrm>
          <a:prstGeom prst="rect">
            <a:avLst/>
          </a:prstGeom>
        </p:spPr>
        <p:txBody>
          <a:bodyPr wrap="none">
            <a:spAutoFit/>
          </a:bodyPr>
          <a:lstStyle/>
          <a:p>
            <a:pPr algn="ctr"/>
            <a:r>
              <a:rPr lang="en-US" dirty="0">
                <a:solidFill>
                  <a:schemeClr val="bg1"/>
                </a:solidFill>
              </a:rPr>
              <a:t>Situation</a:t>
            </a:r>
          </a:p>
        </p:txBody>
      </p:sp>
      <p:cxnSp>
        <p:nvCxnSpPr>
          <p:cNvPr id="15" name="Straight Arrow Connector 14">
            <a:extLst>
              <a:ext uri="{FF2B5EF4-FFF2-40B4-BE49-F238E27FC236}">
                <a16:creationId xmlns:a16="http://schemas.microsoft.com/office/drawing/2014/main" id="{E5B33148-ED2F-C047-852C-EF19AD81AE79}"/>
              </a:ext>
            </a:extLst>
          </p:cNvPr>
          <p:cNvCxnSpPr/>
          <p:nvPr/>
        </p:nvCxnSpPr>
        <p:spPr>
          <a:xfrm>
            <a:off x="10306429" y="2632774"/>
            <a:ext cx="998805" cy="1593891"/>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3F5DA78-035C-534D-B8DF-4986AFADB6B3}"/>
              </a:ext>
            </a:extLst>
          </p:cNvPr>
          <p:cNvCxnSpPr>
            <a:cxnSpLocks/>
          </p:cNvCxnSpPr>
          <p:nvPr/>
        </p:nvCxnSpPr>
        <p:spPr>
          <a:xfrm flipH="1">
            <a:off x="8881633" y="2632773"/>
            <a:ext cx="998805" cy="1593891"/>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CFFB146-8814-9A40-B0B1-400D7DEBA902}"/>
              </a:ext>
            </a:extLst>
          </p:cNvPr>
          <p:cNvCxnSpPr>
            <a:cxnSpLocks/>
          </p:cNvCxnSpPr>
          <p:nvPr/>
        </p:nvCxnSpPr>
        <p:spPr>
          <a:xfrm>
            <a:off x="9601670" y="4507377"/>
            <a:ext cx="938834"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B8093C11-DAD4-4A41-AA00-1784CF9269F9}"/>
              </a:ext>
            </a:extLst>
          </p:cNvPr>
          <p:cNvSpPr/>
          <p:nvPr/>
        </p:nvSpPr>
        <p:spPr>
          <a:xfrm>
            <a:off x="431315" y="6267141"/>
            <a:ext cx="8450318" cy="276999"/>
          </a:xfrm>
          <a:prstGeom prst="rect">
            <a:avLst/>
          </a:prstGeom>
        </p:spPr>
        <p:txBody>
          <a:bodyPr wrap="square">
            <a:spAutoFit/>
          </a:bodyPr>
          <a:lstStyle/>
          <a:p>
            <a:r>
              <a:rPr lang="en-US" altLang="en-US" sz="1200" dirty="0">
                <a:solidFill>
                  <a:schemeClr val="tx1">
                    <a:lumMod val="75000"/>
                    <a:lumOff val="25000"/>
                  </a:schemeClr>
                </a:solidFill>
              </a:rPr>
              <a:t>Source: </a:t>
            </a:r>
            <a:r>
              <a:rPr lang="en-US" altLang="en-US" sz="1200" dirty="0">
                <a:solidFill>
                  <a:schemeClr val="tx1">
                    <a:lumMod val="75000"/>
                    <a:lumOff val="25000"/>
                  </a:schemeClr>
                </a:solidFill>
                <a:hlinkClick r:id="rId2"/>
              </a:rPr>
              <a:t>https://store.samhsa.gov/sites/default/files/d7/priv/sma14-4885.pdf</a:t>
            </a:r>
            <a:r>
              <a:rPr lang="en-US" altLang="en-US" sz="1200" dirty="0">
                <a:solidFill>
                  <a:schemeClr val="tx1">
                    <a:lumMod val="75000"/>
                    <a:lumOff val="25000"/>
                  </a:schemeClr>
                </a:solidFill>
              </a:rPr>
              <a:t> </a:t>
            </a:r>
          </a:p>
        </p:txBody>
      </p:sp>
    </p:spTree>
    <p:extLst>
      <p:ext uri="{BB962C8B-B14F-4D97-AF65-F5344CB8AC3E}">
        <p14:creationId xmlns:p14="http://schemas.microsoft.com/office/powerpoint/2010/main" val="605776622"/>
      </p:ext>
    </p:extLst>
  </p:cSld>
  <p:clrMapOvr>
    <a:masterClrMapping/>
  </p:clrMapOvr>
</p:sld>
</file>

<file path=ppt/theme/theme1.xml><?xml version="1.0" encoding="utf-8"?>
<a:theme xmlns:a="http://schemas.openxmlformats.org/drawingml/2006/main" name="Office Theme">
  <a:themeElements>
    <a:clrScheme name="HERO-NY">
      <a:dk1>
        <a:srgbClr val="000000"/>
      </a:dk1>
      <a:lt1>
        <a:srgbClr val="FFFFFF"/>
      </a:lt1>
      <a:dk2>
        <a:srgbClr val="3F3F3F"/>
      </a:dk2>
      <a:lt2>
        <a:srgbClr val="F2F2F2"/>
      </a:lt2>
      <a:accent1>
        <a:srgbClr val="3081A2"/>
      </a:accent1>
      <a:accent2>
        <a:srgbClr val="D71D24"/>
      </a:accent2>
      <a:accent3>
        <a:srgbClr val="95CD8B"/>
      </a:accent3>
      <a:accent4>
        <a:srgbClr val="002C47"/>
      </a:accent4>
      <a:accent5>
        <a:srgbClr val="A61318"/>
      </a:accent5>
      <a:accent6>
        <a:srgbClr val="A58268"/>
      </a:accent6>
      <a:hlink>
        <a:srgbClr val="3081A2"/>
      </a:hlink>
      <a:folHlink>
        <a:srgbClr val="3081A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ERO-NY_Presentation1" id="{AB1505EF-422B-2249-9361-A4E935FA315F}" vid="{133B5B9F-16E4-9E48-9A65-2E8CF8B806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2EDB5DD7-8DCC-4069-9EB3-5D09818665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8E15EA0-2F38-456B-B156-038699A5D17F}">
  <ds:schemaRefs>
    <ds:schemaRef ds:uri="http://schemas.microsoft.com/sharepoint/v3/contenttype/forms"/>
  </ds:schemaRefs>
</ds:datastoreItem>
</file>

<file path=customXml/itemProps3.xml><?xml version="1.0" encoding="utf-8"?>
<ds:datastoreItem xmlns:ds="http://schemas.openxmlformats.org/officeDocument/2006/customXml" ds:itemID="{BF90D0D0-7C1D-47FF-A2F0-9937AA567A3D}">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5461</Words>
  <Application>Microsoft Macintosh PowerPoint</Application>
  <PresentationFormat>Widescreen</PresentationFormat>
  <Paragraphs>553</Paragraphs>
  <Slides>34</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Times New Roman</vt:lpstr>
      <vt:lpstr>Wingdings</vt:lpstr>
      <vt:lpstr>Office Theme</vt:lpstr>
      <vt:lpstr>PowerPoint Presentation</vt:lpstr>
      <vt:lpstr>Grounding Exercise</vt:lpstr>
      <vt:lpstr>Session Overview</vt:lpstr>
      <vt:lpstr>Why Is Today’s Session Important? </vt:lpstr>
      <vt:lpstr>Responses to  the Pandemic</vt:lpstr>
      <vt:lpstr>How Do We Respond to a Situation? </vt:lpstr>
      <vt:lpstr>The Situation: COVID-19 </vt:lpstr>
      <vt:lpstr>Common Responses: Cognitive</vt:lpstr>
      <vt:lpstr>Common Responses: Emotional</vt:lpstr>
      <vt:lpstr>Common Responses: Behavioral </vt:lpstr>
      <vt:lpstr>Common Responses: Physical </vt:lpstr>
      <vt:lpstr>Common Responses: Spiritual </vt:lpstr>
      <vt:lpstr>What Are Your Responses to the Current Crisis?</vt:lpstr>
      <vt:lpstr>Tools to Manage Your Cognitive Response</vt:lpstr>
      <vt:lpstr>Tools to Manage Your Emotional Response</vt:lpstr>
      <vt:lpstr>Name Your Emotions</vt:lpstr>
      <vt:lpstr>Loss and Grief During COVID-19 </vt:lpstr>
      <vt:lpstr>What Is Grief?</vt:lpstr>
      <vt:lpstr>Grief During COVID-19</vt:lpstr>
      <vt:lpstr>COVID-19 Losses</vt:lpstr>
      <vt:lpstr>Complicated Grief</vt:lpstr>
      <vt:lpstr>When to Seek Help </vt:lpstr>
      <vt:lpstr>Evidence-Based Self-Care and Coping Strategies</vt:lpstr>
      <vt:lpstr>Staying Connected to Others</vt:lpstr>
      <vt:lpstr>Keeping Up Physical Activity </vt:lpstr>
      <vt:lpstr>Regular Sleep Patterns</vt:lpstr>
      <vt:lpstr>Healthy Eating </vt:lpstr>
      <vt:lpstr>Limiting Excessive Exposure to Distressing Media</vt:lpstr>
      <vt:lpstr>Practicing Stress Management Techniques</vt:lpstr>
      <vt:lpstr>Buddy System: Look Out for Your Peers</vt:lpstr>
      <vt:lpstr>Ask for Help</vt:lpstr>
      <vt:lpstr>Wrap</vt:lpstr>
      <vt:lpstr>Thank You</vt:lpstr>
      <vt:lpstr>Panel Discussion and Q&amp;A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Bastinelli, Kate</dc:creator>
  <cp:lastModifiedBy/>
  <cp:revision>1</cp:revision>
  <dcterms:created xsi:type="dcterms:W3CDTF">2020-05-21T18:05:49Z</dcterms:created>
  <dcterms:modified xsi:type="dcterms:W3CDTF">2020-06-05T19:16:33Z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