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9"/>
  </p:notesMasterIdLst>
  <p:handoutMasterIdLst>
    <p:handoutMasterId r:id="rId30"/>
  </p:handoutMasterIdLst>
  <p:sldIdLst>
    <p:sldId id="256" r:id="rId5"/>
    <p:sldId id="257" r:id="rId6"/>
    <p:sldId id="258" r:id="rId7"/>
    <p:sldId id="259" r:id="rId8"/>
    <p:sldId id="260" r:id="rId9"/>
    <p:sldId id="261" r:id="rId10"/>
    <p:sldId id="262" r:id="rId11"/>
    <p:sldId id="263" r:id="rId12"/>
    <p:sldId id="264" r:id="rId13"/>
    <p:sldId id="266" r:id="rId14"/>
    <p:sldId id="267" r:id="rId15"/>
    <p:sldId id="268" r:id="rId16"/>
    <p:sldId id="269" r:id="rId17"/>
    <p:sldId id="270" r:id="rId18"/>
    <p:sldId id="271" r:id="rId19"/>
    <p:sldId id="272" r:id="rId20"/>
    <p:sldId id="273" r:id="rId21"/>
    <p:sldId id="274" r:id="rId22"/>
    <p:sldId id="275" r:id="rId23"/>
    <p:sldId id="276" r:id="rId24"/>
    <p:sldId id="279" r:id="rId25"/>
    <p:sldId id="280" r:id="rId26"/>
    <p:sldId id="289" r:id="rId27"/>
    <p:sldId id="29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file>

<file path=ppt/viewProps.xml><?xml version="1.0" encoding="utf-8"?>
<p:viewPr xmlns:a="http://schemas.openxmlformats.org/drawingml/2006/main" xmlns:r="http://schemas.openxmlformats.org/officeDocument/2006/relationships" xmlns:p="http://schemas.openxmlformats.org/presentationml/2006/main">
  <p:normalViewPr>
    <p:restoredLeft sz="19624" autoAdjust="0"/>
    <p:restoredTop sz="96327" autoAdjust="0"/>
  </p:normalViewPr>
  <p:slideViewPr>
    <p:cSldViewPr snapToGrid="0">
      <p:cViewPr varScale="1">
        <p:scale>
          <a:sx n="94" d="100"/>
          <a:sy n="94" d="100"/>
        </p:scale>
        <p:origin x="224" y="824"/>
      </p:cViewPr>
      <p:guideLst/>
    </p:cSldViewPr>
  </p:slideViewPr>
  <p:outlineViewPr>
    <p:cViewPr>
      <p:scale>
        <a:sx n="33" d="100"/>
        <a:sy n="33" d="100"/>
      </p:scale>
      <p:origin x="0" y="-5784"/>
    </p:cViewPr>
  </p:outlineViewPr>
  <p:notesTextViewPr>
    <p:cViewPr>
      <p:scale>
        <a:sx n="100" d="100"/>
        <a:sy n="100" d="100"/>
      </p:scale>
      <p:origin x="0" y="0"/>
    </p:cViewPr>
  </p:notesTextViewPr>
  <p:sorterViewPr>
    <p:cViewPr>
      <p:scale>
        <a:sx n="75" d="100"/>
        <a:sy n="75" d="100"/>
      </p:scale>
      <p:origin x="0" y="0"/>
    </p:cViewPr>
  </p:sorter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6/1/20</a:t>
            </a:fld>
            <a:endParaRPr lang="en-US"/>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9EC30E-1A71-4188-9BE7-E2A64929A436}" type="datetimeFigureOut">
              <a:rPr lang="en-US" noProof="0" smtClean="0"/>
              <a:t>6/1/20</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30193B-564F-4854-8A52-728F3FB19C85}" type="slidenum">
              <a:rPr lang="en-US" noProof="0" smtClean="0"/>
              <a:t>‹#›</a:t>
            </a:fld>
            <a:endParaRPr lang="en-US" noProof="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a:t>
            </a:fld>
            <a:endParaRPr lang="en-US" noProof="0"/>
          </a:p>
        </p:txBody>
      </p:sp>
    </p:spTree>
    <p:extLst>
      <p:ext uri="{BB962C8B-B14F-4D97-AF65-F5344CB8AC3E}">
        <p14:creationId xmlns:p14="http://schemas.microsoft.com/office/powerpoint/2010/main" val="3443856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 is to share</a:t>
            </a:r>
            <a:r>
              <a:rPr lang="en-US" baseline="0" dirty="0"/>
              <a:t> universality of the experience for frontline workers.</a:t>
            </a:r>
          </a:p>
          <a:p>
            <a:endParaRPr lang="en-US" baseline="0" dirty="0"/>
          </a:p>
          <a:p>
            <a:pPr marL="171450" indent="-171450">
              <a:buFont typeface="Arial" panose="020B0604020202020204" pitchFamily="34" charset="0"/>
              <a:buChar char="•"/>
            </a:pPr>
            <a:r>
              <a:rPr lang="en-US" sz="1200" b="1" dirty="0"/>
              <a:t>Surge in care demands. </a:t>
            </a:r>
            <a:r>
              <a:rPr lang="en-US" sz="1200" dirty="0"/>
              <a:t>Many more people present for care, while increased healthcare personnel are sick or caring for family. </a:t>
            </a:r>
          </a:p>
          <a:p>
            <a:pPr marL="171450" indent="-171450">
              <a:buFont typeface="Arial" panose="020B0604020202020204" pitchFamily="34" charset="0"/>
              <a:buChar char="•"/>
            </a:pPr>
            <a:r>
              <a:rPr lang="en-US" sz="1200" b="1" dirty="0"/>
              <a:t>Ongoing risk of infection. </a:t>
            </a:r>
            <a:r>
              <a:rPr lang="en-US" sz="1200" dirty="0"/>
              <a:t>Increased risk of contracting dreaded illness and passing it along to family, friends, and others at work. </a:t>
            </a:r>
          </a:p>
          <a:p>
            <a:pPr marL="171450" indent="-171450">
              <a:buFont typeface="Arial" panose="020B0604020202020204" pitchFamily="34" charset="0"/>
              <a:buChar char="•"/>
            </a:pPr>
            <a:r>
              <a:rPr lang="en-US" sz="1200" b="1" dirty="0"/>
              <a:t>Equipment challenges. </a:t>
            </a:r>
            <a:r>
              <a:rPr lang="en-US" sz="1200" dirty="0"/>
              <a:t>Equipment can be uncomfortable, limit mobility and communication, and be of uncertain benefit; shortages occur as a result of increased, and sometimes unnecessary, use. </a:t>
            </a:r>
          </a:p>
          <a:p>
            <a:pPr marL="171450" indent="-171450">
              <a:buFont typeface="Arial" panose="020B0604020202020204" pitchFamily="34" charset="0"/>
              <a:buChar char="•"/>
            </a:pPr>
            <a:r>
              <a:rPr lang="en-US" sz="1200" b="1" dirty="0"/>
              <a:t>Providing support as well as medical care. </a:t>
            </a:r>
            <a:r>
              <a:rPr lang="en-US" sz="1200" dirty="0"/>
              <a:t>Patient distress can be increasingly difficult for healthcare personnel to manage. </a:t>
            </a:r>
          </a:p>
          <a:p>
            <a:pPr marL="171450" indent="-171450">
              <a:buFont typeface="Arial" panose="020B0604020202020204" pitchFamily="34" charset="0"/>
              <a:buChar char="•"/>
            </a:pPr>
            <a:r>
              <a:rPr lang="en-US" sz="1200" b="1" dirty="0"/>
              <a:t>Psychological stress in the outbreak settings. </a:t>
            </a:r>
            <a:r>
              <a:rPr lang="en-US" sz="1200" dirty="0"/>
              <a:t>Helping those in need can be rewarding, but also difficult as workers may experience fear, grief, frustration, guilt, insomnia, and exhaustion. </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11</a:t>
            </a:fld>
            <a:endParaRPr lang="en-US" noProof="0"/>
          </a:p>
        </p:txBody>
      </p:sp>
    </p:spTree>
    <p:extLst>
      <p:ext uri="{BB962C8B-B14F-4D97-AF65-F5344CB8AC3E}">
        <p14:creationId xmlns:p14="http://schemas.microsoft.com/office/powerpoint/2010/main" val="1408379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aloud.</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12</a:t>
            </a:fld>
            <a:endParaRPr lang="en-US" noProof="0"/>
          </a:p>
        </p:txBody>
      </p:sp>
    </p:spTree>
    <p:extLst>
      <p:ext uri="{BB962C8B-B14F-4D97-AF65-F5344CB8AC3E}">
        <p14:creationId xmlns:p14="http://schemas.microsoft.com/office/powerpoint/2010/main" val="2508599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spcBef>
                <a:spcPts val="0"/>
              </a:spcBef>
              <a:buFont typeface="Arial" panose="020B0604020202020204" pitchFamily="34" charset="0"/>
              <a:buChar char="•"/>
            </a:pPr>
            <a:r>
              <a:rPr lang="en-US" sz="2400" dirty="0">
                <a:solidFill>
                  <a:srgbClr val="000000"/>
                </a:solidFill>
              </a:rPr>
              <a:t>Stigma perceptions </a:t>
            </a:r>
          </a:p>
          <a:p>
            <a:pPr marL="800100" lvl="1" indent="-342900">
              <a:spcBef>
                <a:spcPts val="0"/>
              </a:spcBef>
              <a:buFont typeface="Arial" panose="020B0604020202020204" pitchFamily="34" charset="0"/>
              <a:buChar char="•"/>
            </a:pPr>
            <a:r>
              <a:rPr lang="en-US" sz="2400" dirty="0">
                <a:solidFill>
                  <a:srgbClr val="000000"/>
                </a:solidFill>
              </a:rPr>
              <a:t>“I would be seen as weak.” “It will hurt my career.”</a:t>
            </a:r>
          </a:p>
          <a:p>
            <a:pPr marL="342900" lvl="0" indent="-342900">
              <a:spcBef>
                <a:spcPts val="0"/>
              </a:spcBef>
              <a:buFont typeface="Arial" panose="020B0604020202020204" pitchFamily="34" charset="0"/>
              <a:buChar char="•"/>
            </a:pPr>
            <a:r>
              <a:rPr lang="en-US" sz="2400" dirty="0">
                <a:solidFill>
                  <a:srgbClr val="000000"/>
                </a:solidFill>
              </a:rPr>
              <a:t>Organizational/Other Barriers</a:t>
            </a:r>
          </a:p>
          <a:p>
            <a:pPr marL="800100" lvl="1" indent="-342900">
              <a:spcBef>
                <a:spcPts val="0"/>
              </a:spcBef>
              <a:buFont typeface="Arial" panose="020B0604020202020204" pitchFamily="34" charset="0"/>
              <a:buChar char="•"/>
            </a:pPr>
            <a:r>
              <a:rPr lang="en-US" sz="2400" dirty="0">
                <a:solidFill>
                  <a:srgbClr val="000000"/>
                </a:solidFill>
              </a:rPr>
              <a:t>“It’s too difficult to get an appointment.” “I can’t take time off work.”</a:t>
            </a:r>
          </a:p>
          <a:p>
            <a:pPr marL="342900" lvl="0" indent="-342900">
              <a:spcBef>
                <a:spcPts val="0"/>
              </a:spcBef>
              <a:buFont typeface="Arial" panose="020B0604020202020204" pitchFamily="34" charset="0"/>
              <a:buChar char="•"/>
            </a:pPr>
            <a:r>
              <a:rPr lang="en-US" sz="2400" dirty="0">
                <a:solidFill>
                  <a:srgbClr val="000000"/>
                </a:solidFill>
              </a:rPr>
              <a:t>Self-sufficiency</a:t>
            </a:r>
          </a:p>
          <a:p>
            <a:pPr marL="800100" lvl="1" indent="-342900">
              <a:spcBef>
                <a:spcPts val="0"/>
              </a:spcBef>
              <a:buFont typeface="Arial" panose="020B0604020202020204" pitchFamily="34" charset="0"/>
              <a:buChar char="•"/>
            </a:pPr>
            <a:r>
              <a:rPr lang="en-US" sz="2400" dirty="0">
                <a:solidFill>
                  <a:srgbClr val="000000"/>
                </a:solidFill>
              </a:rPr>
              <a:t>“I should be able to take care of problems on my own.”</a:t>
            </a:r>
          </a:p>
          <a:p>
            <a:pPr marL="342900" lvl="0" indent="-342900">
              <a:spcBef>
                <a:spcPts val="0"/>
              </a:spcBef>
              <a:buFont typeface="Arial" panose="020B0604020202020204" pitchFamily="34" charset="0"/>
              <a:buChar char="•"/>
            </a:pPr>
            <a:r>
              <a:rPr lang="en-US" sz="2400" dirty="0">
                <a:solidFill>
                  <a:srgbClr val="000000"/>
                </a:solidFill>
              </a:rPr>
              <a:t>Negative perceptions of care</a:t>
            </a:r>
          </a:p>
          <a:p>
            <a:pPr marL="800100" lvl="1" indent="-342900">
              <a:spcBef>
                <a:spcPts val="0"/>
              </a:spcBef>
              <a:buFont typeface="Arial" panose="020B0604020202020204" pitchFamily="34" charset="0"/>
              <a:buChar char="•"/>
            </a:pPr>
            <a:r>
              <a:rPr lang="en-US" sz="2400" dirty="0">
                <a:solidFill>
                  <a:srgbClr val="000000"/>
                </a:solidFill>
              </a:rPr>
              <a:t>“I felt judged or misunderstood.” “I didn’t like the treatment option offered.”</a:t>
            </a:r>
          </a:p>
          <a:p>
            <a:pPr marL="342900" lvl="0" indent="-342900">
              <a:spcBef>
                <a:spcPts val="0"/>
              </a:spcBef>
              <a:buFont typeface="Arial" panose="020B0604020202020204" pitchFamily="34" charset="0"/>
              <a:buChar char="•"/>
            </a:pPr>
            <a:r>
              <a:rPr lang="en-US" sz="2400" dirty="0">
                <a:solidFill>
                  <a:srgbClr val="000000"/>
                </a:solidFill>
              </a:rPr>
              <a:t>Self-sufficiency and negative perceptions of care are turning out to be stronger predictors of not seeking treatment than traditional stigma and barriers</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13</a:t>
            </a:fld>
            <a:endParaRPr lang="en-US" noProof="0"/>
          </a:p>
        </p:txBody>
      </p:sp>
    </p:spTree>
    <p:extLst>
      <p:ext uri="{BB962C8B-B14F-4D97-AF65-F5344CB8AC3E}">
        <p14:creationId xmlns:p14="http://schemas.microsoft.com/office/powerpoint/2010/main" val="1028798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aloud</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14</a:t>
            </a:fld>
            <a:endParaRPr lang="en-US" noProof="0"/>
          </a:p>
        </p:txBody>
      </p:sp>
    </p:spTree>
    <p:extLst>
      <p:ext uri="{BB962C8B-B14F-4D97-AF65-F5344CB8AC3E}">
        <p14:creationId xmlns:p14="http://schemas.microsoft.com/office/powerpoint/2010/main" val="4215197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Feel free to add an example from your life.</a:t>
            </a:r>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15</a:t>
            </a:fld>
            <a:endParaRPr lang="en-US" noProof="0"/>
          </a:p>
        </p:txBody>
      </p:sp>
    </p:spTree>
    <p:extLst>
      <p:ext uri="{BB962C8B-B14F-4D97-AF65-F5344CB8AC3E}">
        <p14:creationId xmlns:p14="http://schemas.microsoft.com/office/powerpoint/2010/main" val="2484363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 for a few audience examples</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16</a:t>
            </a:fld>
            <a:endParaRPr lang="en-US" noProof="0"/>
          </a:p>
        </p:txBody>
      </p:sp>
    </p:spTree>
    <p:extLst>
      <p:ext uri="{BB962C8B-B14F-4D97-AF65-F5344CB8AC3E}">
        <p14:creationId xmlns:p14="http://schemas.microsoft.com/office/powerpoint/2010/main" val="707043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work, even right after this session</a:t>
            </a:r>
          </a:p>
          <a:p>
            <a:endParaRPr lang="en-US" dirty="0"/>
          </a:p>
          <a:p>
            <a:r>
              <a:rPr lang="en-US" dirty="0"/>
              <a:t>Explanation:</a:t>
            </a:r>
          </a:p>
          <a:p>
            <a:pPr marL="171450" indent="-171450">
              <a:buFont typeface="Arial" panose="020B0604020202020204" pitchFamily="34" charset="0"/>
              <a:buChar char="•"/>
            </a:pPr>
            <a:r>
              <a:rPr lang="en-US" dirty="0"/>
              <a:t>Resilience is a combination of social, emotional, and physical acts combining to carry us through a crisis</a:t>
            </a:r>
          </a:p>
          <a:p>
            <a:pPr marL="171450" indent="-171450">
              <a:buFont typeface="Arial" panose="020B0604020202020204" pitchFamily="34" charset="0"/>
              <a:buChar char="•"/>
            </a:pPr>
            <a:r>
              <a:rPr lang="en-US" dirty="0"/>
              <a:t>Today we will learn some skills to use right now at work, between shifts, and over longer periods of time</a:t>
            </a:r>
          </a:p>
          <a:p>
            <a:endParaRPr lang="en-US" dirty="0"/>
          </a:p>
          <a:p>
            <a:r>
              <a:rPr lang="en-US" i="1" dirty="0"/>
              <a:t>* see handouts for grounding techniques</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17</a:t>
            </a:fld>
            <a:endParaRPr lang="en-US" noProof="0"/>
          </a:p>
        </p:txBody>
      </p:sp>
    </p:spTree>
    <p:extLst>
      <p:ext uri="{BB962C8B-B14F-4D97-AF65-F5344CB8AC3E}">
        <p14:creationId xmlns:p14="http://schemas.microsoft.com/office/powerpoint/2010/main" val="2189949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Explanation:</a:t>
            </a:r>
          </a:p>
          <a:p>
            <a:pPr marL="171450" indent="-171450">
              <a:buFont typeface="Arial" panose="020B0604020202020204" pitchFamily="34" charset="0"/>
              <a:buChar char="•"/>
            </a:pPr>
            <a:r>
              <a:rPr lang="en-US" dirty="0"/>
              <a:t>This slide shares tools to make it through your home life, until you return to work</a:t>
            </a:r>
          </a:p>
          <a:p>
            <a:pPr marL="171450" indent="-171450">
              <a:buFont typeface="Arial" panose="020B0604020202020204" pitchFamily="34" charset="0"/>
              <a:buChar char="•"/>
            </a:pPr>
            <a:r>
              <a:rPr lang="en-US" dirty="0"/>
              <a:t>Break up your day- this helps psychologically</a:t>
            </a:r>
          </a:p>
          <a:p>
            <a:pPr marL="171450" indent="-171450">
              <a:buFont typeface="Arial" panose="020B0604020202020204" pitchFamily="34" charset="0"/>
              <a:buChar char="•"/>
            </a:pPr>
            <a:r>
              <a:rPr lang="en-US" dirty="0"/>
              <a:t>Make sure you are doing activities from each bucket</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18</a:t>
            </a:fld>
            <a:endParaRPr lang="en-US" noProof="0"/>
          </a:p>
        </p:txBody>
      </p:sp>
    </p:spTree>
    <p:extLst>
      <p:ext uri="{BB962C8B-B14F-4D97-AF65-F5344CB8AC3E}">
        <p14:creationId xmlns:p14="http://schemas.microsoft.com/office/powerpoint/2010/main" val="495976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Between shifts</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19</a:t>
            </a:fld>
            <a:endParaRPr lang="en-US" noProof="0"/>
          </a:p>
        </p:txBody>
      </p:sp>
    </p:spTree>
    <p:extLst>
      <p:ext uri="{BB962C8B-B14F-4D97-AF65-F5344CB8AC3E}">
        <p14:creationId xmlns:p14="http://schemas.microsoft.com/office/powerpoint/2010/main" val="2576782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Remind</a:t>
            </a:r>
            <a:r>
              <a:rPr lang="en-US" baseline="0" dirty="0"/>
              <a:t> audience about content of future sessions (deep dive)</a:t>
            </a:r>
            <a:endParaRPr lang="en-US" dirty="0"/>
          </a:p>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21</a:t>
            </a:fld>
            <a:endParaRPr lang="en-US" noProof="0"/>
          </a:p>
        </p:txBody>
      </p:sp>
    </p:spTree>
    <p:extLst>
      <p:ext uri="{BB962C8B-B14F-4D97-AF65-F5344CB8AC3E}">
        <p14:creationId xmlns:p14="http://schemas.microsoft.com/office/powerpoint/2010/main" val="2590722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Take audience through the exercise</a:t>
            </a:r>
          </a:p>
          <a:p>
            <a:pPr marL="171450" indent="-171450">
              <a:buFont typeface="Arial" panose="020B0604020202020204" pitchFamily="34" charset="0"/>
              <a:buChar char="•"/>
            </a:pPr>
            <a:r>
              <a:rPr lang="en-US" dirty="0"/>
              <a:t>Mention that this can be hard to do at first</a:t>
            </a:r>
          </a:p>
          <a:p>
            <a:pPr marL="171450" indent="-171450">
              <a:buFont typeface="Arial" panose="020B0604020202020204" pitchFamily="34" charset="0"/>
              <a:buChar char="•"/>
            </a:pPr>
            <a:r>
              <a:rPr lang="en-US" dirty="0"/>
              <a:t>And mention that this exercise can be done in 2X2 if breathing difficulties exist</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2</a:t>
            </a:fld>
            <a:endParaRPr lang="en-US" noProof="0"/>
          </a:p>
        </p:txBody>
      </p:sp>
    </p:spTree>
    <p:extLst>
      <p:ext uri="{BB962C8B-B14F-4D97-AF65-F5344CB8AC3E}">
        <p14:creationId xmlns:p14="http://schemas.microsoft.com/office/powerpoint/2010/main" val="2859203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Normalizing this is key: you aren’t alone</a:t>
            </a:r>
          </a:p>
          <a:p>
            <a:endParaRPr lang="en-US" dirty="0"/>
          </a:p>
          <a:p>
            <a:endParaRPr lang="en-US" dirty="0"/>
          </a:p>
          <a:p>
            <a:r>
              <a:rPr lang="en-US" dirty="0"/>
              <a:t>You aren’t alone. Hopefully hearing from others will help you learn new things to try in the moment</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23</a:t>
            </a:fld>
            <a:endParaRPr lang="en-US" noProof="0"/>
          </a:p>
        </p:txBody>
      </p:sp>
    </p:spTree>
    <p:extLst>
      <p:ext uri="{BB962C8B-B14F-4D97-AF65-F5344CB8AC3E}">
        <p14:creationId xmlns:p14="http://schemas.microsoft.com/office/powerpoint/2010/main" val="2404528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3</a:t>
            </a:fld>
            <a:endParaRPr lang="en-US" noProof="0"/>
          </a:p>
        </p:txBody>
      </p:sp>
    </p:spTree>
    <p:extLst>
      <p:ext uri="{BB962C8B-B14F-4D97-AF65-F5344CB8AC3E}">
        <p14:creationId xmlns:p14="http://schemas.microsoft.com/office/powerpoint/2010/main" val="1122341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000" dirty="0"/>
              <a:t>Presenters will take you deeper into:</a:t>
            </a:r>
          </a:p>
          <a:p>
            <a:pPr marL="628650" lvl="1" indent="-171450">
              <a:buFont typeface="Arial" panose="020B0604020202020204" pitchFamily="34" charset="0"/>
              <a:buChar char="•"/>
            </a:pPr>
            <a:r>
              <a:rPr lang="en-US" sz="1000" dirty="0"/>
              <a:t>Resilience skills</a:t>
            </a:r>
          </a:p>
          <a:p>
            <a:pPr marL="628650" lvl="1" indent="-171450">
              <a:buFont typeface="Arial" panose="020B0604020202020204" pitchFamily="34" charset="0"/>
              <a:buChar char="•"/>
            </a:pPr>
            <a:r>
              <a:rPr lang="en-US" sz="1000" dirty="0"/>
              <a:t>Support for grief and loss</a:t>
            </a:r>
          </a:p>
          <a:p>
            <a:pPr marL="628650" lvl="1" indent="-171450">
              <a:buFont typeface="Arial" panose="020B0604020202020204" pitchFamily="34" charset="0"/>
              <a:buChar char="•"/>
            </a:pPr>
            <a:r>
              <a:rPr lang="en-US" sz="1000" dirty="0"/>
              <a:t>How to know what to do and when to ask for more support</a:t>
            </a:r>
          </a:p>
          <a:p>
            <a:pPr marL="171450" indent="-171450">
              <a:buFont typeface="Arial" panose="020B0604020202020204" pitchFamily="34" charset="0"/>
              <a:buChar char="•"/>
            </a:pPr>
            <a:r>
              <a:rPr lang="en-US" sz="1000" dirty="0"/>
              <a:t>You will hear from expert clinicians, researchers, and frontline workers</a:t>
            </a:r>
          </a:p>
          <a:p>
            <a:pPr marL="171450" indent="-171450">
              <a:buFont typeface="Arial" panose="020B0604020202020204" pitchFamily="34" charset="0"/>
              <a:buChar char="•"/>
            </a:pPr>
            <a:r>
              <a:rPr lang="en-US" sz="1000" dirty="0"/>
              <a:t>The goal is to provide skills and tools for frontline workers</a:t>
            </a:r>
          </a:p>
          <a:p>
            <a:pPr marL="171450" indent="-171450">
              <a:buFont typeface="Arial" panose="020B0604020202020204" pitchFamily="34" charset="0"/>
              <a:buChar char="•"/>
            </a:pPr>
            <a:r>
              <a:rPr lang="en-US" sz="1000" dirty="0"/>
              <a:t>And start the work each agency will need to do to promote healing for frontline workers in the months and years to come</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4</a:t>
            </a:fld>
            <a:endParaRPr lang="en-US" noProof="0"/>
          </a:p>
        </p:txBody>
      </p:sp>
    </p:spTree>
    <p:extLst>
      <p:ext uri="{BB962C8B-B14F-4D97-AF65-F5344CB8AC3E}">
        <p14:creationId xmlns:p14="http://schemas.microsoft.com/office/powerpoint/2010/main" val="4066835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to explain that resilience means different things to different people. Each person experiences the current crisis differently.</a:t>
            </a:r>
          </a:p>
          <a:p>
            <a:r>
              <a:rPr lang="en-US" dirty="0"/>
              <a:t>Here are some phrases and descriptions others have shared, so that we can hear from others (read examples).</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6</a:t>
            </a:fld>
            <a:endParaRPr lang="en-US" noProof="0"/>
          </a:p>
        </p:txBody>
      </p:sp>
    </p:spTree>
    <p:extLst>
      <p:ext uri="{BB962C8B-B14F-4D97-AF65-F5344CB8AC3E}">
        <p14:creationId xmlns:p14="http://schemas.microsoft.com/office/powerpoint/2010/main" val="3746000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Read aloud</a:t>
            </a:r>
          </a:p>
          <a:p>
            <a:pPr marL="171450" indent="-171450">
              <a:buFont typeface="Arial" panose="020B0604020202020204" pitchFamily="34" charset="0"/>
              <a:buChar char="•"/>
            </a:pPr>
            <a:r>
              <a:rPr lang="en-US" dirty="0"/>
              <a:t>Mention that this is not clinical language,</a:t>
            </a:r>
            <a:r>
              <a:rPr lang="en-US" baseline="0" dirty="0"/>
              <a:t> but should exemplify how the average person thinks of this</a:t>
            </a:r>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7</a:t>
            </a:fld>
            <a:endParaRPr lang="en-US" noProof="0"/>
          </a:p>
        </p:txBody>
      </p:sp>
    </p:spTree>
    <p:extLst>
      <p:ext uri="{BB962C8B-B14F-4D97-AF65-F5344CB8AC3E}">
        <p14:creationId xmlns:p14="http://schemas.microsoft.com/office/powerpoint/2010/main" val="3394025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Additional information</a:t>
            </a:r>
            <a:r>
              <a:rPr lang="en-US" b="1" baseline="0" dirty="0"/>
              <a:t> to share, as needed:</a:t>
            </a:r>
            <a:endParaRPr lang="en-US" b="1"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Following a disaster, some people will do well and promptly resume their life activities at a similar level of functioning.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Some may even experience an increase perception of their own ability to care for themselves and come to feel more capable of handling adversity in the future; this phenomena is often termed “post-traumatic growth”.</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However, a sizable minority will experience one or more adverse psychological and/or behavioral responses. It is useful to consider them in terms of frequency from least to most common. For instance, when considering psychological effects of disasters, many people think of psychiatric disorders, often PTSD. Psychiatric disorders do produce considerable morbidity and mortality after disasters and it is important to understand risks for developing disorders, how to properly conduct surveillance and assessment, when to refer, and how to appropriately treat these conditions. However, it’s equally important to realize that health risk behaviors and distress reactions are experienced almost immediately and with greater frequency than psychiatric disorders following a disaster, producing the bulk of public mental health burden in the days and weeks immediately following the event.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Following disasters, distress reactions and health risk behaviors predominate. Difficulty with sleep, social isolation, increased use of alcohol and tobacco and other distress responses and health risk behaviors confer the bulk of psychological and behavioral public health burden following disasters. Consider the range of adverse impacts to a community which is largely under slept, irritable, isolative and increasingly reliant on alcohol and tobacco to manage feelings of distress. Public health effects may include increased motor vehicle and other accidents, intimate partner violence and impaired family relationships, as well as decreased work productivity. Some will develop psychiatric disorders, such as PTSD, depression, anxiety, and complex grief can occur following a disaster event, and confer significant morbidity and mortality.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It is important that disaster mental health education convey to communities the range of potential effects, how to recognize when they need assistance and where to go for help. Community leaders can benefit from education about how to support the individuals whom they oversee and manage. Healthcare providers are also important stakeholders for whom education is critical. If individuals receive medical interventions for these distress responses and health risk behaviors, and even psychiatric disorders, it will typically be in primary care and emergency settings. This speaks to the importance of collaboration between psychiatry and other disciplines in disaster management. Partnership and consultation with non-psychiatric providers can enhance their ability to communicate with patients, provide thorough surveillance and screening as well as health education and anticipatory guidance to patients, and more effectively refer individuals for additional services when needed. </a:t>
            </a:r>
          </a:p>
        </p:txBody>
      </p:sp>
      <p:sp>
        <p:nvSpPr>
          <p:cNvPr id="4" name="Slide Number Placeholder 3"/>
          <p:cNvSpPr>
            <a:spLocks noGrp="1"/>
          </p:cNvSpPr>
          <p:nvPr>
            <p:ph type="sldNum" sz="quarter" idx="5"/>
          </p:nvPr>
        </p:nvSpPr>
        <p:spPr/>
        <p:txBody>
          <a:bodyPr/>
          <a:lstStyle/>
          <a:p>
            <a:fld id="{8530193B-564F-4854-8A52-728F3FB19C85}" type="slidenum">
              <a:rPr lang="en-US" noProof="0" smtClean="0"/>
              <a:t>8</a:t>
            </a:fld>
            <a:endParaRPr lang="en-US" noProof="0"/>
          </a:p>
        </p:txBody>
      </p:sp>
    </p:spTree>
    <p:extLst>
      <p:ext uri="{BB962C8B-B14F-4D97-AF65-F5344CB8AC3E}">
        <p14:creationId xmlns:p14="http://schemas.microsoft.com/office/powerpoint/2010/main" val="3387376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Purpose of slide is to share how different each bucket is</a:t>
            </a:r>
          </a:p>
          <a:p>
            <a:pPr marL="171450" indent="-171450">
              <a:buFont typeface="Arial" panose="020B0604020202020204" pitchFamily="34" charset="0"/>
              <a:buChar char="•"/>
            </a:pPr>
            <a:r>
              <a:rPr lang="en-US" dirty="0"/>
              <a:t>Buckets</a:t>
            </a:r>
            <a:r>
              <a:rPr lang="en-US" baseline="0" dirty="0"/>
              <a:t> 2 and 3 should be normalized, and audience encouraged to seek help as needed</a:t>
            </a:r>
            <a:endParaRPr lang="en-US"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9</a:t>
            </a:fld>
            <a:endParaRPr lang="en-US" noProof="0"/>
          </a:p>
        </p:txBody>
      </p:sp>
    </p:spTree>
    <p:extLst>
      <p:ext uri="{BB962C8B-B14F-4D97-AF65-F5344CB8AC3E}">
        <p14:creationId xmlns:p14="http://schemas.microsoft.com/office/powerpoint/2010/main" val="28921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a:t>
            </a:r>
          </a:p>
          <a:p>
            <a:endParaRPr lang="en-US" dirty="0"/>
          </a:p>
          <a:p>
            <a:pPr marL="171450" indent="-171450">
              <a:buFont typeface="Arial" panose="020B0604020202020204" pitchFamily="34" charset="0"/>
              <a:buChar char="•"/>
            </a:pPr>
            <a:r>
              <a:rPr lang="en-US" dirty="0"/>
              <a:t>https://</a:t>
            </a:r>
            <a:r>
              <a:rPr lang="en-US" dirty="0" err="1"/>
              <a:t>www.everydayhealth.com</a:t>
            </a:r>
            <a:r>
              <a:rPr lang="en-US" dirty="0"/>
              <a:t>/coronavirus/how-to-build-your-resilience-during-the-covid-19-pandemic/ </a:t>
            </a:r>
          </a:p>
          <a:p>
            <a:pPr marL="171450" indent="-171450">
              <a:buFont typeface="Arial" panose="020B0604020202020204" pitchFamily="34" charset="0"/>
              <a:buChar char="•"/>
            </a:pPr>
            <a:r>
              <a:rPr lang="en-US" dirty="0"/>
              <a:t>“Like building a muscle, increasing your resilience requires time and dedication.”</a:t>
            </a:r>
          </a:p>
          <a:p>
            <a:pPr marL="171450" indent="-171450">
              <a:buFont typeface="Arial" panose="020B0604020202020204" pitchFamily="34" charset="0"/>
              <a:buChar char="•"/>
            </a:pPr>
            <a:r>
              <a:rPr lang="en-US" dirty="0"/>
              <a:t>“There isn’t one specific strategy to use to build resilience. It’s a process of establishing connections, coping with stress, adjusting your thought process, and fostering physical wellness.”</a:t>
            </a:r>
          </a:p>
          <a:p>
            <a:pPr marL="171450" indent="-171450">
              <a:buFont typeface="Arial" panose="020B0604020202020204" pitchFamily="34" charset="0"/>
              <a:buChar char="•"/>
            </a:pPr>
            <a:r>
              <a:rPr lang="en-US" dirty="0"/>
              <a:t>https://</a:t>
            </a:r>
            <a:r>
              <a:rPr lang="en-US" dirty="0" err="1"/>
              <a:t>www.workhealthlife.com</a:t>
            </a:r>
            <a:r>
              <a:rPr lang="en-US" dirty="0"/>
              <a:t>/Article/</a:t>
            </a:r>
            <a:r>
              <a:rPr lang="en-US" dirty="0" err="1"/>
              <a:t>PrintDirect</a:t>
            </a:r>
            <a:r>
              <a:rPr lang="en-US" dirty="0"/>
              <a:t>/fb6a9d2c-0f4b-4f57-ad79-fc9c30c4c940 </a:t>
            </a:r>
          </a:p>
          <a:p>
            <a:endParaRPr lang="en-US" dirty="0"/>
          </a:p>
          <a:p>
            <a:r>
              <a:rPr lang="en-US" i="1" dirty="0"/>
              <a:t>* Mention next week’s session. This</a:t>
            </a:r>
            <a:r>
              <a:rPr lang="en-US" i="1" baseline="0" dirty="0"/>
              <a:t> week is meant to share skills to use right now, and later weeks will take a deeper dive into the material.</a:t>
            </a:r>
            <a:endParaRPr lang="en-US" i="1" dirty="0"/>
          </a:p>
        </p:txBody>
      </p:sp>
      <p:sp>
        <p:nvSpPr>
          <p:cNvPr id="4" name="Slide Number Placeholder 3"/>
          <p:cNvSpPr>
            <a:spLocks noGrp="1"/>
          </p:cNvSpPr>
          <p:nvPr>
            <p:ph type="sldNum" sz="quarter" idx="5"/>
          </p:nvPr>
        </p:nvSpPr>
        <p:spPr/>
        <p:txBody>
          <a:bodyPr/>
          <a:lstStyle/>
          <a:p>
            <a:fld id="{8530193B-564F-4854-8A52-728F3FB19C85}" type="slidenum">
              <a:rPr lang="en-US" noProof="0" smtClean="0"/>
              <a:t>10</a:t>
            </a:fld>
            <a:endParaRPr lang="en-US" noProof="0"/>
          </a:p>
        </p:txBody>
      </p:sp>
    </p:spTree>
    <p:extLst>
      <p:ext uri="{BB962C8B-B14F-4D97-AF65-F5344CB8AC3E}">
        <p14:creationId xmlns:p14="http://schemas.microsoft.com/office/powerpoint/2010/main" val="41914940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lumMod val="95000"/>
          </a:schemeClr>
        </a:solidFill>
        <a:effectLst/>
      </p:bgPr>
    </p:bg>
    <p:spTree>
      <p:nvGrpSpPr>
        <p:cNvPr id="1" name=""/>
        <p:cNvGrpSpPr/>
        <p:nvPr/>
      </p:nvGrpSpPr>
      <p:grpSpPr>
        <a:xfrm>
          <a:off x="0" y="0"/>
          <a:ext cx="0" cy="0"/>
          <a:chOff x="0" y="0"/>
          <a:chExt cx="0" cy="0"/>
        </a:xfrm>
      </p:grpSpPr>
      <p:pic>
        <p:nvPicPr>
          <p:cNvPr id="11" name="Picture 10" descr="A close up of a white wall&#10;&#10;Description automatically generated">
            <a:extLst>
              <a:ext uri="{FF2B5EF4-FFF2-40B4-BE49-F238E27FC236}">
                <a16:creationId xmlns:a16="http://schemas.microsoft.com/office/drawing/2014/main" id="{2CBE4455-0B36-0347-9BA5-AB9C37E6C56F}"/>
              </a:ext>
            </a:extLst>
          </p:cNvPr>
          <p:cNvPicPr>
            <a:picLocks noChangeAspect="1"/>
          </p:cNvPicPr>
          <p:nvPr userDrawn="1"/>
        </p:nvPicPr>
        <p:blipFill rotWithShape="1">
          <a:blip r:embed="rId2">
            <a:alphaModFix amt="50000"/>
          </a:blip>
          <a:srcRect r="4579"/>
          <a:stretch/>
        </p:blipFill>
        <p:spPr>
          <a:xfrm>
            <a:off x="0" y="-14625"/>
            <a:ext cx="9776708" cy="6830568"/>
          </a:xfrm>
          <a:prstGeom prst="rect">
            <a:avLst/>
          </a:prstGeom>
        </p:spPr>
      </p:pic>
      <p:sp>
        <p:nvSpPr>
          <p:cNvPr id="18" name="Rectangle 17">
            <a:extLst>
              <a:ext uri="{FF2B5EF4-FFF2-40B4-BE49-F238E27FC236}">
                <a16:creationId xmlns:a16="http://schemas.microsoft.com/office/drawing/2014/main" id="{137BC0B1-E1E4-7042-BE18-4EF6F6A227CF}"/>
              </a:ext>
            </a:extLst>
          </p:cNvPr>
          <p:cNvSpPr/>
          <p:nvPr userDrawn="1"/>
        </p:nvSpPr>
        <p:spPr>
          <a:xfrm flipH="1">
            <a:off x="9780102" y="0"/>
            <a:ext cx="2411412" cy="6803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097157" y="3655880"/>
            <a:ext cx="10094843" cy="1261295"/>
          </a:xfrm>
          <a:solidFill>
            <a:schemeClr val="bg1"/>
          </a:solidFill>
        </p:spPr>
        <p:txBody>
          <a:bodyPr vert="horz" lIns="180000" tIns="180000" rIns="252000" bIns="180000" rtlCol="0" anchor="ctr" anchorCtr="0">
            <a:noAutofit/>
          </a:bodyPr>
          <a:lstStyle>
            <a:lvl1pPr algn="l">
              <a:defRPr lang="en-ZA" sz="4800" b="1" spc="0" dirty="0"/>
            </a:lvl1pPr>
          </a:lstStyle>
          <a:p>
            <a:pPr lvl="0" algn="r"/>
            <a:r>
              <a:rPr lang="en-US" noProof="0" dirty="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2097156" y="4905866"/>
            <a:ext cx="10094843" cy="715802"/>
          </a:xfrm>
          <a:solidFill>
            <a:schemeClr val="tx1">
              <a:alpha val="80000"/>
            </a:schemeClr>
          </a:solidFill>
        </p:spPr>
        <p:txBody>
          <a:bodyPr vert="horz" lIns="180000" tIns="180000" rIns="180000" bIns="180000" rtlCol="0">
            <a:noAutofit/>
          </a:bodyPr>
          <a:lstStyle>
            <a:lvl1pPr marL="0" indent="0" algn="l">
              <a:buNone/>
              <a:defRPr lang="en-ZA" dirty="0">
                <a:solidFill>
                  <a:schemeClr val="bg1"/>
                </a:solidFill>
              </a:defRPr>
            </a:lvl1pPr>
          </a:lstStyle>
          <a:p>
            <a:pPr marL="266700" lvl="0" indent="-266700" algn="ctr"/>
            <a:r>
              <a:rPr lang="en-US" noProof="0"/>
              <a:t>Click to edit Master subtitle style</a:t>
            </a:r>
            <a:endParaRPr lang="en-US" noProof="0" dirty="0"/>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354449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2" name="Picture 11" descr="A picture containing drawing&#10;&#10;Description automatically generated">
            <a:extLst>
              <a:ext uri="{FF2B5EF4-FFF2-40B4-BE49-F238E27FC236}">
                <a16:creationId xmlns:a16="http://schemas.microsoft.com/office/drawing/2014/main" id="{6FB57F0E-C37F-CC44-B603-63DAF67C2A0D}"/>
              </a:ext>
            </a:extLst>
          </p:cNvPr>
          <p:cNvPicPr>
            <a:picLocks noChangeAspect="1"/>
          </p:cNvPicPr>
          <p:nvPr userDrawn="1"/>
        </p:nvPicPr>
        <p:blipFill>
          <a:blip r:embed="rId3"/>
          <a:stretch>
            <a:fillRect/>
          </a:stretch>
        </p:blipFill>
        <p:spPr>
          <a:xfrm>
            <a:off x="2097157" y="1649896"/>
            <a:ext cx="7390867" cy="1815969"/>
          </a:xfrm>
          <a:prstGeom prst="rect">
            <a:avLst/>
          </a:prstGeom>
        </p:spPr>
      </p:pic>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accent1"/>
                </a:solidFill>
              </a:defRPr>
            </a:lvl1pPr>
          </a:lstStyle>
          <a:p>
            <a:r>
              <a:rPr lang="en-US" noProof="0"/>
              <a:t>Click to edit page title</a:t>
            </a:r>
          </a:p>
        </p:txBody>
      </p:sp>
      <p:sp>
        <p:nvSpPr>
          <p:cNvPr id="7" name="Subtitle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709530"/>
            <a:ext cx="5472000" cy="396222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Text Placeholder 4">
            <a:extLst>
              <a:ext uri="{FF2B5EF4-FFF2-40B4-BE49-F238E27FC236}">
                <a16:creationId xmlns:a16="http://schemas.microsoft.com/office/drawing/2014/main" id="{7867C73D-EE16-41D1-B7CE-A35C765E3B8D}"/>
              </a:ext>
            </a:extLst>
          </p:cNvPr>
          <p:cNvSpPr>
            <a:spLocks noGrp="1"/>
          </p:cNvSpPr>
          <p:nvPr>
            <p:ph type="body" sz="quarter" idx="12"/>
          </p:nvPr>
        </p:nvSpPr>
        <p:spPr>
          <a:xfrm>
            <a:off x="6299887" y="1708780"/>
            <a:ext cx="5472113" cy="396222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89155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a:lstStyle>
            <a:lvl1pPr>
              <a:defRPr>
                <a:solidFill>
                  <a:schemeClr val="accent1"/>
                </a:solidFill>
              </a:defRPr>
            </a:lvl1pPr>
          </a:lstStyle>
          <a:p>
            <a:r>
              <a:rPr lang="en-US" noProof="0" dirty="0"/>
              <a:t>Click to edit page title</a:t>
            </a:r>
          </a:p>
        </p:txBody>
      </p:sp>
      <p:sp>
        <p:nvSpPr>
          <p:cNvPr id="9" name="Subtitle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710053"/>
            <a:ext cx="3600000" cy="388808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709530"/>
            <a:ext cx="3600450" cy="388808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5">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709528"/>
            <a:ext cx="3600450" cy="388808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65438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accent1"/>
                </a:solidFill>
              </a:defRPr>
            </a:lvl1pPr>
          </a:lstStyle>
          <a:p>
            <a:r>
              <a:rPr lang="en-US" noProof="0" dirty="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219199"/>
            <a:ext cx="11328000" cy="4415481"/>
          </a:xfrm>
        </p:spPr>
        <p:txBody>
          <a:bodyPr/>
          <a:lstStyle>
            <a:lvl1pPr>
              <a:buClr>
                <a:schemeClr val="accent1"/>
              </a:buClr>
              <a:defRPr>
                <a:solidFill>
                  <a:schemeClr val="tx1">
                    <a:lumMod val="75000"/>
                    <a:lumOff val="25000"/>
                  </a:schemeClr>
                </a:solidFill>
              </a:defRPr>
            </a:lvl1pPr>
            <a:lvl2pPr>
              <a:buClr>
                <a:schemeClr val="accent2"/>
              </a:buClr>
              <a:defRPr>
                <a:solidFill>
                  <a:schemeClr val="tx1">
                    <a:lumMod val="75000"/>
                    <a:lumOff val="25000"/>
                  </a:schemeClr>
                </a:solidFill>
              </a:defRPr>
            </a:lvl2pPr>
            <a:lvl3pPr>
              <a:buClr>
                <a:schemeClr val="accent3"/>
              </a:buClr>
              <a:defRPr>
                <a:solidFill>
                  <a:schemeClr val="tx1">
                    <a:lumMod val="75000"/>
                    <a:lumOff val="25000"/>
                  </a:schemeClr>
                </a:solidFill>
              </a:defRPr>
            </a:lvl3pPr>
            <a:lvl4pPr>
              <a:buClr>
                <a:schemeClr val="accent4"/>
              </a:buClr>
              <a:defRPr>
                <a:solidFill>
                  <a:schemeClr val="tx1">
                    <a:lumMod val="75000"/>
                    <a:lumOff val="25000"/>
                  </a:schemeClr>
                </a:solidFill>
              </a:defRPr>
            </a:lvl4pPr>
            <a:lvl5pPr>
              <a:buClr>
                <a:schemeClr val="accent5"/>
              </a:buClr>
              <a:defRPr>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976207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accent1"/>
                </a:solidFill>
              </a:defRPr>
            </a:lvl1pPr>
          </a:lstStyle>
          <a:p>
            <a:r>
              <a:rPr lang="en-US" noProof="0" dirty="0"/>
              <a:t>Click to edit page title</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9" name="Content Placeholder 3">
            <a:extLst>
              <a:ext uri="{FF2B5EF4-FFF2-40B4-BE49-F238E27FC236}">
                <a16:creationId xmlns:a16="http://schemas.microsoft.com/office/drawing/2014/main" id="{EE1E0B79-3CC8-4DCF-8AEC-AC43BC9A3048}"/>
              </a:ext>
            </a:extLst>
          </p:cNvPr>
          <p:cNvSpPr>
            <a:spLocks noGrp="1"/>
          </p:cNvSpPr>
          <p:nvPr>
            <p:ph sz="half" idx="2"/>
          </p:nvPr>
        </p:nvSpPr>
        <p:spPr>
          <a:xfrm>
            <a:off x="6311886" y="1219199"/>
            <a:ext cx="5460114" cy="43907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2">
            <a:extLst>
              <a:ext uri="{FF2B5EF4-FFF2-40B4-BE49-F238E27FC236}">
                <a16:creationId xmlns:a16="http://schemas.microsoft.com/office/drawing/2014/main" id="{15546508-E26C-46CD-8939-D20E71BF4ED7}"/>
              </a:ext>
            </a:extLst>
          </p:cNvPr>
          <p:cNvSpPr>
            <a:spLocks noGrp="1"/>
          </p:cNvSpPr>
          <p:nvPr>
            <p:ph sz="half" idx="1"/>
          </p:nvPr>
        </p:nvSpPr>
        <p:spPr>
          <a:xfrm>
            <a:off x="431999" y="1219199"/>
            <a:ext cx="5448115" cy="4390769"/>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6155533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a:lstStyle>
            <a:lvl1pPr>
              <a:defRPr>
                <a:solidFill>
                  <a:schemeClr val="accent1"/>
                </a:solidFill>
              </a:defRPr>
            </a:lvl1pPr>
          </a:lstStyle>
          <a:p>
            <a:r>
              <a:rPr lang="en-US" noProof="0" dirty="0"/>
              <a:t>Click to edit page title</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016231"/>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2" name="Rectangle 11" descr="Accent bar right&#10;">
            <a:extLst>
              <a:ext uri="{FF2B5EF4-FFF2-40B4-BE49-F238E27FC236}">
                <a16:creationId xmlns:a16="http://schemas.microsoft.com/office/drawing/2014/main" id="{3E8A46E0-47C2-4441-B7DD-F621A80F1FC8}"/>
              </a:ext>
              <a:ext uri="{C183D7F6-B498-43B3-948B-1728B52AA6E4}">
                <adec:decorative xmlns:adec="http://schemas.microsoft.com/office/drawing/2017/decorative" val="1"/>
              </a:ext>
            </a:extLst>
          </p:cNvPr>
          <p:cNvSpPr/>
          <p:nvPr userDrawn="1"/>
        </p:nvSpPr>
        <p:spPr>
          <a:xfrm>
            <a:off x="6299887" y="1016231"/>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Text Placeholder 2">
            <a:extLst>
              <a:ext uri="{FF2B5EF4-FFF2-40B4-BE49-F238E27FC236}">
                <a16:creationId xmlns:a16="http://schemas.microsoft.com/office/drawing/2014/main" id="{D902C307-6561-4E11-9899-1F34830AE8AB}"/>
              </a:ext>
            </a:extLst>
          </p:cNvPr>
          <p:cNvSpPr>
            <a:spLocks noGrp="1"/>
          </p:cNvSpPr>
          <p:nvPr>
            <p:ph type="body" idx="1"/>
          </p:nvPr>
        </p:nvSpPr>
        <p:spPr>
          <a:xfrm>
            <a:off x="431800" y="1224128"/>
            <a:ext cx="5448115"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Text Placeholder 4">
            <a:extLst>
              <a:ext uri="{FF2B5EF4-FFF2-40B4-BE49-F238E27FC236}">
                <a16:creationId xmlns:a16="http://schemas.microsoft.com/office/drawing/2014/main" id="{CD73439B-6B1B-47C5-B2B0-409015FB3398}"/>
              </a:ext>
            </a:extLst>
          </p:cNvPr>
          <p:cNvSpPr>
            <a:spLocks noGrp="1"/>
          </p:cNvSpPr>
          <p:nvPr>
            <p:ph type="body" sz="quarter" idx="3"/>
          </p:nvPr>
        </p:nvSpPr>
        <p:spPr>
          <a:xfrm>
            <a:off x="6312086" y="1224128"/>
            <a:ext cx="5447914" cy="3587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5">
            <a:extLst>
              <a:ext uri="{FF2B5EF4-FFF2-40B4-BE49-F238E27FC236}">
                <a16:creationId xmlns:a16="http://schemas.microsoft.com/office/drawing/2014/main" id="{12AC6878-44C6-4445-A225-70C0DC482EDF}"/>
              </a:ext>
            </a:extLst>
          </p:cNvPr>
          <p:cNvSpPr>
            <a:spLocks noGrp="1"/>
          </p:cNvSpPr>
          <p:nvPr>
            <p:ph sz="quarter" idx="4"/>
          </p:nvPr>
        </p:nvSpPr>
        <p:spPr>
          <a:xfrm>
            <a:off x="6299886" y="1955731"/>
            <a:ext cx="5447914" cy="367980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Content Placeholder 3">
            <a:extLst>
              <a:ext uri="{FF2B5EF4-FFF2-40B4-BE49-F238E27FC236}">
                <a16:creationId xmlns:a16="http://schemas.microsoft.com/office/drawing/2014/main" id="{6D675DA8-374F-4915-973A-53612A41FFC1}"/>
              </a:ext>
            </a:extLst>
          </p:cNvPr>
          <p:cNvSpPr>
            <a:spLocks noGrp="1"/>
          </p:cNvSpPr>
          <p:nvPr>
            <p:ph sz="half" idx="2"/>
          </p:nvPr>
        </p:nvSpPr>
        <p:spPr>
          <a:xfrm>
            <a:off x="431800" y="1943031"/>
            <a:ext cx="5447914" cy="369084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25315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3932037" cy="1411276"/>
          </a:xfrm>
        </p:spPr>
        <p:txBody>
          <a:bodyPr anchor="b"/>
          <a:lstStyle>
            <a:lvl1pPr>
              <a:defRPr>
                <a:solidFill>
                  <a:schemeClr val="tx1">
                    <a:lumMod val="75000"/>
                    <a:lumOff val="25000"/>
                  </a:schemeClr>
                </a:solidFill>
              </a:defRPr>
            </a:lvl1pPr>
          </a:lstStyle>
          <a:p>
            <a:r>
              <a:rPr lang="en-US" noProof="0"/>
              <a:t>Click to edit page title</a:t>
            </a:r>
          </a:p>
        </p:txBody>
      </p:sp>
      <p:sp>
        <p:nvSpPr>
          <p:cNvPr id="5" name="Slide Number Placehold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1" name="Rectangle 10" descr="Accent block left">
            <a:extLst>
              <a:ext uri="{FF2B5EF4-FFF2-40B4-BE49-F238E27FC236}">
                <a16:creationId xmlns:a16="http://schemas.microsoft.com/office/drawing/2014/main" id="{48A1A904-FE62-4BE3-BAE9-0EEAE7B1E38C}"/>
              </a:ext>
              <a:ext uri="{C183D7F6-B498-43B3-948B-1728B52AA6E4}">
                <adec:decorative xmlns:adec="http://schemas.microsoft.com/office/drawing/2017/decorative" val="1"/>
              </a:ext>
            </a:extLst>
          </p:cNvPr>
          <p:cNvSpPr/>
          <p:nvPr userDrawn="1"/>
        </p:nvSpPr>
        <p:spPr>
          <a:xfrm>
            <a:off x="431800" y="1892926"/>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Content Placeholder 2">
            <a:extLst>
              <a:ext uri="{FF2B5EF4-FFF2-40B4-BE49-F238E27FC236}">
                <a16:creationId xmlns:a16="http://schemas.microsoft.com/office/drawing/2014/main" id="{85B68CA9-AC4C-4D15-9BA1-A9F1AC5606DA}"/>
              </a:ext>
            </a:extLst>
          </p:cNvPr>
          <p:cNvSpPr>
            <a:spLocks noGrp="1"/>
          </p:cNvSpPr>
          <p:nvPr>
            <p:ph idx="1"/>
          </p:nvPr>
        </p:nvSpPr>
        <p:spPr>
          <a:xfrm>
            <a:off x="4788816" y="432001"/>
            <a:ext cx="6971184" cy="5264464"/>
          </a:xfrm>
        </p:spPr>
        <p:txBody>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5" name="Text Placeholder 3">
            <a:extLst>
              <a:ext uri="{FF2B5EF4-FFF2-40B4-BE49-F238E27FC236}">
                <a16:creationId xmlns:a16="http://schemas.microsoft.com/office/drawing/2014/main" id="{29B24D8A-D8A5-4F57-A260-A4CF75FCB3BD}"/>
              </a:ext>
            </a:extLst>
          </p:cNvPr>
          <p:cNvSpPr>
            <a:spLocks noGrp="1"/>
          </p:cNvSpPr>
          <p:nvPr>
            <p:ph type="body" sz="half" idx="2"/>
          </p:nvPr>
        </p:nvSpPr>
        <p:spPr>
          <a:xfrm>
            <a:off x="432000" y="2057400"/>
            <a:ext cx="3932237" cy="36390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801432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5" name="Subtitle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Slide Number Placehold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505855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139767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
        <p:nvSpPr>
          <p:cNvPr id="4" name="Title 3">
            <a:extLst>
              <a:ext uri="{FF2B5EF4-FFF2-40B4-BE49-F238E27FC236}">
                <a16:creationId xmlns:a16="http://schemas.microsoft.com/office/drawing/2014/main" id="{90694D9D-C633-4D52-965E-E5BBD9883037}"/>
              </a:ext>
            </a:extLst>
          </p:cNvPr>
          <p:cNvSpPr>
            <a:spLocks noGrp="1"/>
          </p:cNvSpPr>
          <p:nvPr>
            <p:ph type="title"/>
          </p:nvPr>
        </p:nvSpPr>
        <p:spPr/>
        <p:txBody>
          <a:bodyPr/>
          <a:lstStyle/>
          <a:p>
            <a:r>
              <a:rPr lang="en-US" noProof="0"/>
              <a:t>Click to edit Master title style</a:t>
            </a:r>
          </a:p>
        </p:txBody>
      </p:sp>
      <p:sp>
        <p:nvSpPr>
          <p:cNvPr id="6" name="Text Placeholder 5">
            <a:extLst>
              <a:ext uri="{FF2B5EF4-FFF2-40B4-BE49-F238E27FC236}">
                <a16:creationId xmlns:a16="http://schemas.microsoft.com/office/drawing/2014/main" id="{0DB3A426-6D4A-4D91-ACD6-A2C25BAE44E3}"/>
              </a:ext>
            </a:extLst>
          </p:cNvPr>
          <p:cNvSpPr>
            <a:spLocks noGrp="1"/>
          </p:cNvSpPr>
          <p:nvPr>
            <p:ph type="body" sz="quarter" idx="14"/>
          </p:nvPr>
        </p:nvSpPr>
        <p:spPr>
          <a:xfrm>
            <a:off x="1664370" y="2033588"/>
            <a:ext cx="8863262" cy="2790825"/>
          </a:xfrm>
        </p:spPr>
        <p:txBody>
          <a:bodyPr anchor="ctr"/>
          <a:lstStyle>
            <a:lvl1pPr marL="0" indent="0" algn="ctr">
              <a:buNone/>
              <a:defRPr sz="6000"/>
            </a:lvl1pPr>
            <a:lvl2pPr marL="266700" indent="0">
              <a:buNone/>
              <a:defRPr/>
            </a:lvl2pPr>
          </a:lstStyle>
          <a:p>
            <a:pPr lvl="0"/>
            <a:r>
              <a:rPr lang="en-US" noProof="0"/>
              <a:t>Click to edit Master text styles</a:t>
            </a:r>
          </a:p>
        </p:txBody>
      </p:sp>
    </p:spTree>
    <p:extLst>
      <p:ext uri="{BB962C8B-B14F-4D97-AF65-F5344CB8AC3E}">
        <p14:creationId xmlns:p14="http://schemas.microsoft.com/office/powerpoint/2010/main" val="2877243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900433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238539"/>
            <a:ext cx="9780588" cy="5953283"/>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ctr" anchorCtr="0">
            <a:noAutofit/>
          </a:bodyPr>
          <a:lstStyle>
            <a:lvl1pPr algn="r">
              <a:defRPr lang="en-ZA" sz="4400" b="1" spc="0" dirty="0"/>
            </a:lvl1pPr>
          </a:lstStyle>
          <a:p>
            <a:pPr lvl="0" algn="r"/>
            <a:r>
              <a:rPr lang="en-US" noProof="0" dirty="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437159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er Slide 2">
    <p:bg>
      <p:bgRef idx="1001">
        <a:schemeClr val="bg2"/>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46A426-7023-2F47-8642-997CAD534E57}"/>
              </a:ext>
            </a:extLst>
          </p:cNvPr>
          <p:cNvSpPr/>
          <p:nvPr userDrawn="1"/>
        </p:nvSpPr>
        <p:spPr>
          <a:xfrm>
            <a:off x="0" y="16772"/>
            <a:ext cx="2411412" cy="588481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1"/>
            <a:ext cx="9780588" cy="5884812"/>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3" name="Title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1921446"/>
            <a:ext cx="5958000" cy="1958400"/>
          </a:xfrm>
          <a:solidFill>
            <a:schemeClr val="bg1"/>
          </a:solidFill>
        </p:spPr>
        <p:txBody>
          <a:bodyPr lIns="252000" tIns="180000" rIns="180000" bIns="180000"/>
          <a:lstStyle>
            <a:lvl1pPr>
              <a:defRPr sz="4400" b="1" spc="0">
                <a:solidFill>
                  <a:schemeClr val="tx1">
                    <a:lumMod val="75000"/>
                    <a:lumOff val="25000"/>
                  </a:schemeClr>
                </a:solidFill>
                <a:latin typeface="+mj-lt"/>
              </a:defRPr>
            </a:lvl1pPr>
          </a:lstStyle>
          <a:p>
            <a:r>
              <a:rPr lang="en-US" noProof="0" dirty="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3875980"/>
            <a:ext cx="5956300" cy="1100565"/>
          </a:xfrm>
          <a:solidFill>
            <a:schemeClr val="tx1">
              <a:alpha val="80000"/>
            </a:schemeClr>
          </a:solidFill>
        </p:spPr>
        <p:txBody>
          <a:bodyPr lIns="252000" tIns="180000" rIns="180000" bIns="18000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8" name="Rectangle 7">
            <a:extLst>
              <a:ext uri="{FF2B5EF4-FFF2-40B4-BE49-F238E27FC236}">
                <a16:creationId xmlns:a16="http://schemas.microsoft.com/office/drawing/2014/main" id="{51DD44D8-4A8F-4693-B90A-166855B29D25}"/>
              </a:ext>
            </a:extLst>
          </p:cNvPr>
          <p:cNvSpPr/>
          <p:nvPr userDrawn="1"/>
        </p:nvSpPr>
        <p:spPr>
          <a:xfrm>
            <a:off x="0" y="497490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28285856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5668113"/>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518692"/>
            <a:ext cx="4648200" cy="985000"/>
          </a:xfrm>
          <a:solidFill>
            <a:schemeClr val="bg1"/>
          </a:solidFill>
        </p:spPr>
        <p:txBody>
          <a:bodyPr lIns="180000" tIns="180000" rIns="180000" bIns="180000"/>
          <a:lstStyle>
            <a:lvl1pPr algn="r">
              <a:defRPr sz="3600" b="1" spc="0">
                <a:solidFill>
                  <a:schemeClr val="tx1">
                    <a:lumMod val="75000"/>
                    <a:lumOff val="25000"/>
                  </a:schemeClr>
                </a:solidFill>
              </a:defRPr>
            </a:lvl1pPr>
          </a:lstStyle>
          <a:p>
            <a:r>
              <a:rPr lang="en-US" noProof="0" dirty="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503693"/>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506627"/>
            <a:ext cx="5472000" cy="5161485"/>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1508F53F-6AA2-4060-904A-BC90211DC043}"/>
              </a:ext>
            </a:extLst>
          </p:cNvPr>
          <p:cNvSpPr/>
          <p:nvPr userDrawn="1"/>
        </p:nvSpPr>
        <p:spPr>
          <a:xfrm>
            <a:off x="9348588" y="3416568"/>
            <a:ext cx="2411412"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5348929"/>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4" name="Rectangle 3">
            <a:extLst>
              <a:ext uri="{FF2B5EF4-FFF2-40B4-BE49-F238E27FC236}">
                <a16:creationId xmlns:a16="http://schemas.microsoft.com/office/drawing/2014/main" id="{BEFB5D35-A5B5-2847-9538-6B0074B42957}"/>
              </a:ext>
            </a:extLst>
          </p:cNvPr>
          <p:cNvSpPr/>
          <p:nvPr userDrawn="1"/>
        </p:nvSpPr>
        <p:spPr>
          <a:xfrm>
            <a:off x="-1" y="5358909"/>
            <a:ext cx="10036099" cy="1434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464300" y="1926706"/>
            <a:ext cx="5295700" cy="3130912"/>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a:xfrm>
            <a:off x="11760000" y="5348928"/>
            <a:ext cx="432000" cy="1454423"/>
          </a:xfrm>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4605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1" name="Rectangle 10">
            <a:extLst>
              <a:ext uri="{FF2B5EF4-FFF2-40B4-BE49-F238E27FC236}">
                <a16:creationId xmlns:a16="http://schemas.microsoft.com/office/drawing/2014/main" id="{5B70645B-A7B2-CA46-979A-C49B44772A4A}"/>
              </a:ext>
            </a:extLst>
          </p:cNvPr>
          <p:cNvSpPr/>
          <p:nvPr userDrawn="1"/>
        </p:nvSpPr>
        <p:spPr>
          <a:xfrm>
            <a:off x="6096000" y="1513290"/>
            <a:ext cx="5663999" cy="1158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568296"/>
            <a:ext cx="6641900" cy="944994"/>
          </a:xfrm>
          <a:solidFill>
            <a:schemeClr val="bg1">
              <a:lumMod val="95000"/>
            </a:schemeClr>
          </a:solidFill>
        </p:spPr>
        <p:txBody>
          <a:bodyPr lIns="180000" tIns="180000" rIns="180000" bIns="180000"/>
          <a:lstStyle>
            <a:lvl1pPr algn="l">
              <a:defRPr sz="3600" b="1" spc="0">
                <a:solidFill>
                  <a:schemeClr val="tx1">
                    <a:lumMod val="75000"/>
                    <a:lumOff val="25000"/>
                  </a:schemeClr>
                </a:solidFill>
              </a:defRPr>
            </a:lvl1pPr>
          </a:lstStyle>
          <a:p>
            <a:r>
              <a:rPr lang="en-US" noProof="0" dirty="0"/>
              <a:t>Click to edit page title</a:t>
            </a:r>
          </a:p>
        </p:txBody>
      </p:sp>
      <p:pic>
        <p:nvPicPr>
          <p:cNvPr id="12" name="Picture 11">
            <a:extLst>
              <a:ext uri="{FF2B5EF4-FFF2-40B4-BE49-F238E27FC236}">
                <a16:creationId xmlns:a16="http://schemas.microsoft.com/office/drawing/2014/main" id="{AD3F355E-0FBB-8242-AEE8-AD56DFBD41A0}"/>
              </a:ext>
            </a:extLst>
          </p:cNvPr>
          <p:cNvPicPr>
            <a:picLocks noChangeAspect="1"/>
          </p:cNvPicPr>
          <p:nvPr userDrawn="1"/>
        </p:nvPicPr>
        <p:blipFill>
          <a:blip r:embed="rId2"/>
          <a:stretch>
            <a:fillRect/>
          </a:stretch>
        </p:blipFill>
        <p:spPr>
          <a:xfrm>
            <a:off x="432000" y="5696367"/>
            <a:ext cx="1129171" cy="795713"/>
          </a:xfrm>
          <a:prstGeom prst="rect">
            <a:avLst/>
          </a:prstGeom>
        </p:spPr>
      </p:pic>
      <p:pic>
        <p:nvPicPr>
          <p:cNvPr id="13" name="Picture 12">
            <a:extLst>
              <a:ext uri="{FF2B5EF4-FFF2-40B4-BE49-F238E27FC236}">
                <a16:creationId xmlns:a16="http://schemas.microsoft.com/office/drawing/2014/main" id="{FDF73CE1-A7CC-D349-9554-AE889AA0CB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1865"/>
          <a:stretch/>
        </p:blipFill>
        <p:spPr>
          <a:xfrm>
            <a:off x="5763216" y="5696367"/>
            <a:ext cx="1708280" cy="795712"/>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C08B2EA6-4319-BA4A-A1DE-6A8B4FC26D38}"/>
              </a:ext>
            </a:extLst>
          </p:cNvPr>
          <p:cNvPicPr>
            <a:picLocks noChangeAspect="1"/>
          </p:cNvPicPr>
          <p:nvPr userDrawn="1"/>
        </p:nvPicPr>
        <p:blipFill>
          <a:blip r:embed="rId4"/>
          <a:stretch>
            <a:fillRect/>
          </a:stretch>
        </p:blipFill>
        <p:spPr>
          <a:xfrm>
            <a:off x="7978110" y="5696365"/>
            <a:ext cx="1474411" cy="795714"/>
          </a:xfrm>
          <a:prstGeom prst="rect">
            <a:avLst/>
          </a:prstGeom>
        </p:spPr>
      </p:pic>
      <p:pic>
        <p:nvPicPr>
          <p:cNvPr id="15" name="Picture 14" descr="A close up of a sign&#10;&#10;Description automatically generated">
            <a:extLst>
              <a:ext uri="{FF2B5EF4-FFF2-40B4-BE49-F238E27FC236}">
                <a16:creationId xmlns:a16="http://schemas.microsoft.com/office/drawing/2014/main" id="{EEEEEB6D-19A6-BB43-9826-4EA88199E394}"/>
              </a:ext>
            </a:extLst>
          </p:cNvPr>
          <p:cNvPicPr>
            <a:picLocks noChangeAspect="1"/>
          </p:cNvPicPr>
          <p:nvPr userDrawn="1"/>
        </p:nvPicPr>
        <p:blipFill rotWithShape="1">
          <a:blip r:embed="rId5"/>
          <a:srcRect l="13172" t="15777" r="11828" b="15293"/>
          <a:stretch/>
        </p:blipFill>
        <p:spPr>
          <a:xfrm>
            <a:off x="2063283" y="5696367"/>
            <a:ext cx="1731577" cy="795713"/>
          </a:xfrm>
          <a:prstGeom prst="rect">
            <a:avLst/>
          </a:prstGeom>
        </p:spPr>
      </p:pic>
      <p:pic>
        <p:nvPicPr>
          <p:cNvPr id="17" name="Picture 16" descr="A close up of a sign&#10;&#10;Description automatically generated">
            <a:extLst>
              <a:ext uri="{FF2B5EF4-FFF2-40B4-BE49-F238E27FC236}">
                <a16:creationId xmlns:a16="http://schemas.microsoft.com/office/drawing/2014/main" id="{48D43C7D-C3AE-AA47-B2CA-AF03E1B6C3EF}"/>
              </a:ext>
            </a:extLst>
          </p:cNvPr>
          <p:cNvPicPr>
            <a:picLocks noChangeAspect="1"/>
          </p:cNvPicPr>
          <p:nvPr userDrawn="1"/>
        </p:nvPicPr>
        <p:blipFill>
          <a:blip r:embed="rId6"/>
          <a:stretch>
            <a:fillRect/>
          </a:stretch>
        </p:blipFill>
        <p:spPr>
          <a:xfrm>
            <a:off x="4296972" y="5514338"/>
            <a:ext cx="959630" cy="1131789"/>
          </a:xfrm>
          <a:prstGeom prst="rect">
            <a:avLst/>
          </a:prstGeom>
        </p:spPr>
      </p:pic>
      <p:sp>
        <p:nvSpPr>
          <p:cNvPr id="18" name="Rectangle 17">
            <a:extLst>
              <a:ext uri="{FF2B5EF4-FFF2-40B4-BE49-F238E27FC236}">
                <a16:creationId xmlns:a16="http://schemas.microsoft.com/office/drawing/2014/main" id="{A263CCAF-A201-9142-9BB2-92944F1B903B}"/>
              </a:ext>
            </a:extLst>
          </p:cNvPr>
          <p:cNvSpPr/>
          <p:nvPr userDrawn="1"/>
        </p:nvSpPr>
        <p:spPr>
          <a:xfrm>
            <a:off x="10034228" y="5347652"/>
            <a:ext cx="1723901" cy="1454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window&#10;&#10;Description automatically generated">
            <a:extLst>
              <a:ext uri="{FF2B5EF4-FFF2-40B4-BE49-F238E27FC236}">
                <a16:creationId xmlns:a16="http://schemas.microsoft.com/office/drawing/2014/main" id="{B5212FF5-85D4-E14F-A85A-FD44FE1611EB}"/>
              </a:ext>
            </a:extLst>
          </p:cNvPr>
          <p:cNvPicPr>
            <a:picLocks noChangeAspect="1"/>
          </p:cNvPicPr>
          <p:nvPr userDrawn="1"/>
        </p:nvPicPr>
        <p:blipFill>
          <a:blip r:embed="rId7"/>
          <a:stretch>
            <a:fillRect/>
          </a:stretch>
        </p:blipFill>
        <p:spPr>
          <a:xfrm>
            <a:off x="10340439" y="5668300"/>
            <a:ext cx="1071155" cy="795715"/>
          </a:xfrm>
          <a:prstGeom prst="rect">
            <a:avLst/>
          </a:prstGeom>
        </p:spPr>
      </p:pic>
      <p:sp>
        <p:nvSpPr>
          <p:cNvPr id="21" name="Rectangle 20">
            <a:extLst>
              <a:ext uri="{FF2B5EF4-FFF2-40B4-BE49-F238E27FC236}">
                <a16:creationId xmlns:a16="http://schemas.microsoft.com/office/drawing/2014/main" id="{A4FBBF8E-2AF3-234D-B2D9-F47C0F42A0AB}"/>
              </a:ext>
            </a:extLst>
          </p:cNvPr>
          <p:cNvSpPr/>
          <p:nvPr userDrawn="1"/>
        </p:nvSpPr>
        <p:spPr>
          <a:xfrm>
            <a:off x="10034228" y="6802074"/>
            <a:ext cx="1723901" cy="686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2454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a:lstStyle>
            <a:lvl1pPr>
              <a:defRPr>
                <a:solidFill>
                  <a:schemeClr val="accent1"/>
                </a:solidFill>
              </a:defRPr>
            </a:lvl1pPr>
          </a:lstStyle>
          <a:p>
            <a:r>
              <a:rPr lang="en-US" noProof="0" dirty="0"/>
              <a:t>Click to edit page title</a:t>
            </a:r>
          </a:p>
        </p:txBody>
      </p:sp>
      <p:sp>
        <p:nvSpPr>
          <p:cNvPr id="9" name="Subtitle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mparison Left Placeholder 1">
            <a:extLst>
              <a:ext uri="{FF2B5EF4-FFF2-40B4-BE49-F238E27FC236}">
                <a16:creationId xmlns:a16="http://schemas.microsoft.com/office/drawing/2014/main" id="{9322B50D-6A7D-41C6-BA57-613BC231DF36}"/>
              </a:ext>
            </a:extLst>
          </p:cNvPr>
          <p:cNvSpPr>
            <a:spLocks noGrp="1"/>
          </p:cNvSpPr>
          <p:nvPr>
            <p:ph type="body" idx="1"/>
          </p:nvPr>
        </p:nvSpPr>
        <p:spPr>
          <a:xfrm>
            <a:off x="432000" y="1936986"/>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2">
            <a:extLst>
              <a:ext uri="{FF2B5EF4-FFF2-40B4-BE49-F238E27FC236}">
                <a16:creationId xmlns:a16="http://schemas.microsoft.com/office/drawing/2014/main" id="{9FD584DA-F775-47B8-A1D7-6556AD5FCBD2}"/>
              </a:ext>
            </a:extLst>
          </p:cNvPr>
          <p:cNvSpPr>
            <a:spLocks noGrp="1"/>
          </p:cNvSpPr>
          <p:nvPr>
            <p:ph sz="half" idx="2"/>
          </p:nvPr>
        </p:nvSpPr>
        <p:spPr>
          <a:xfrm>
            <a:off x="432000" y="2444334"/>
            <a:ext cx="5472000" cy="337696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mparison Left Placeholder 2">
            <a:extLst>
              <a:ext uri="{FF2B5EF4-FFF2-40B4-BE49-F238E27FC236}">
                <a16:creationId xmlns:a16="http://schemas.microsoft.com/office/drawing/2014/main" id="{78A963F8-6F6E-440E-B3B3-DDE13C083A36}"/>
              </a:ext>
            </a:extLst>
          </p:cNvPr>
          <p:cNvSpPr>
            <a:spLocks noGrp="1"/>
          </p:cNvSpPr>
          <p:nvPr>
            <p:ph type="body" sz="quarter" idx="13"/>
          </p:nvPr>
        </p:nvSpPr>
        <p:spPr>
          <a:xfrm>
            <a:off x="6300000" y="1937511"/>
            <a:ext cx="5472000" cy="358775"/>
          </a:xfrm>
        </p:spPr>
        <p:txBody>
          <a:bodyPr/>
          <a:lstStyle>
            <a:lvl1pPr marL="0" indent="0">
              <a:buNone/>
              <a:defRPr sz="2400" b="1"/>
            </a:lvl1pPr>
          </a:lstStyle>
          <a:p>
            <a:pPr lvl="0"/>
            <a:r>
              <a:rPr lang="en-US" noProof="0"/>
              <a:t>Click to edit Master text styles</a:t>
            </a:r>
          </a:p>
        </p:txBody>
      </p:sp>
      <p:sp>
        <p:nvSpPr>
          <p:cNvPr id="8" name="Text Placeholder 4">
            <a:extLst>
              <a:ext uri="{FF2B5EF4-FFF2-40B4-BE49-F238E27FC236}">
                <a16:creationId xmlns:a16="http://schemas.microsoft.com/office/drawing/2014/main" id="{DF0A5256-B267-47DA-858A-0F3867CB6139}"/>
              </a:ext>
            </a:extLst>
          </p:cNvPr>
          <p:cNvSpPr>
            <a:spLocks noGrp="1"/>
          </p:cNvSpPr>
          <p:nvPr>
            <p:ph type="body" sz="quarter" idx="12"/>
          </p:nvPr>
        </p:nvSpPr>
        <p:spPr>
          <a:xfrm>
            <a:off x="6299887" y="2441511"/>
            <a:ext cx="5472113" cy="337903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10" name="Rectangle 9" descr="Accent block left">
            <a:extLst>
              <a:ext uri="{FF2B5EF4-FFF2-40B4-BE49-F238E27FC236}">
                <a16:creationId xmlns:a16="http://schemas.microsoft.com/office/drawing/2014/main" id="{BBC0CAF5-0DE6-4BEA-824E-124A54A76AC6}"/>
              </a:ext>
              <a:ext uri="{C183D7F6-B498-43B3-948B-1728B52AA6E4}">
                <adec:decorative xmlns:adec="http://schemas.microsoft.com/office/drawing/2017/decorative" val="1"/>
              </a:ext>
            </a:extLst>
          </p:cNvPr>
          <p:cNvSpPr/>
          <p:nvPr userDrawn="1"/>
        </p:nvSpPr>
        <p:spPr>
          <a:xfrm>
            <a:off x="431800" y="1729614"/>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
        <p:nvSpPr>
          <p:cNvPr id="11" name="Rectangle 10" descr="Accent bar right&#10;">
            <a:extLst>
              <a:ext uri="{FF2B5EF4-FFF2-40B4-BE49-F238E27FC236}">
                <a16:creationId xmlns:a16="http://schemas.microsoft.com/office/drawing/2014/main" id="{ED008080-B2F5-441A-8B15-30AE86BBF943}"/>
              </a:ext>
              <a:ext uri="{C183D7F6-B498-43B3-948B-1728B52AA6E4}">
                <adec:decorative xmlns:adec="http://schemas.microsoft.com/office/drawing/2017/decorative" val="1"/>
              </a:ext>
            </a:extLst>
          </p:cNvPr>
          <p:cNvSpPr/>
          <p:nvPr userDrawn="1"/>
        </p:nvSpPr>
        <p:spPr>
          <a:xfrm>
            <a:off x="6299887" y="1729614"/>
            <a:ext cx="1984175" cy="1148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577"/>
            <a:ext cx="12192000" cy="6371350"/>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
        <p:nvSpPr>
          <p:cNvPr id="2" name="Slide Number Placehold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a:lstStyle/>
          <a:p>
            <a:fld id="{19B51A1E-902D-48AF-9020-955120F399B6}" type="slidenum">
              <a:rPr lang="en-US" noProof="0" smtClean="0"/>
              <a:pPr/>
              <a:t>‹#›</a:t>
            </a:fld>
            <a:endParaRPr lang="en-US" noProof="0" dirty="0"/>
          </a:p>
        </p:txBody>
      </p:sp>
      <p:sp>
        <p:nvSpPr>
          <p:cNvPr id="5" name="Title 4">
            <a:extLst>
              <a:ext uri="{FF2B5EF4-FFF2-40B4-BE49-F238E27FC236}">
                <a16:creationId xmlns:a16="http://schemas.microsoft.com/office/drawing/2014/main" id="{7F8E7C83-06D7-4C5B-85B7-0E5713B4FAB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548734" cy="6804025"/>
          </a:xfrm>
          <a:solidFill>
            <a:schemeClr val="bg1">
              <a:lumMod val="85000"/>
            </a:schemeClr>
          </a:solidFill>
        </p:spPr>
        <p:txBody>
          <a:bodyPr tIns="0"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9548734" y="1930263"/>
            <a:ext cx="2643266" cy="1638735"/>
          </a:xfrm>
          <a:solidFill>
            <a:schemeClr val="bg1"/>
          </a:solidFill>
        </p:spPr>
        <p:txBody>
          <a:bodyPr vert="horz" lIns="180000" tIns="180000" rIns="252000" bIns="180000" rtlCol="0" anchor="t">
            <a:noAutofit/>
          </a:bodyPr>
          <a:lstStyle>
            <a:lvl1pPr algn="r">
              <a:defRPr lang="en-ZA" sz="4800" b="1" spc="0" dirty="0"/>
            </a:lvl1pPr>
          </a:lstStyle>
          <a:p>
            <a:pPr lvl="0" algn="r"/>
            <a:r>
              <a:rPr lang="en-US" noProof="0" dirty="0"/>
              <a:t>Thank You</a:t>
            </a:r>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9548734" y="1817822"/>
            <a:ext cx="2643266" cy="1124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97654703-6C90-E147-9D79-149DCAA02C12}"/>
              </a:ext>
            </a:extLst>
          </p:cNvPr>
          <p:cNvSpPr/>
          <p:nvPr userDrawn="1"/>
        </p:nvSpPr>
        <p:spPr>
          <a:xfrm>
            <a:off x="10011868" y="5096656"/>
            <a:ext cx="2031436" cy="16617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drawing&#10;&#10;Description automatically generated">
            <a:extLst>
              <a:ext uri="{FF2B5EF4-FFF2-40B4-BE49-F238E27FC236}">
                <a16:creationId xmlns:a16="http://schemas.microsoft.com/office/drawing/2014/main" id="{B3E516F5-33EB-8C45-894F-936D7706EEA1}"/>
              </a:ext>
            </a:extLst>
          </p:cNvPr>
          <p:cNvPicPr>
            <a:picLocks noChangeAspect="1"/>
          </p:cNvPicPr>
          <p:nvPr userDrawn="1"/>
        </p:nvPicPr>
        <p:blipFill>
          <a:blip r:embed="rId2"/>
          <a:stretch>
            <a:fillRect/>
          </a:stretch>
        </p:blipFill>
        <p:spPr>
          <a:xfrm>
            <a:off x="9763975" y="3816349"/>
            <a:ext cx="2301764" cy="2732687"/>
          </a:xfrm>
          <a:prstGeom prst="rect">
            <a:avLst/>
          </a:prstGeom>
        </p:spPr>
      </p:pic>
    </p:spTree>
    <p:extLst>
      <p:ext uri="{BB962C8B-B14F-4D97-AF65-F5344CB8AC3E}">
        <p14:creationId xmlns:p14="http://schemas.microsoft.com/office/powerpoint/2010/main" val="2049663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accent1"/>
                </a:solidFill>
              </a:defRPr>
            </a:lvl1pPr>
          </a:lstStyle>
          <a:p>
            <a:r>
              <a:rPr lang="en-US" noProof="0"/>
              <a:t>Click to edit page title</a:t>
            </a:r>
          </a:p>
        </p:txBody>
      </p:sp>
      <p:sp>
        <p:nvSpPr>
          <p:cNvPr id="7" name="Subtitle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696278"/>
            <a:ext cx="11328000" cy="394812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825DB53-D610-4A40-AFDC-EBC47DB613CE}"/>
              </a:ext>
            </a:extLst>
          </p:cNvPr>
          <p:cNvSpPr/>
          <p:nvPr userDrawn="1"/>
        </p:nvSpPr>
        <p:spPr>
          <a:xfrm>
            <a:off x="10481003" y="6803350"/>
            <a:ext cx="1278997" cy="684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Shape 30">
            <a:extLst>
              <a:ext uri="{FF2B5EF4-FFF2-40B4-BE49-F238E27FC236}">
                <a16:creationId xmlns:a16="http://schemas.microsoft.com/office/drawing/2014/main" id="{C2B9A6A4-83D0-40B1-8B15-964C84BF0705}"/>
              </a:ext>
            </a:extLst>
          </p:cNvPr>
          <p:cNvSpPr/>
          <p:nvPr userDrawn="1"/>
        </p:nvSpPr>
        <p:spPr>
          <a:xfrm>
            <a:off x="0" y="6007932"/>
            <a:ext cx="10481004" cy="795419"/>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r>
              <a:rPr lang="en-US" noProof="0" dirty="0"/>
              <a:t>Click to edit page title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296000"/>
            <a:ext cx="11328000" cy="4348402"/>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0000" y="6007932"/>
            <a:ext cx="432000" cy="795419"/>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fld id="{19B51A1E-902D-48AF-9020-955120F399B6}" type="slidenum">
              <a:rPr lang="en-US" noProof="0" smtClean="0"/>
              <a:pPr/>
              <a:t>‹#›</a:t>
            </a:fld>
            <a:endParaRPr lang="en-US" noProof="0" dirty="0"/>
          </a:p>
        </p:txBody>
      </p:sp>
      <p:sp>
        <p:nvSpPr>
          <p:cNvPr id="9" name="Rectangle 8">
            <a:extLst>
              <a:ext uri="{FF2B5EF4-FFF2-40B4-BE49-F238E27FC236}">
                <a16:creationId xmlns:a16="http://schemas.microsoft.com/office/drawing/2014/main" id="{4BC39664-EB8B-4A32-915A-D4308F792772}"/>
              </a:ext>
            </a:extLst>
          </p:cNvPr>
          <p:cNvSpPr/>
          <p:nvPr userDrawn="1"/>
        </p:nvSpPr>
        <p:spPr>
          <a:xfrm>
            <a:off x="-1" y="6803350"/>
            <a:ext cx="10481004" cy="684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Rectangle 28">
            <a:extLst>
              <a:ext uri="{FF2B5EF4-FFF2-40B4-BE49-F238E27FC236}">
                <a16:creationId xmlns:a16="http://schemas.microsoft.com/office/drawing/2014/main" id="{9B49670D-8F18-44A8-B217-67B412095C0D}"/>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8" name="Straight Connector 17">
            <a:extLst>
              <a:ext uri="{FF2B5EF4-FFF2-40B4-BE49-F238E27FC236}">
                <a16:creationId xmlns:a16="http://schemas.microsoft.com/office/drawing/2014/main" id="{030FA059-EC32-4FFF-9673-48849B2FA43A}"/>
              </a:ext>
            </a:extLst>
          </p:cNvPr>
          <p:cNvCxnSpPr>
            <a:cxnSpLocks/>
          </p:cNvCxnSpPr>
          <p:nvPr userDrawn="1"/>
        </p:nvCxnSpPr>
        <p:spPr>
          <a:xfrm flipH="1">
            <a:off x="2" y="6007932"/>
            <a:ext cx="12191998" cy="363419"/>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window&#10;&#10;Description automatically generated">
            <a:extLst>
              <a:ext uri="{FF2B5EF4-FFF2-40B4-BE49-F238E27FC236}">
                <a16:creationId xmlns:a16="http://schemas.microsoft.com/office/drawing/2014/main" id="{12AE8841-F131-6F49-A49E-9B2C06076307}"/>
              </a:ext>
            </a:extLst>
          </p:cNvPr>
          <p:cNvPicPr>
            <a:picLocks noChangeAspect="1"/>
          </p:cNvPicPr>
          <p:nvPr userDrawn="1"/>
        </p:nvPicPr>
        <p:blipFill>
          <a:blip r:embed="rId21"/>
          <a:stretch>
            <a:fillRect/>
          </a:stretch>
        </p:blipFill>
        <p:spPr>
          <a:xfrm>
            <a:off x="10631209" y="6007932"/>
            <a:ext cx="978586" cy="726950"/>
          </a:xfrm>
          <a:prstGeom prst="rect">
            <a:avLst/>
          </a:prstGeom>
        </p:spPr>
      </p:pic>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76" r:id="rId5"/>
    <p:sldLayoutId id="2147483659" r:id="rId6"/>
    <p:sldLayoutId id="2147483660" r:id="rId7"/>
    <p:sldLayoutId id="2147483664" r:id="rId8"/>
    <p:sldLayoutId id="2147483650" r:id="rId9"/>
    <p:sldLayoutId id="2147483652" r:id="rId10"/>
    <p:sldLayoutId id="2147483656" r:id="rId11"/>
    <p:sldLayoutId id="2147483669" r:id="rId12"/>
    <p:sldLayoutId id="2147483670" r:id="rId13"/>
    <p:sldLayoutId id="2147483671" r:id="rId14"/>
    <p:sldLayoutId id="2147483673" r:id="rId15"/>
    <p:sldLayoutId id="2147483654" r:id="rId16"/>
    <p:sldLayoutId id="2147483655" r:id="rId17"/>
    <p:sldLayoutId id="2147483675" r:id="rId18"/>
    <p:sldLayoutId id="2147483672" r:id="rId19"/>
  </p:sldLayoutIdLst>
  <p:hf hdr="0" dt="0"/>
  <p:txStyles>
    <p:titleStyle>
      <a:lvl1pPr algn="l" defTabSz="914400" rtl="0" eaLnBrk="1" latinLnBrk="0" hangingPunct="1">
        <a:lnSpc>
          <a:spcPct val="90000"/>
        </a:lnSpc>
        <a:spcBef>
          <a:spcPct val="0"/>
        </a:spcBef>
        <a:buNone/>
        <a:defRPr sz="3600" b="1" kern="1200" spc="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buClr>
          <a:schemeClr val="accent1"/>
        </a:buClr>
        <a:buFont typeface="Arial" panose="020B0604020202020204" pitchFamily="34" charset="0"/>
        <a:buChar char="•"/>
        <a:defRPr sz="2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100000"/>
        </a:lnSpc>
        <a:spcBef>
          <a:spcPts val="500"/>
        </a:spcBef>
        <a:buClr>
          <a:schemeClr val="accent4"/>
        </a:buClr>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100000"/>
        </a:lnSpc>
        <a:spcBef>
          <a:spcPts val="500"/>
        </a:spcBef>
        <a:buClr>
          <a:schemeClr val="accent5"/>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hyperlink" Target="https://optionb.org/build-resilience/lessons/the-importance-of-resilience"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5D94D8-B3BE-A147-BE47-6AEC658FD701}"/>
              </a:ext>
            </a:extLst>
          </p:cNvPr>
          <p:cNvSpPr>
            <a:spLocks noGrp="1"/>
          </p:cNvSpPr>
          <p:nvPr>
            <p:ph type="ctrTitle"/>
          </p:nvPr>
        </p:nvSpPr>
        <p:spPr/>
        <p:txBody>
          <a:bodyPr/>
          <a:lstStyle/>
          <a:p>
            <a:r>
              <a:rPr lang="en-US" dirty="0"/>
              <a:t>Stress, Trauma &amp; Resiliency</a:t>
            </a:r>
          </a:p>
        </p:txBody>
      </p:sp>
      <p:sp>
        <p:nvSpPr>
          <p:cNvPr id="4" name="Subtitle 3">
            <a:extLst>
              <a:ext uri="{FF2B5EF4-FFF2-40B4-BE49-F238E27FC236}">
                <a16:creationId xmlns:a16="http://schemas.microsoft.com/office/drawing/2014/main" id="{BECF7840-80C1-0440-AEAF-883794FC9DEC}"/>
              </a:ext>
            </a:extLst>
          </p:cNvPr>
          <p:cNvSpPr>
            <a:spLocks noGrp="1"/>
          </p:cNvSpPr>
          <p:nvPr>
            <p:ph type="subTitle" idx="1"/>
          </p:nvPr>
        </p:nvSpPr>
        <p:spPr/>
        <p:txBody>
          <a:bodyPr/>
          <a:lstStyle/>
          <a:p>
            <a:r>
              <a:rPr lang="en-US" dirty="0"/>
              <a:t>Tools for Use Now, Later &amp; Long-Term</a:t>
            </a:r>
          </a:p>
        </p:txBody>
      </p:sp>
      <p:sp>
        <p:nvSpPr>
          <p:cNvPr id="2" name="Rectangle 1">
            <a:extLst>
              <a:ext uri="{FF2B5EF4-FFF2-40B4-BE49-F238E27FC236}">
                <a16:creationId xmlns:a16="http://schemas.microsoft.com/office/drawing/2014/main" id="{D244B91C-6AED-6F43-A2FD-AFD9E8A253AB}"/>
              </a:ext>
            </a:extLst>
          </p:cNvPr>
          <p:cNvSpPr/>
          <p:nvPr/>
        </p:nvSpPr>
        <p:spPr>
          <a:xfrm>
            <a:off x="2097156" y="5856762"/>
            <a:ext cx="7451578" cy="707886"/>
          </a:xfrm>
          <a:prstGeom prst="rect">
            <a:avLst/>
          </a:prstGeom>
        </p:spPr>
        <p:txBody>
          <a:bodyPr wrap="square">
            <a:spAutoFit/>
          </a:bodyPr>
          <a:lstStyle/>
          <a:p>
            <a:pPr algn="just"/>
            <a:r>
              <a:rPr lang="en-US" sz="1000" dirty="0"/>
              <a:t>NYC Health + Hospitals Continuing Professional Education is recognized by the New York State Education Department’s State Board for Social Work as an approved provider of continuing education for licensed social workers and accredited by The Medical Society of the State of New York (MSSNY) to provide continuing medical education for physicians. NYC Health + Hospitals designate this Live Webinar training for a maximum of 1 contact hour for social workers and 1 AMA PRA Category 1 Credit(s)™. </a:t>
            </a:r>
          </a:p>
        </p:txBody>
      </p:sp>
    </p:spTree>
    <p:extLst>
      <p:ext uri="{BB962C8B-B14F-4D97-AF65-F5344CB8AC3E}">
        <p14:creationId xmlns:p14="http://schemas.microsoft.com/office/powerpoint/2010/main" val="3974902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2E46D-5058-CD41-9F53-DCE27BE41C1C}"/>
              </a:ext>
            </a:extLst>
          </p:cNvPr>
          <p:cNvSpPr>
            <a:spLocks noGrp="1"/>
          </p:cNvSpPr>
          <p:nvPr>
            <p:ph type="title"/>
          </p:nvPr>
        </p:nvSpPr>
        <p:spPr/>
        <p:txBody>
          <a:bodyPr/>
          <a:lstStyle/>
          <a:p>
            <a:r>
              <a:rPr lang="en-US" dirty="0"/>
              <a:t>Resiliency During a Pandemic</a:t>
            </a:r>
          </a:p>
        </p:txBody>
      </p:sp>
      <p:sp>
        <p:nvSpPr>
          <p:cNvPr id="3" name="Content Placeholder 2">
            <a:extLst>
              <a:ext uri="{FF2B5EF4-FFF2-40B4-BE49-F238E27FC236}">
                <a16:creationId xmlns:a16="http://schemas.microsoft.com/office/drawing/2014/main" id="{97AE9ADD-81F6-E544-9278-97F992D18AD5}"/>
              </a:ext>
            </a:extLst>
          </p:cNvPr>
          <p:cNvSpPr>
            <a:spLocks noGrp="1"/>
          </p:cNvSpPr>
          <p:nvPr>
            <p:ph idx="1"/>
          </p:nvPr>
        </p:nvSpPr>
        <p:spPr/>
        <p:txBody>
          <a:bodyPr/>
          <a:lstStyle/>
          <a:p>
            <a:r>
              <a:rPr lang="en-US" dirty="0"/>
              <a:t>Nurture social connections</a:t>
            </a:r>
          </a:p>
          <a:p>
            <a:pPr lvl="1"/>
            <a:r>
              <a:rPr lang="en-US" dirty="0"/>
              <a:t>How can you connect with others during this time?</a:t>
            </a:r>
          </a:p>
          <a:p>
            <a:r>
              <a:rPr lang="en-US" dirty="0"/>
              <a:t>Use your coping skills (new and old)</a:t>
            </a:r>
          </a:p>
          <a:p>
            <a:pPr lvl="1"/>
            <a:r>
              <a:rPr lang="en-US" dirty="0"/>
              <a:t>What has helped you get through previous life challenges?</a:t>
            </a:r>
          </a:p>
          <a:p>
            <a:r>
              <a:rPr lang="en-US" dirty="0"/>
              <a:t>Focus on the here and now and what is in your control </a:t>
            </a:r>
          </a:p>
          <a:p>
            <a:pPr lvl="1"/>
            <a:r>
              <a:rPr lang="en-US" dirty="0"/>
              <a:t>What are aspects of your life that you can control today?</a:t>
            </a:r>
          </a:p>
          <a:p>
            <a:r>
              <a:rPr lang="en-US" dirty="0"/>
              <a:t>Try to maintain a positive outlook</a:t>
            </a:r>
          </a:p>
          <a:p>
            <a:pPr lvl="1"/>
            <a:r>
              <a:rPr lang="en-US" dirty="0"/>
              <a:t>What is one thing that happened today that brought you joy?</a:t>
            </a:r>
          </a:p>
          <a:p>
            <a:r>
              <a:rPr lang="en-US" dirty="0"/>
              <a:t>Take care of your physical health</a:t>
            </a:r>
          </a:p>
          <a:p>
            <a:pPr lvl="1"/>
            <a:r>
              <a:rPr lang="en-US" dirty="0"/>
              <a:t>How can you get movement in each day?</a:t>
            </a:r>
          </a:p>
        </p:txBody>
      </p:sp>
      <p:sp>
        <p:nvSpPr>
          <p:cNvPr id="4" name="Slide Number Placeholder 3">
            <a:extLst>
              <a:ext uri="{FF2B5EF4-FFF2-40B4-BE49-F238E27FC236}">
                <a16:creationId xmlns:a16="http://schemas.microsoft.com/office/drawing/2014/main" id="{DFA6C92B-4114-1D4D-AA4D-F7B63B72AAB9}"/>
              </a:ext>
            </a:extLst>
          </p:cNvPr>
          <p:cNvSpPr>
            <a:spLocks noGrp="1"/>
          </p:cNvSpPr>
          <p:nvPr>
            <p:ph type="sldNum" sz="quarter" idx="33"/>
          </p:nvPr>
        </p:nvSpPr>
        <p:spPr/>
        <p:txBody>
          <a:bodyPr/>
          <a:lstStyle/>
          <a:p>
            <a:fld id="{19B51A1E-902D-48AF-9020-955120F399B6}" type="slidenum">
              <a:rPr lang="en-US" noProof="0" smtClean="0"/>
              <a:pPr/>
              <a:t>10</a:t>
            </a:fld>
            <a:endParaRPr lang="en-US" noProof="0" dirty="0"/>
          </a:p>
        </p:txBody>
      </p:sp>
    </p:spTree>
    <p:extLst>
      <p:ext uri="{BB962C8B-B14F-4D97-AF65-F5344CB8AC3E}">
        <p14:creationId xmlns:p14="http://schemas.microsoft.com/office/powerpoint/2010/main" val="3398453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F66DC-0CA4-9945-8EA6-BC2C3F042988}"/>
              </a:ext>
            </a:extLst>
          </p:cNvPr>
          <p:cNvSpPr>
            <a:spLocks noGrp="1"/>
          </p:cNvSpPr>
          <p:nvPr>
            <p:ph type="title"/>
          </p:nvPr>
        </p:nvSpPr>
        <p:spPr/>
        <p:txBody>
          <a:bodyPr/>
          <a:lstStyle/>
          <a:p>
            <a:r>
              <a:rPr lang="en-US" dirty="0"/>
              <a:t>Frontlines of the Pandemic</a:t>
            </a:r>
          </a:p>
        </p:txBody>
      </p:sp>
      <p:sp>
        <p:nvSpPr>
          <p:cNvPr id="3" name="Content Placeholder 2">
            <a:extLst>
              <a:ext uri="{FF2B5EF4-FFF2-40B4-BE49-F238E27FC236}">
                <a16:creationId xmlns:a16="http://schemas.microsoft.com/office/drawing/2014/main" id="{3A034629-F182-5B4A-9CFC-C5E429E3A593}"/>
              </a:ext>
            </a:extLst>
          </p:cNvPr>
          <p:cNvSpPr>
            <a:spLocks noGrp="1"/>
          </p:cNvSpPr>
          <p:nvPr>
            <p:ph idx="1"/>
          </p:nvPr>
        </p:nvSpPr>
        <p:spPr/>
        <p:txBody>
          <a:bodyPr/>
          <a:lstStyle/>
          <a:p>
            <a:r>
              <a:rPr lang="en-US" sz="2100" b="1" dirty="0"/>
              <a:t>Surge in care demands. </a:t>
            </a:r>
            <a:r>
              <a:rPr lang="en-US" sz="2100" dirty="0"/>
              <a:t>Many more people present for care, while increased health care personnel are sick or caring for family. </a:t>
            </a:r>
          </a:p>
          <a:p>
            <a:r>
              <a:rPr lang="en-US" sz="2100" b="1" dirty="0"/>
              <a:t>Ongoing risk of infection. </a:t>
            </a:r>
            <a:r>
              <a:rPr lang="en-US" sz="2100" dirty="0"/>
              <a:t>Increased risk of contracting dreaded illness and passing it along to family, friends, and others at work. </a:t>
            </a:r>
          </a:p>
          <a:p>
            <a:r>
              <a:rPr lang="en-US" sz="2100" b="1" dirty="0"/>
              <a:t>Equipment challenges. </a:t>
            </a:r>
            <a:r>
              <a:rPr lang="en-US" sz="2100" dirty="0"/>
              <a:t>Equipment can be uncomfortable, limit mobility and communication, and be of uncertain benefit; shortages occur as a result of increased, and sometimes unnecessary, use. </a:t>
            </a:r>
          </a:p>
          <a:p>
            <a:r>
              <a:rPr lang="en-US" sz="2100" b="1" dirty="0"/>
              <a:t>Providing support as well as medical care. </a:t>
            </a:r>
            <a:r>
              <a:rPr lang="en-US" sz="2100" dirty="0"/>
              <a:t>Patient distress can be increasingly difficult for health care personnel to manage. </a:t>
            </a:r>
          </a:p>
          <a:p>
            <a:r>
              <a:rPr lang="en-US" sz="2100" b="1" dirty="0"/>
              <a:t>Psychological stress in the outbreak settings. </a:t>
            </a:r>
            <a:r>
              <a:rPr lang="en-US" sz="2100" dirty="0"/>
              <a:t>Helping those in need can be rewarding, but also difficult as workers may experience fear, grief, frustration, guilt, insomnia, and exhaustion. </a:t>
            </a:r>
          </a:p>
        </p:txBody>
      </p:sp>
      <p:sp>
        <p:nvSpPr>
          <p:cNvPr id="4" name="Slide Number Placeholder 3">
            <a:extLst>
              <a:ext uri="{FF2B5EF4-FFF2-40B4-BE49-F238E27FC236}">
                <a16:creationId xmlns:a16="http://schemas.microsoft.com/office/drawing/2014/main" id="{194E6BA1-B2A7-BA40-B66A-E9AEC5EEC84E}"/>
              </a:ext>
            </a:extLst>
          </p:cNvPr>
          <p:cNvSpPr>
            <a:spLocks noGrp="1"/>
          </p:cNvSpPr>
          <p:nvPr>
            <p:ph type="sldNum" sz="quarter" idx="33"/>
          </p:nvPr>
        </p:nvSpPr>
        <p:spPr/>
        <p:txBody>
          <a:bodyPr/>
          <a:lstStyle/>
          <a:p>
            <a:fld id="{19B51A1E-902D-48AF-9020-955120F399B6}" type="slidenum">
              <a:rPr lang="en-US" noProof="0" smtClean="0"/>
              <a:pPr/>
              <a:t>11</a:t>
            </a:fld>
            <a:endParaRPr lang="en-US" noProof="0" dirty="0"/>
          </a:p>
        </p:txBody>
      </p:sp>
      <p:sp>
        <p:nvSpPr>
          <p:cNvPr id="5" name="TextBox 3">
            <a:extLst>
              <a:ext uri="{FF2B5EF4-FFF2-40B4-BE49-F238E27FC236}">
                <a16:creationId xmlns:a16="http://schemas.microsoft.com/office/drawing/2014/main" id="{7D6B232B-0D65-794D-990B-76707B36668A}"/>
              </a:ext>
            </a:extLst>
          </p:cNvPr>
          <p:cNvSpPr txBox="1">
            <a:spLocks noChangeArrowheads="1"/>
          </p:cNvSpPr>
          <p:nvPr/>
        </p:nvSpPr>
        <p:spPr bwMode="auto">
          <a:xfrm>
            <a:off x="432000" y="6174808"/>
            <a:ext cx="98423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sz="3200" b="1">
                <a:solidFill>
                  <a:srgbClr val="FFFF00"/>
                </a:solidFill>
                <a:latin typeface="Arial" pitchFamily="34" charset="0"/>
                <a:ea typeface="ＭＳ Ｐゴシック" pitchFamily="34" charset="-128"/>
              </a:defRPr>
            </a:lvl1pPr>
            <a:lvl2pPr marL="742950" indent="-285750">
              <a:defRPr sz="3200" b="1">
                <a:solidFill>
                  <a:srgbClr val="FFFF00"/>
                </a:solidFill>
                <a:latin typeface="Arial" pitchFamily="34" charset="0"/>
                <a:ea typeface="ＭＳ Ｐゴシック" pitchFamily="34" charset="-128"/>
              </a:defRPr>
            </a:lvl2pPr>
            <a:lvl3pPr marL="1143000" indent="-228600">
              <a:defRPr sz="3200" b="1">
                <a:solidFill>
                  <a:srgbClr val="FFFF00"/>
                </a:solidFill>
                <a:latin typeface="Arial" pitchFamily="34" charset="0"/>
                <a:ea typeface="ＭＳ Ｐゴシック" pitchFamily="34" charset="-128"/>
              </a:defRPr>
            </a:lvl3pPr>
            <a:lvl4pPr marL="1600200" indent="-228600">
              <a:defRPr sz="3200" b="1">
                <a:solidFill>
                  <a:srgbClr val="FFFF00"/>
                </a:solidFill>
                <a:latin typeface="Arial" pitchFamily="34" charset="0"/>
                <a:ea typeface="ＭＳ Ｐゴシック" pitchFamily="34" charset="-128"/>
              </a:defRPr>
            </a:lvl4pPr>
            <a:lvl5pPr marL="2057400" indent="-228600">
              <a:defRPr sz="3200" b="1">
                <a:solidFill>
                  <a:srgbClr val="FFFF00"/>
                </a:solidFill>
                <a:latin typeface="Arial" pitchFamily="34" charset="0"/>
                <a:ea typeface="ＭＳ Ｐゴシック" pitchFamily="34" charset="-128"/>
              </a:defRPr>
            </a:lvl5pPr>
            <a:lvl6pPr marL="25146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6pPr>
            <a:lvl7pPr marL="29718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7pPr>
            <a:lvl8pPr marL="34290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8pPr>
            <a:lvl9pPr marL="38862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9pPr>
          </a:lstStyle>
          <a:p>
            <a:pPr marL="0" indent="0"/>
            <a:r>
              <a:rPr lang="en-US" sz="1200" b="0" dirty="0">
                <a:solidFill>
                  <a:schemeClr val="tx1">
                    <a:lumMod val="75000"/>
                    <a:lumOff val="25000"/>
                  </a:schemeClr>
                </a:solidFill>
              </a:rPr>
              <a:t>Morganstein, J. C., Fullerton, C. S., Ursano, R. J., &amp; Holloway, H. C. (2017). Pandemics: Health Care Emergencies. In </a:t>
            </a:r>
            <a:r>
              <a:rPr lang="en-US" sz="1200" b="0" i="1" dirty="0">
                <a:solidFill>
                  <a:schemeClr val="tx1">
                    <a:lumMod val="75000"/>
                    <a:lumOff val="25000"/>
                  </a:schemeClr>
                </a:solidFill>
              </a:rPr>
              <a:t>Textbook of Disaster Psychiatry</a:t>
            </a:r>
            <a:r>
              <a:rPr lang="en-US" sz="1200" b="0" dirty="0">
                <a:solidFill>
                  <a:schemeClr val="tx1">
                    <a:lumMod val="75000"/>
                    <a:lumOff val="25000"/>
                  </a:schemeClr>
                </a:solidFill>
              </a:rPr>
              <a:t> (2nd ed., pp. 270–284). Cambridge University Press. </a:t>
            </a:r>
          </a:p>
        </p:txBody>
      </p:sp>
    </p:spTree>
    <p:extLst>
      <p:ext uri="{BB962C8B-B14F-4D97-AF65-F5344CB8AC3E}">
        <p14:creationId xmlns:p14="http://schemas.microsoft.com/office/powerpoint/2010/main" val="2992246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1618A-07A6-1949-8C4C-BC706076BA4D}"/>
              </a:ext>
            </a:extLst>
          </p:cNvPr>
          <p:cNvSpPr>
            <a:spLocks noGrp="1"/>
          </p:cNvSpPr>
          <p:nvPr>
            <p:ph type="title"/>
          </p:nvPr>
        </p:nvSpPr>
        <p:spPr/>
        <p:txBody>
          <a:bodyPr/>
          <a:lstStyle/>
          <a:p>
            <a:r>
              <a:rPr lang="en-US" dirty="0"/>
              <a:t>Examples of Stressors</a:t>
            </a:r>
          </a:p>
        </p:txBody>
      </p:sp>
      <p:sp>
        <p:nvSpPr>
          <p:cNvPr id="4" name="Content Placeholder 3">
            <a:extLst>
              <a:ext uri="{FF2B5EF4-FFF2-40B4-BE49-F238E27FC236}">
                <a16:creationId xmlns:a16="http://schemas.microsoft.com/office/drawing/2014/main" id="{3D935693-C857-AE43-9337-8CD299CA59E4}"/>
              </a:ext>
            </a:extLst>
          </p:cNvPr>
          <p:cNvSpPr>
            <a:spLocks noGrp="1"/>
          </p:cNvSpPr>
          <p:nvPr>
            <p:ph idx="1"/>
          </p:nvPr>
        </p:nvSpPr>
        <p:spPr/>
        <p:txBody>
          <a:bodyPr/>
          <a:lstStyle/>
          <a:p>
            <a:pPr lvl="0"/>
            <a:r>
              <a:rPr lang="en-US" sz="1700" dirty="0"/>
              <a:t>Witnessing intense pain, isolation, and loss on a daily basis</a:t>
            </a:r>
          </a:p>
          <a:p>
            <a:pPr lvl="0"/>
            <a:r>
              <a:rPr lang="en-US" sz="1700" dirty="0"/>
              <a:t>Few opportunities for rest and breaks</a:t>
            </a:r>
          </a:p>
          <a:p>
            <a:pPr lvl="0"/>
            <a:r>
              <a:rPr lang="en-US" sz="1700" dirty="0"/>
              <a:t>Previous coping mechanisms can fail in current crisis</a:t>
            </a:r>
          </a:p>
          <a:p>
            <a:pPr lvl="0"/>
            <a:r>
              <a:rPr lang="en-US" sz="1700" dirty="0"/>
              <a:t>I CAN’T DO WHAT I WANT</a:t>
            </a:r>
          </a:p>
          <a:p>
            <a:pPr lvl="0"/>
            <a:r>
              <a:rPr lang="en-US" sz="1700" dirty="0"/>
              <a:t>PPE (Lack of personal physical safety, emotionally/psychologically draining and disconnect from patients/barrier, not feeling seen, abandonment, physical discomfort)</a:t>
            </a:r>
          </a:p>
        </p:txBody>
      </p:sp>
      <p:sp>
        <p:nvSpPr>
          <p:cNvPr id="5" name="Text Placeholder 4">
            <a:extLst>
              <a:ext uri="{FF2B5EF4-FFF2-40B4-BE49-F238E27FC236}">
                <a16:creationId xmlns:a16="http://schemas.microsoft.com/office/drawing/2014/main" id="{3B67FB1D-6517-7047-866B-87DCB166F2AD}"/>
              </a:ext>
            </a:extLst>
          </p:cNvPr>
          <p:cNvSpPr>
            <a:spLocks noGrp="1"/>
          </p:cNvSpPr>
          <p:nvPr>
            <p:ph type="body" sz="quarter" idx="12"/>
          </p:nvPr>
        </p:nvSpPr>
        <p:spPr/>
        <p:txBody>
          <a:bodyPr/>
          <a:lstStyle/>
          <a:p>
            <a:pPr lvl="0"/>
            <a:r>
              <a:rPr lang="en-US" sz="1800" dirty="0"/>
              <a:t>Remote learning is hard</a:t>
            </a:r>
          </a:p>
          <a:p>
            <a:pPr lvl="0"/>
            <a:r>
              <a:rPr lang="en-US" sz="1800" dirty="0"/>
              <a:t>24-hour childcare responsibilities on top of work</a:t>
            </a:r>
          </a:p>
          <a:p>
            <a:pPr lvl="0"/>
            <a:r>
              <a:rPr lang="en-US" sz="1800" dirty="0"/>
              <a:t>Can’t unwind with friends, go to the movies, or any of the things that typically relieve stress</a:t>
            </a:r>
          </a:p>
          <a:p>
            <a:pPr lvl="0"/>
            <a:r>
              <a:rPr lang="en-US" sz="1800" dirty="0"/>
              <a:t>Having to be “on” all the time for my family and friends</a:t>
            </a:r>
          </a:p>
          <a:p>
            <a:pPr lvl="0"/>
            <a:r>
              <a:rPr lang="en-US" sz="1800" dirty="0"/>
              <a:t>Hard to stop my brain when my head hits the pillow</a:t>
            </a:r>
          </a:p>
        </p:txBody>
      </p:sp>
      <p:sp>
        <p:nvSpPr>
          <p:cNvPr id="6" name="Text Placeholder 5">
            <a:extLst>
              <a:ext uri="{FF2B5EF4-FFF2-40B4-BE49-F238E27FC236}">
                <a16:creationId xmlns:a16="http://schemas.microsoft.com/office/drawing/2014/main" id="{D2D6BCEF-E915-0949-B1B9-F605B5F7B426}"/>
              </a:ext>
            </a:extLst>
          </p:cNvPr>
          <p:cNvSpPr>
            <a:spLocks noGrp="1"/>
          </p:cNvSpPr>
          <p:nvPr>
            <p:ph type="body" sz="quarter" idx="13"/>
          </p:nvPr>
        </p:nvSpPr>
        <p:spPr/>
        <p:txBody>
          <a:bodyPr/>
          <a:lstStyle/>
          <a:p>
            <a:pPr lvl="0"/>
            <a:r>
              <a:rPr lang="en-US" sz="1800" dirty="0"/>
              <a:t>Keeping my family safe</a:t>
            </a:r>
          </a:p>
          <a:p>
            <a:pPr lvl="0"/>
            <a:r>
              <a:rPr lang="en-US" sz="1800" dirty="0"/>
              <a:t>Getting getting enough food and medication</a:t>
            </a:r>
          </a:p>
          <a:p>
            <a:pPr lvl="0"/>
            <a:r>
              <a:rPr lang="en-US" sz="1800" dirty="0"/>
              <a:t>Fear of dying</a:t>
            </a:r>
          </a:p>
          <a:p>
            <a:pPr lvl="0"/>
            <a:r>
              <a:rPr lang="en-US" sz="1800" dirty="0"/>
              <a:t>Going back too soon</a:t>
            </a:r>
          </a:p>
          <a:p>
            <a:pPr lvl="0"/>
            <a:r>
              <a:rPr lang="en-US" sz="1800" dirty="0"/>
              <a:t>Emotional fallout (can happen after we recover physically)</a:t>
            </a:r>
          </a:p>
          <a:p>
            <a:pPr lvl="0"/>
            <a:r>
              <a:rPr lang="en-US" sz="1800" dirty="0"/>
              <a:t>Constantly reading the news and social media</a:t>
            </a:r>
          </a:p>
          <a:p>
            <a:pPr lvl="0"/>
            <a:r>
              <a:rPr lang="en-US" sz="1800" dirty="0"/>
              <a:t>Lack of answers about the illness and recovery</a:t>
            </a:r>
          </a:p>
        </p:txBody>
      </p:sp>
      <p:sp>
        <p:nvSpPr>
          <p:cNvPr id="7" name="Slide Number Placeholder 6">
            <a:extLst>
              <a:ext uri="{FF2B5EF4-FFF2-40B4-BE49-F238E27FC236}">
                <a16:creationId xmlns:a16="http://schemas.microsoft.com/office/drawing/2014/main" id="{966A9868-B591-3C42-B873-1AA80FF3168A}"/>
              </a:ext>
            </a:extLst>
          </p:cNvPr>
          <p:cNvSpPr>
            <a:spLocks noGrp="1"/>
          </p:cNvSpPr>
          <p:nvPr>
            <p:ph type="sldNum" sz="quarter" idx="15"/>
          </p:nvPr>
        </p:nvSpPr>
        <p:spPr/>
        <p:txBody>
          <a:bodyPr/>
          <a:lstStyle/>
          <a:p>
            <a:fld id="{19B51A1E-902D-48AF-9020-955120F399B6}" type="slidenum">
              <a:rPr lang="en-US" noProof="0" smtClean="0"/>
              <a:pPr/>
              <a:t>12</a:t>
            </a:fld>
            <a:endParaRPr lang="en-US" noProof="0" dirty="0"/>
          </a:p>
        </p:txBody>
      </p:sp>
      <p:sp>
        <p:nvSpPr>
          <p:cNvPr id="8" name="Title 1">
            <a:extLst>
              <a:ext uri="{FF2B5EF4-FFF2-40B4-BE49-F238E27FC236}">
                <a16:creationId xmlns:a16="http://schemas.microsoft.com/office/drawing/2014/main" id="{64D66832-5FFB-654B-BEB8-057F43D9CCC6}"/>
              </a:ext>
            </a:extLst>
          </p:cNvPr>
          <p:cNvSpPr txBox="1">
            <a:spLocks/>
          </p:cNvSpPr>
          <p:nvPr/>
        </p:nvSpPr>
        <p:spPr>
          <a:xfrm>
            <a:off x="420000" y="1083207"/>
            <a:ext cx="3612000" cy="432000"/>
          </a:xfrm>
          <a:prstGeom prst="rect">
            <a:avLst/>
          </a:prstGeom>
          <a:solidFill>
            <a:schemeClr val="accent1"/>
          </a:solidFill>
        </p:spPr>
        <p:txBody>
          <a:bodyPr vert="horz" lIns="0" tIns="0" rIns="0" bIns="0" rtlCol="0" anchor="ctr">
            <a:no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pPr algn="ctr"/>
            <a:r>
              <a:rPr lang="en-US" sz="1800" dirty="0">
                <a:solidFill>
                  <a:schemeClr val="bg1"/>
                </a:solidFill>
              </a:rPr>
              <a:t>Workplace</a:t>
            </a:r>
          </a:p>
        </p:txBody>
      </p:sp>
      <p:sp>
        <p:nvSpPr>
          <p:cNvPr id="9" name="Title 1">
            <a:extLst>
              <a:ext uri="{FF2B5EF4-FFF2-40B4-BE49-F238E27FC236}">
                <a16:creationId xmlns:a16="http://schemas.microsoft.com/office/drawing/2014/main" id="{AD142501-1F60-2D44-A376-070B0254E8E9}"/>
              </a:ext>
            </a:extLst>
          </p:cNvPr>
          <p:cNvSpPr txBox="1">
            <a:spLocks/>
          </p:cNvSpPr>
          <p:nvPr/>
        </p:nvSpPr>
        <p:spPr>
          <a:xfrm>
            <a:off x="4301550" y="1083207"/>
            <a:ext cx="3612000" cy="432000"/>
          </a:xfrm>
          <a:prstGeom prst="rect">
            <a:avLst/>
          </a:prstGeom>
          <a:solidFill>
            <a:schemeClr val="accent1"/>
          </a:solidFill>
        </p:spPr>
        <p:txBody>
          <a:bodyPr vert="horz" lIns="0" tIns="0" rIns="0" bIns="0" rtlCol="0" anchor="ctr">
            <a:no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pPr algn="ctr"/>
            <a:r>
              <a:rPr lang="en-US" sz="1800" dirty="0">
                <a:solidFill>
                  <a:schemeClr val="bg1"/>
                </a:solidFill>
              </a:rPr>
              <a:t>Home</a:t>
            </a:r>
          </a:p>
        </p:txBody>
      </p:sp>
      <p:sp>
        <p:nvSpPr>
          <p:cNvPr id="10" name="Title 1">
            <a:extLst>
              <a:ext uri="{FF2B5EF4-FFF2-40B4-BE49-F238E27FC236}">
                <a16:creationId xmlns:a16="http://schemas.microsoft.com/office/drawing/2014/main" id="{B7E75EF6-B738-D34F-BC87-019FCC3DEF00}"/>
              </a:ext>
            </a:extLst>
          </p:cNvPr>
          <p:cNvSpPr txBox="1">
            <a:spLocks/>
          </p:cNvSpPr>
          <p:nvPr/>
        </p:nvSpPr>
        <p:spPr>
          <a:xfrm>
            <a:off x="8165775" y="1070764"/>
            <a:ext cx="3612000" cy="432000"/>
          </a:xfrm>
          <a:prstGeom prst="rect">
            <a:avLst/>
          </a:prstGeom>
          <a:solidFill>
            <a:schemeClr val="accent1"/>
          </a:solidFill>
        </p:spPr>
        <p:txBody>
          <a:bodyPr vert="horz" lIns="0" tIns="0" rIns="0" bIns="0" rtlCol="0" anchor="ctr">
            <a:no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pPr algn="ctr"/>
            <a:r>
              <a:rPr lang="en-US" sz="1800" dirty="0">
                <a:solidFill>
                  <a:schemeClr val="bg1"/>
                </a:solidFill>
              </a:rPr>
              <a:t>Quarantine</a:t>
            </a:r>
          </a:p>
        </p:txBody>
      </p:sp>
    </p:spTree>
    <p:extLst>
      <p:ext uri="{BB962C8B-B14F-4D97-AF65-F5344CB8AC3E}">
        <p14:creationId xmlns:p14="http://schemas.microsoft.com/office/powerpoint/2010/main" val="4024808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974FF7-4C91-314D-A750-B68F332C5C3E}"/>
              </a:ext>
            </a:extLst>
          </p:cNvPr>
          <p:cNvSpPr>
            <a:spLocks noGrp="1"/>
          </p:cNvSpPr>
          <p:nvPr>
            <p:ph type="sldNum" sz="quarter" idx="13"/>
          </p:nvPr>
        </p:nvSpPr>
        <p:spPr/>
        <p:txBody>
          <a:bodyPr/>
          <a:lstStyle/>
          <a:p>
            <a:fld id="{19B51A1E-902D-48AF-9020-955120F399B6}" type="slidenum">
              <a:rPr lang="en-US" noProof="0" smtClean="0"/>
              <a:pPr/>
              <a:t>13</a:t>
            </a:fld>
            <a:endParaRPr lang="en-US" noProof="0" dirty="0"/>
          </a:p>
        </p:txBody>
      </p:sp>
      <p:sp>
        <p:nvSpPr>
          <p:cNvPr id="3" name="Title 2">
            <a:extLst>
              <a:ext uri="{FF2B5EF4-FFF2-40B4-BE49-F238E27FC236}">
                <a16:creationId xmlns:a16="http://schemas.microsoft.com/office/drawing/2014/main" id="{A097B928-2BA4-424B-9D7A-423ED20C203C}"/>
              </a:ext>
            </a:extLst>
          </p:cNvPr>
          <p:cNvSpPr>
            <a:spLocks noGrp="1"/>
          </p:cNvSpPr>
          <p:nvPr>
            <p:ph type="title"/>
          </p:nvPr>
        </p:nvSpPr>
        <p:spPr/>
        <p:txBody>
          <a:bodyPr/>
          <a:lstStyle/>
          <a:p>
            <a:r>
              <a:rPr lang="en-US" dirty="0">
                <a:solidFill>
                  <a:schemeClr val="accent1"/>
                </a:solidFill>
              </a:rPr>
              <a:t>Collective Trauma and Individual Trauma</a:t>
            </a:r>
          </a:p>
        </p:txBody>
      </p:sp>
      <p:sp>
        <p:nvSpPr>
          <p:cNvPr id="4" name="Oval 10">
            <a:extLst>
              <a:ext uri="{FF2B5EF4-FFF2-40B4-BE49-F238E27FC236}">
                <a16:creationId xmlns:a16="http://schemas.microsoft.com/office/drawing/2014/main" id="{377A1750-9DC0-0249-8715-BF76EC66EE83}"/>
              </a:ext>
            </a:extLst>
          </p:cNvPr>
          <p:cNvSpPr>
            <a:spLocks noChangeArrowheads="1"/>
          </p:cNvSpPr>
          <p:nvPr/>
        </p:nvSpPr>
        <p:spPr bwMode="auto">
          <a:xfrm>
            <a:off x="432000" y="1244600"/>
            <a:ext cx="8851700" cy="4368800"/>
          </a:xfrm>
          <a:prstGeom prst="ellipse">
            <a:avLst/>
          </a:prstGeom>
          <a:solidFill>
            <a:schemeClr val="accent3">
              <a:lumMod val="20000"/>
              <a:lumOff val="80000"/>
              <a:alpha val="50000"/>
            </a:schemeClr>
          </a:solidFill>
          <a:ln w="44450">
            <a:solidFill>
              <a:schemeClr val="accent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p>
        </p:txBody>
      </p:sp>
      <p:sp>
        <p:nvSpPr>
          <p:cNvPr id="5" name="Oval 9">
            <a:extLst>
              <a:ext uri="{FF2B5EF4-FFF2-40B4-BE49-F238E27FC236}">
                <a16:creationId xmlns:a16="http://schemas.microsoft.com/office/drawing/2014/main" id="{7D2AF530-4C88-114A-84C7-2817892BAED9}"/>
              </a:ext>
            </a:extLst>
          </p:cNvPr>
          <p:cNvSpPr>
            <a:spLocks noChangeArrowheads="1"/>
          </p:cNvSpPr>
          <p:nvPr/>
        </p:nvSpPr>
        <p:spPr bwMode="auto">
          <a:xfrm>
            <a:off x="997050" y="2298700"/>
            <a:ext cx="7721600" cy="3314700"/>
          </a:xfrm>
          <a:prstGeom prst="ellipse">
            <a:avLst/>
          </a:prstGeom>
          <a:solidFill>
            <a:schemeClr val="accent1">
              <a:lumMod val="20000"/>
              <a:lumOff val="80000"/>
              <a:alpha val="50000"/>
            </a:schemeClr>
          </a:solidFill>
          <a:ln w="44450">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p>
        </p:txBody>
      </p:sp>
      <p:sp>
        <p:nvSpPr>
          <p:cNvPr id="6" name="Text Box 5">
            <a:extLst>
              <a:ext uri="{FF2B5EF4-FFF2-40B4-BE49-F238E27FC236}">
                <a16:creationId xmlns:a16="http://schemas.microsoft.com/office/drawing/2014/main" id="{D19076D3-8423-AE40-8DE5-B67DD5674DC8}"/>
              </a:ext>
            </a:extLst>
          </p:cNvPr>
          <p:cNvSpPr txBox="1">
            <a:spLocks noChangeArrowheads="1"/>
          </p:cNvSpPr>
          <p:nvPr/>
        </p:nvSpPr>
        <p:spPr bwMode="auto">
          <a:xfrm>
            <a:off x="2108710" y="1655747"/>
            <a:ext cx="5498279" cy="523220"/>
          </a:xfrm>
          <a:prstGeom prst="rect">
            <a:avLst/>
          </a:prstGeom>
          <a:noFill/>
          <a:ln w="9525">
            <a:noFill/>
            <a:miter lim="800000"/>
            <a:headEnd/>
            <a:tailEnd/>
          </a:ln>
          <a:effectLst/>
        </p:spPr>
        <p:txBody>
          <a:bodyPr wrap="square">
            <a:spAutoFit/>
          </a:bodyPr>
          <a:lstStyle/>
          <a:p>
            <a:pPr algn="ctr">
              <a:defRPr/>
            </a:pPr>
            <a:r>
              <a:rPr lang="en-US" sz="2800" dirty="0">
                <a:ln w="0"/>
                <a:solidFill>
                  <a:schemeClr val="accent3"/>
                </a:solidFill>
                <a:effectLst>
                  <a:outerShdw blurRad="38100" dist="25400" dir="5400000" algn="ctr" rotWithShape="0">
                    <a:srgbClr val="6E747A">
                      <a:alpha val="43000"/>
                    </a:srgbClr>
                  </a:outerShdw>
                </a:effectLst>
                <a:ea typeface="ＭＳ Ｐゴシック" charset="0"/>
                <a:cs typeface="ＭＳ Ｐゴシック" charset="0"/>
              </a:rPr>
              <a:t>Collective Trauma of COVID-19</a:t>
            </a:r>
          </a:p>
        </p:txBody>
      </p:sp>
      <p:sp>
        <p:nvSpPr>
          <p:cNvPr id="7" name="Text Box 6">
            <a:extLst>
              <a:ext uri="{FF2B5EF4-FFF2-40B4-BE49-F238E27FC236}">
                <a16:creationId xmlns:a16="http://schemas.microsoft.com/office/drawing/2014/main" id="{4B6EBB09-52D6-1646-B407-8D607BB64BC8}"/>
              </a:ext>
            </a:extLst>
          </p:cNvPr>
          <p:cNvSpPr txBox="1">
            <a:spLocks noChangeArrowheads="1"/>
          </p:cNvSpPr>
          <p:nvPr/>
        </p:nvSpPr>
        <p:spPr bwMode="auto">
          <a:xfrm>
            <a:off x="3266322" y="2528885"/>
            <a:ext cx="3183054" cy="523220"/>
          </a:xfrm>
          <a:prstGeom prst="rect">
            <a:avLst/>
          </a:prstGeom>
          <a:noFill/>
          <a:ln w="9525">
            <a:noFill/>
            <a:miter lim="800000"/>
            <a:headEnd/>
            <a:tailEnd/>
          </a:ln>
          <a:effectLst/>
        </p:spPr>
        <p:txBody>
          <a:bodyPr wrap="square">
            <a:spAutoFit/>
          </a:bodyPr>
          <a:lstStyle>
            <a:lvl1pPr>
              <a:defRPr sz="3200" b="1">
                <a:solidFill>
                  <a:srgbClr val="FFFF00"/>
                </a:solidFill>
                <a:latin typeface="Arial" pitchFamily="34" charset="0"/>
                <a:ea typeface="ＭＳ Ｐゴシック" pitchFamily="34" charset="-128"/>
              </a:defRPr>
            </a:lvl1pPr>
            <a:lvl2pPr marL="742950" indent="-285750">
              <a:defRPr sz="3200" b="1">
                <a:solidFill>
                  <a:srgbClr val="FFFF00"/>
                </a:solidFill>
                <a:latin typeface="Arial" pitchFamily="34" charset="0"/>
                <a:ea typeface="ＭＳ Ｐゴシック" pitchFamily="34" charset="-128"/>
              </a:defRPr>
            </a:lvl2pPr>
            <a:lvl3pPr marL="1143000" indent="-228600">
              <a:defRPr sz="3200" b="1">
                <a:solidFill>
                  <a:srgbClr val="FFFF00"/>
                </a:solidFill>
                <a:latin typeface="Arial" pitchFamily="34" charset="0"/>
                <a:ea typeface="ＭＳ Ｐゴシック" pitchFamily="34" charset="-128"/>
              </a:defRPr>
            </a:lvl3pPr>
            <a:lvl4pPr marL="1600200" indent="-228600">
              <a:defRPr sz="3200" b="1">
                <a:solidFill>
                  <a:srgbClr val="FFFF00"/>
                </a:solidFill>
                <a:latin typeface="Arial" pitchFamily="34" charset="0"/>
                <a:ea typeface="ＭＳ Ｐゴシック" pitchFamily="34" charset="-128"/>
              </a:defRPr>
            </a:lvl4pPr>
            <a:lvl5pPr marL="2057400" indent="-228600">
              <a:defRPr sz="3200" b="1">
                <a:solidFill>
                  <a:srgbClr val="FFFF00"/>
                </a:solidFill>
                <a:latin typeface="Arial" pitchFamily="34" charset="0"/>
                <a:ea typeface="ＭＳ Ｐゴシック" pitchFamily="34" charset="-128"/>
              </a:defRPr>
            </a:lvl5pPr>
            <a:lvl6pPr marL="25146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6pPr>
            <a:lvl7pPr marL="29718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7pPr>
            <a:lvl8pPr marL="34290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8pPr>
            <a:lvl9pPr marL="38862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9pPr>
          </a:lstStyle>
          <a:p>
            <a:pPr algn="ctr">
              <a:spcBef>
                <a:spcPct val="50000"/>
              </a:spcBef>
            </a:pPr>
            <a:r>
              <a:rPr lang="en-US" sz="2800" b="0" dirty="0">
                <a:ln w="0"/>
                <a:solidFill>
                  <a:schemeClr val="accent1"/>
                </a:solidFill>
                <a:effectLst>
                  <a:outerShdw blurRad="38100" dist="25400" dir="5400000" algn="ctr" rotWithShape="0">
                    <a:srgbClr val="6E747A">
                      <a:alpha val="43000"/>
                    </a:srgbClr>
                  </a:outerShdw>
                </a:effectLst>
              </a:rPr>
              <a:t>Resilience</a:t>
            </a:r>
          </a:p>
        </p:txBody>
      </p:sp>
      <p:sp>
        <p:nvSpPr>
          <p:cNvPr id="8" name="Rectangle 7">
            <a:extLst>
              <a:ext uri="{FF2B5EF4-FFF2-40B4-BE49-F238E27FC236}">
                <a16:creationId xmlns:a16="http://schemas.microsoft.com/office/drawing/2014/main" id="{0A4D4D7B-7D65-E849-A32E-E0C81C70820E}"/>
              </a:ext>
            </a:extLst>
          </p:cNvPr>
          <p:cNvSpPr/>
          <p:nvPr/>
        </p:nvSpPr>
        <p:spPr>
          <a:xfrm>
            <a:off x="1917848" y="3184538"/>
            <a:ext cx="5880001" cy="1969770"/>
          </a:xfrm>
          <a:prstGeom prst="rect">
            <a:avLst/>
          </a:prstGeom>
        </p:spPr>
        <p:txBody>
          <a:bodyPr wrap="square">
            <a:spAutoFit/>
          </a:bodyPr>
          <a:lstStyle/>
          <a:p>
            <a:pPr algn="ctr"/>
            <a:r>
              <a:rPr lang="en-US" sz="2000" dirty="0">
                <a:solidFill>
                  <a:schemeClr val="accent1"/>
                </a:solidFill>
              </a:rPr>
              <a:t>Frontline = Experiencing the trauma in all dimensions of life</a:t>
            </a:r>
          </a:p>
          <a:p>
            <a:pPr algn="ctr"/>
            <a:endParaRPr lang="en-US" sz="1000" dirty="0">
              <a:solidFill>
                <a:schemeClr val="accent1"/>
              </a:solidFill>
            </a:endParaRPr>
          </a:p>
          <a:p>
            <a:pPr algn="ctr"/>
            <a:r>
              <a:rPr lang="en-US" dirty="0">
                <a:solidFill>
                  <a:schemeClr val="accent1"/>
                </a:solidFill>
              </a:rPr>
              <a:t>worries about loved ones | witnessing death | making incredibly difficult decisions | explaining this to their children, family, and friends | experiencing systemic racism, racial disparities, and inequality</a:t>
            </a:r>
            <a:endParaRPr lang="en-US" sz="2400" dirty="0">
              <a:solidFill>
                <a:schemeClr val="accent1"/>
              </a:solidFill>
            </a:endParaRPr>
          </a:p>
        </p:txBody>
      </p:sp>
      <p:sp>
        <p:nvSpPr>
          <p:cNvPr id="11" name="Content Placeholder 2">
            <a:extLst>
              <a:ext uri="{FF2B5EF4-FFF2-40B4-BE49-F238E27FC236}">
                <a16:creationId xmlns:a16="http://schemas.microsoft.com/office/drawing/2014/main" id="{65FC086F-5377-874D-8A37-23B759AE672B}"/>
              </a:ext>
            </a:extLst>
          </p:cNvPr>
          <p:cNvSpPr txBox="1">
            <a:spLocks/>
          </p:cNvSpPr>
          <p:nvPr/>
        </p:nvSpPr>
        <p:spPr>
          <a:xfrm>
            <a:off x="9474558" y="1219200"/>
            <a:ext cx="2285441" cy="4368800"/>
          </a:xfrm>
          <a:prstGeom prst="rect">
            <a:avLst/>
          </a:prstGeom>
        </p:spPr>
        <p:txBody>
          <a:bodyPr anchor="ctr" anchorCtr="0"/>
          <a:lstStyle>
            <a:lvl1pPr marL="266700" indent="-266700" algn="l" defTabSz="914400" rtl="0" eaLnBrk="1" latinLnBrk="0" hangingPunct="1">
              <a:lnSpc>
                <a:spcPct val="100000"/>
              </a:lnSpc>
              <a:spcBef>
                <a:spcPts val="1000"/>
              </a:spcBef>
              <a:buClr>
                <a:schemeClr val="accent1"/>
              </a:buClr>
              <a:buFont typeface="Arial" panose="020B0604020202020204" pitchFamily="34" charset="0"/>
              <a:buChar char="•"/>
              <a:defRPr sz="2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100000"/>
              </a:lnSpc>
              <a:spcBef>
                <a:spcPts val="500"/>
              </a:spcBef>
              <a:buClr>
                <a:schemeClr val="accent4"/>
              </a:buClr>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100000"/>
              </a:lnSpc>
              <a:spcBef>
                <a:spcPts val="500"/>
              </a:spcBef>
              <a:buClr>
                <a:schemeClr val="accent5"/>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The entire world is in crisis</a:t>
            </a:r>
          </a:p>
          <a:p>
            <a:r>
              <a:rPr lang="en-US" sz="2000" dirty="0"/>
              <a:t>But you are in the epicenter of the epicenter</a:t>
            </a:r>
          </a:p>
          <a:p>
            <a:r>
              <a:rPr lang="en-US" sz="2000" dirty="0"/>
              <a:t>Frustration is understandable: each day you work in the heart of this</a:t>
            </a:r>
          </a:p>
        </p:txBody>
      </p:sp>
    </p:spTree>
    <p:extLst>
      <p:ext uri="{BB962C8B-B14F-4D97-AF65-F5344CB8AC3E}">
        <p14:creationId xmlns:p14="http://schemas.microsoft.com/office/powerpoint/2010/main" val="598065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3B17F-D13A-6840-839E-D1E551CBB2D3}"/>
              </a:ext>
            </a:extLst>
          </p:cNvPr>
          <p:cNvSpPr>
            <a:spLocks noGrp="1"/>
          </p:cNvSpPr>
          <p:nvPr>
            <p:ph type="title"/>
          </p:nvPr>
        </p:nvSpPr>
        <p:spPr/>
        <p:txBody>
          <a:bodyPr/>
          <a:lstStyle/>
          <a:p>
            <a:r>
              <a:rPr lang="en-US" dirty="0"/>
              <a:t>Negative Response: How Stress Affects the Body</a:t>
            </a:r>
          </a:p>
        </p:txBody>
      </p:sp>
      <p:sp>
        <p:nvSpPr>
          <p:cNvPr id="3" name="Text Placeholder 2">
            <a:extLst>
              <a:ext uri="{FF2B5EF4-FFF2-40B4-BE49-F238E27FC236}">
                <a16:creationId xmlns:a16="http://schemas.microsoft.com/office/drawing/2014/main" id="{C648BBEA-9B22-2D44-8486-1AA44B85E277}"/>
              </a:ext>
            </a:extLst>
          </p:cNvPr>
          <p:cNvSpPr>
            <a:spLocks noGrp="1"/>
          </p:cNvSpPr>
          <p:nvPr>
            <p:ph type="body" sz="quarter" idx="32"/>
          </p:nvPr>
        </p:nvSpPr>
        <p:spPr>
          <a:xfrm>
            <a:off x="431800" y="1008000"/>
            <a:ext cx="11339513" cy="569446"/>
          </a:xfrm>
        </p:spPr>
        <p:txBody>
          <a:bodyPr/>
          <a:lstStyle/>
          <a:p>
            <a:r>
              <a:rPr lang="en-US" sz="1800" dirty="0">
                <a:solidFill>
                  <a:schemeClr val="accent1"/>
                </a:solidFill>
              </a:rPr>
              <a:t>“Our bodies are designed to handle small doses of stress. We are not equipped to handle long-term, chronic stress without ill consequences.”</a:t>
            </a:r>
            <a:endParaRPr lang="en-US" sz="1800" i="1" dirty="0">
              <a:solidFill>
                <a:schemeClr val="accent1"/>
              </a:solidFill>
            </a:endParaRPr>
          </a:p>
        </p:txBody>
      </p:sp>
      <p:sp>
        <p:nvSpPr>
          <p:cNvPr id="4" name="Content Placeholder 3">
            <a:extLst>
              <a:ext uri="{FF2B5EF4-FFF2-40B4-BE49-F238E27FC236}">
                <a16:creationId xmlns:a16="http://schemas.microsoft.com/office/drawing/2014/main" id="{6D7895CC-95D2-A849-B970-4AC9F4834FBB}"/>
              </a:ext>
            </a:extLst>
          </p:cNvPr>
          <p:cNvSpPr>
            <a:spLocks noGrp="1"/>
          </p:cNvSpPr>
          <p:nvPr>
            <p:ph idx="1"/>
          </p:nvPr>
        </p:nvSpPr>
        <p:spPr>
          <a:xfrm>
            <a:off x="432000" y="2443223"/>
            <a:ext cx="2518044" cy="2837331"/>
          </a:xfrm>
        </p:spPr>
        <p:txBody>
          <a:bodyPr/>
          <a:lstStyle/>
          <a:p>
            <a:pPr lvl="0"/>
            <a:r>
              <a:rPr lang="en-US" sz="2000" dirty="0"/>
              <a:t>Becoming easily agitated</a:t>
            </a:r>
          </a:p>
          <a:p>
            <a:pPr lvl="0"/>
            <a:r>
              <a:rPr lang="en-US" sz="2000" dirty="0"/>
              <a:t>Avoiding others</a:t>
            </a:r>
          </a:p>
          <a:p>
            <a:pPr lvl="0"/>
            <a:r>
              <a:rPr lang="en-US" sz="2000" dirty="0"/>
              <a:t>Having difficulty relaxing or quieting your mind</a:t>
            </a:r>
          </a:p>
        </p:txBody>
      </p:sp>
      <p:sp>
        <p:nvSpPr>
          <p:cNvPr id="5" name="Text Placeholder 4">
            <a:extLst>
              <a:ext uri="{FF2B5EF4-FFF2-40B4-BE49-F238E27FC236}">
                <a16:creationId xmlns:a16="http://schemas.microsoft.com/office/drawing/2014/main" id="{C1DC193A-C7BC-8D47-8157-B89CD572A2AE}"/>
              </a:ext>
            </a:extLst>
          </p:cNvPr>
          <p:cNvSpPr>
            <a:spLocks noGrp="1"/>
          </p:cNvSpPr>
          <p:nvPr>
            <p:ph type="body" sz="quarter" idx="12"/>
          </p:nvPr>
        </p:nvSpPr>
        <p:spPr>
          <a:xfrm>
            <a:off x="3323650" y="2442700"/>
            <a:ext cx="2518358" cy="2837330"/>
          </a:xfrm>
        </p:spPr>
        <p:txBody>
          <a:bodyPr/>
          <a:lstStyle/>
          <a:p>
            <a:pPr lvl="0"/>
            <a:r>
              <a:rPr lang="en-US" sz="2000" dirty="0"/>
              <a:t>Low energy</a:t>
            </a:r>
          </a:p>
          <a:p>
            <a:pPr lvl="0"/>
            <a:r>
              <a:rPr lang="en-US" sz="2000" dirty="0"/>
              <a:t>Headaches</a:t>
            </a:r>
          </a:p>
          <a:p>
            <a:pPr lvl="0"/>
            <a:r>
              <a:rPr lang="en-US" sz="2000" dirty="0"/>
              <a:t>Upset stomach</a:t>
            </a:r>
          </a:p>
          <a:p>
            <a:pPr lvl="0"/>
            <a:r>
              <a:rPr lang="en-US" sz="2000" dirty="0"/>
              <a:t>Clenched jaw and grinding teeth</a:t>
            </a:r>
          </a:p>
        </p:txBody>
      </p:sp>
      <p:sp>
        <p:nvSpPr>
          <p:cNvPr id="6" name="Text Placeholder 5">
            <a:extLst>
              <a:ext uri="{FF2B5EF4-FFF2-40B4-BE49-F238E27FC236}">
                <a16:creationId xmlns:a16="http://schemas.microsoft.com/office/drawing/2014/main" id="{FC3A0254-BFA0-AB48-A1B0-FA48EBE65F37}"/>
              </a:ext>
            </a:extLst>
          </p:cNvPr>
          <p:cNvSpPr>
            <a:spLocks noGrp="1"/>
          </p:cNvSpPr>
          <p:nvPr>
            <p:ph type="body" sz="quarter" idx="13"/>
          </p:nvPr>
        </p:nvSpPr>
        <p:spPr>
          <a:xfrm>
            <a:off x="6247525" y="2455141"/>
            <a:ext cx="2518358" cy="2837331"/>
          </a:xfrm>
        </p:spPr>
        <p:txBody>
          <a:bodyPr/>
          <a:lstStyle/>
          <a:p>
            <a:pPr lvl="0"/>
            <a:r>
              <a:rPr lang="en-US" sz="2000" dirty="0"/>
              <a:t>Constant worrying</a:t>
            </a:r>
          </a:p>
          <a:p>
            <a:pPr lvl="0"/>
            <a:r>
              <a:rPr lang="en-US" sz="2000" dirty="0"/>
              <a:t>Inability to focus</a:t>
            </a:r>
          </a:p>
          <a:p>
            <a:pPr lvl="0"/>
            <a:r>
              <a:rPr lang="en-US" sz="2000" dirty="0"/>
              <a:t>Forgetfulness and disorganized</a:t>
            </a:r>
          </a:p>
        </p:txBody>
      </p:sp>
      <p:sp>
        <p:nvSpPr>
          <p:cNvPr id="7" name="Slide Number Placeholder 6">
            <a:extLst>
              <a:ext uri="{FF2B5EF4-FFF2-40B4-BE49-F238E27FC236}">
                <a16:creationId xmlns:a16="http://schemas.microsoft.com/office/drawing/2014/main" id="{C1BA6A39-926C-F347-9B7E-AA63404A79A7}"/>
              </a:ext>
            </a:extLst>
          </p:cNvPr>
          <p:cNvSpPr>
            <a:spLocks noGrp="1"/>
          </p:cNvSpPr>
          <p:nvPr>
            <p:ph type="sldNum" sz="quarter" idx="15"/>
          </p:nvPr>
        </p:nvSpPr>
        <p:spPr/>
        <p:txBody>
          <a:bodyPr/>
          <a:lstStyle/>
          <a:p>
            <a:fld id="{19B51A1E-902D-48AF-9020-955120F399B6}" type="slidenum">
              <a:rPr lang="en-US" noProof="0" smtClean="0"/>
              <a:pPr/>
              <a:t>14</a:t>
            </a:fld>
            <a:endParaRPr lang="en-US" noProof="0" dirty="0"/>
          </a:p>
        </p:txBody>
      </p:sp>
      <p:sp>
        <p:nvSpPr>
          <p:cNvPr id="8" name="Title 1">
            <a:extLst>
              <a:ext uri="{FF2B5EF4-FFF2-40B4-BE49-F238E27FC236}">
                <a16:creationId xmlns:a16="http://schemas.microsoft.com/office/drawing/2014/main" id="{5CC3CDAE-9BFD-7B40-80BF-AB8205181D74}"/>
              </a:ext>
            </a:extLst>
          </p:cNvPr>
          <p:cNvSpPr txBox="1">
            <a:spLocks/>
          </p:cNvSpPr>
          <p:nvPr/>
        </p:nvSpPr>
        <p:spPr>
          <a:xfrm>
            <a:off x="431800" y="1853528"/>
            <a:ext cx="2542374" cy="432000"/>
          </a:xfrm>
          <a:prstGeom prst="rect">
            <a:avLst/>
          </a:prstGeom>
          <a:solidFill>
            <a:schemeClr val="accent1"/>
          </a:solidFill>
        </p:spPr>
        <p:txBody>
          <a:bodyPr vert="horz" lIns="0" tIns="0" rIns="0" bIns="0" rtlCol="0" anchor="ctr">
            <a:no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pPr algn="ctr"/>
            <a:r>
              <a:rPr lang="en-US" sz="2000" dirty="0">
                <a:solidFill>
                  <a:schemeClr val="bg1"/>
                </a:solidFill>
              </a:rPr>
              <a:t>Emotional</a:t>
            </a:r>
          </a:p>
        </p:txBody>
      </p:sp>
      <p:sp>
        <p:nvSpPr>
          <p:cNvPr id="9" name="Title 1">
            <a:extLst>
              <a:ext uri="{FF2B5EF4-FFF2-40B4-BE49-F238E27FC236}">
                <a16:creationId xmlns:a16="http://schemas.microsoft.com/office/drawing/2014/main" id="{1661A3FD-2F46-BE4F-B118-F67D4D6E5743}"/>
              </a:ext>
            </a:extLst>
          </p:cNvPr>
          <p:cNvSpPr txBox="1">
            <a:spLocks/>
          </p:cNvSpPr>
          <p:nvPr/>
        </p:nvSpPr>
        <p:spPr>
          <a:xfrm>
            <a:off x="3318126" y="1853528"/>
            <a:ext cx="2542374" cy="432000"/>
          </a:xfrm>
          <a:prstGeom prst="rect">
            <a:avLst/>
          </a:prstGeom>
          <a:solidFill>
            <a:schemeClr val="accent1"/>
          </a:solidFill>
        </p:spPr>
        <p:txBody>
          <a:bodyPr vert="horz" lIns="0" tIns="0" rIns="0" bIns="0" rtlCol="0" anchor="ctr">
            <a:no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pPr algn="ctr"/>
            <a:r>
              <a:rPr lang="en-US" sz="2000" dirty="0">
                <a:solidFill>
                  <a:schemeClr val="bg1"/>
                </a:solidFill>
              </a:rPr>
              <a:t>Physical</a:t>
            </a:r>
          </a:p>
        </p:txBody>
      </p:sp>
      <p:sp>
        <p:nvSpPr>
          <p:cNvPr id="10" name="Title 1">
            <a:extLst>
              <a:ext uri="{FF2B5EF4-FFF2-40B4-BE49-F238E27FC236}">
                <a16:creationId xmlns:a16="http://schemas.microsoft.com/office/drawing/2014/main" id="{4A1F02EB-EFA3-F240-87AC-D3FE9C7753CF}"/>
              </a:ext>
            </a:extLst>
          </p:cNvPr>
          <p:cNvSpPr txBox="1">
            <a:spLocks/>
          </p:cNvSpPr>
          <p:nvPr/>
        </p:nvSpPr>
        <p:spPr>
          <a:xfrm>
            <a:off x="6236226" y="1853528"/>
            <a:ext cx="2542374" cy="432000"/>
          </a:xfrm>
          <a:prstGeom prst="rect">
            <a:avLst/>
          </a:prstGeom>
          <a:solidFill>
            <a:schemeClr val="accent1"/>
          </a:solidFill>
        </p:spPr>
        <p:txBody>
          <a:bodyPr vert="horz" lIns="0" tIns="0" rIns="0" bIns="0" rtlCol="0" anchor="ctr">
            <a:no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pPr algn="ctr"/>
            <a:r>
              <a:rPr lang="en-US" sz="2000" dirty="0">
                <a:solidFill>
                  <a:schemeClr val="bg1"/>
                </a:solidFill>
              </a:rPr>
              <a:t>Cognitive</a:t>
            </a:r>
          </a:p>
        </p:txBody>
      </p:sp>
      <p:sp>
        <p:nvSpPr>
          <p:cNvPr id="11" name="Title 1">
            <a:extLst>
              <a:ext uri="{FF2B5EF4-FFF2-40B4-BE49-F238E27FC236}">
                <a16:creationId xmlns:a16="http://schemas.microsoft.com/office/drawing/2014/main" id="{DF0124E3-8CC2-EC43-8B13-D7AD89925019}"/>
              </a:ext>
            </a:extLst>
          </p:cNvPr>
          <p:cNvSpPr txBox="1">
            <a:spLocks/>
          </p:cNvSpPr>
          <p:nvPr/>
        </p:nvSpPr>
        <p:spPr>
          <a:xfrm>
            <a:off x="9154326" y="1853528"/>
            <a:ext cx="2542374" cy="432000"/>
          </a:xfrm>
          <a:prstGeom prst="rect">
            <a:avLst/>
          </a:prstGeom>
          <a:solidFill>
            <a:schemeClr val="accent1"/>
          </a:solidFill>
        </p:spPr>
        <p:txBody>
          <a:bodyPr vert="horz" lIns="0" tIns="0" rIns="0" bIns="0" rtlCol="0" anchor="ctr">
            <a:no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pPr algn="ctr"/>
            <a:r>
              <a:rPr lang="en-US" sz="2000" dirty="0">
                <a:solidFill>
                  <a:schemeClr val="bg1"/>
                </a:solidFill>
              </a:rPr>
              <a:t>Behavioral</a:t>
            </a:r>
          </a:p>
        </p:txBody>
      </p:sp>
      <p:sp>
        <p:nvSpPr>
          <p:cNvPr id="12" name="Text Placeholder 5">
            <a:extLst>
              <a:ext uri="{FF2B5EF4-FFF2-40B4-BE49-F238E27FC236}">
                <a16:creationId xmlns:a16="http://schemas.microsoft.com/office/drawing/2014/main" id="{AB9C38B9-0668-E34A-9DC2-9DBFF11ECE60}"/>
              </a:ext>
            </a:extLst>
          </p:cNvPr>
          <p:cNvSpPr txBox="1">
            <a:spLocks/>
          </p:cNvSpPr>
          <p:nvPr/>
        </p:nvSpPr>
        <p:spPr>
          <a:xfrm>
            <a:off x="9178342" y="2455141"/>
            <a:ext cx="2518358" cy="2837331"/>
          </a:xfrm>
          <a:prstGeom prst="rect">
            <a:avLst/>
          </a:prstGeom>
        </p:spPr>
        <p:txBody>
          <a:bodyPr vert="horz" lIns="0" tIns="0" rIns="0" bIns="0" rtlCol="0">
            <a:noAutofit/>
          </a:bodyPr>
          <a:lstStyle>
            <a:lvl1pPr marL="266700" indent="-266700" algn="l" defTabSz="914400" rtl="0" eaLnBrk="1" latinLnBrk="0" hangingPunct="1">
              <a:lnSpc>
                <a:spcPct val="100000"/>
              </a:lnSpc>
              <a:spcBef>
                <a:spcPts val="1000"/>
              </a:spcBef>
              <a:buClr>
                <a:schemeClr val="accent1"/>
              </a:buClr>
              <a:buFont typeface="Arial" panose="020B0604020202020204" pitchFamily="34" charset="0"/>
              <a:buChar char="•"/>
              <a:defRPr sz="24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buClr>
                <a:schemeClr val="accent2"/>
              </a:buClr>
              <a:buFont typeface="Arial" panose="020B0604020202020204" pitchFamily="34" charset="0"/>
              <a:buChar char="•"/>
              <a:defRPr sz="20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100000"/>
              </a:lnSpc>
              <a:spcBef>
                <a:spcPts val="500"/>
              </a:spcBef>
              <a:buClr>
                <a:schemeClr val="accent4"/>
              </a:buClr>
              <a:buFont typeface="Arial" panose="020B0604020202020204" pitchFamily="34" charset="0"/>
              <a:buChar char="•"/>
              <a:defRPr sz="18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100000"/>
              </a:lnSpc>
              <a:spcBef>
                <a:spcPts val="500"/>
              </a:spcBef>
              <a:buClr>
                <a:schemeClr val="accent5"/>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2000" dirty="0"/>
              <a:t>Change in appetite</a:t>
            </a:r>
          </a:p>
          <a:p>
            <a:pPr lvl="0"/>
            <a:r>
              <a:rPr lang="en-US" sz="2000" dirty="0"/>
              <a:t>Increased use of alcohol, drug, or cigarettes</a:t>
            </a:r>
          </a:p>
          <a:p>
            <a:pPr lvl="0"/>
            <a:r>
              <a:rPr lang="en-US" sz="2000" dirty="0"/>
              <a:t>Nail biting, fidgeting, and pacing</a:t>
            </a:r>
          </a:p>
        </p:txBody>
      </p:sp>
      <p:sp>
        <p:nvSpPr>
          <p:cNvPr id="13" name="TextBox 12">
            <a:extLst>
              <a:ext uri="{FF2B5EF4-FFF2-40B4-BE49-F238E27FC236}">
                <a16:creationId xmlns:a16="http://schemas.microsoft.com/office/drawing/2014/main" id="{9BB6E5E1-6FFD-8E4A-8BF0-CF3EF219D60D}"/>
              </a:ext>
            </a:extLst>
          </p:cNvPr>
          <p:cNvSpPr txBox="1"/>
          <p:nvPr/>
        </p:nvSpPr>
        <p:spPr>
          <a:xfrm>
            <a:off x="431800" y="6287500"/>
            <a:ext cx="4679795" cy="276999"/>
          </a:xfrm>
          <a:prstGeom prst="rect">
            <a:avLst/>
          </a:prstGeom>
          <a:noFill/>
        </p:spPr>
        <p:txBody>
          <a:bodyPr wrap="square" rtlCol="0">
            <a:spAutoFit/>
          </a:bodyPr>
          <a:lstStyle/>
          <a:p>
            <a:r>
              <a:rPr lang="en-US" sz="1200" dirty="0"/>
              <a:t>Quote by Heather D. Nelson</a:t>
            </a:r>
          </a:p>
        </p:txBody>
      </p:sp>
    </p:spTree>
    <p:extLst>
      <p:ext uri="{BB962C8B-B14F-4D97-AF65-F5344CB8AC3E}">
        <p14:creationId xmlns:p14="http://schemas.microsoft.com/office/powerpoint/2010/main" val="3729706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6934D-2F36-6049-98E8-BDF39121DC16}"/>
              </a:ext>
            </a:extLst>
          </p:cNvPr>
          <p:cNvSpPr>
            <a:spLocks noGrp="1"/>
          </p:cNvSpPr>
          <p:nvPr>
            <p:ph type="title"/>
          </p:nvPr>
        </p:nvSpPr>
        <p:spPr/>
        <p:txBody>
          <a:bodyPr/>
          <a:lstStyle/>
          <a:p>
            <a:r>
              <a:rPr lang="en-US" dirty="0"/>
              <a:t>Reminders for Perspective</a:t>
            </a:r>
          </a:p>
        </p:txBody>
      </p:sp>
      <p:sp>
        <p:nvSpPr>
          <p:cNvPr id="3" name="Content Placeholder 2">
            <a:extLst>
              <a:ext uri="{FF2B5EF4-FFF2-40B4-BE49-F238E27FC236}">
                <a16:creationId xmlns:a16="http://schemas.microsoft.com/office/drawing/2014/main" id="{497190BB-1310-3D44-92FE-933BD588CA5E}"/>
              </a:ext>
            </a:extLst>
          </p:cNvPr>
          <p:cNvSpPr>
            <a:spLocks noGrp="1"/>
          </p:cNvSpPr>
          <p:nvPr>
            <p:ph idx="1"/>
          </p:nvPr>
        </p:nvSpPr>
        <p:spPr/>
        <p:txBody>
          <a:bodyPr/>
          <a:lstStyle/>
          <a:p>
            <a:r>
              <a:rPr lang="en-US" sz="2600" dirty="0"/>
              <a:t>No one has ever gone through this before. We are all navigating this foreign territory. </a:t>
            </a:r>
            <a:r>
              <a:rPr lang="en-US" sz="2600" b="1" dirty="0"/>
              <a:t>You are not alone.</a:t>
            </a:r>
          </a:p>
          <a:p>
            <a:r>
              <a:rPr lang="en-US" sz="2600" dirty="0"/>
              <a:t>However, everyone’s experience is unique.</a:t>
            </a:r>
          </a:p>
          <a:p>
            <a:r>
              <a:rPr lang="en-US" sz="2600" dirty="0"/>
              <a:t>You have been through hard things before. </a:t>
            </a:r>
            <a:r>
              <a:rPr lang="en-US" sz="2600" b="1" dirty="0"/>
              <a:t>You have tools you can use.</a:t>
            </a:r>
          </a:p>
          <a:p>
            <a:r>
              <a:rPr lang="en-US" sz="2600" dirty="0"/>
              <a:t>There are resources in the handouts you can reference when needed.</a:t>
            </a:r>
          </a:p>
          <a:p>
            <a:r>
              <a:rPr lang="en-US" sz="2600" b="1" dirty="0"/>
              <a:t>It’s okay to not feel okay, but no matter how dark it gets, there is help.</a:t>
            </a:r>
          </a:p>
        </p:txBody>
      </p:sp>
      <p:sp>
        <p:nvSpPr>
          <p:cNvPr id="4" name="Slide Number Placeholder 3">
            <a:extLst>
              <a:ext uri="{FF2B5EF4-FFF2-40B4-BE49-F238E27FC236}">
                <a16:creationId xmlns:a16="http://schemas.microsoft.com/office/drawing/2014/main" id="{30A05C6E-0416-124D-950D-929FC8A76B49}"/>
              </a:ext>
            </a:extLst>
          </p:cNvPr>
          <p:cNvSpPr>
            <a:spLocks noGrp="1"/>
          </p:cNvSpPr>
          <p:nvPr>
            <p:ph type="sldNum" sz="quarter" idx="33"/>
          </p:nvPr>
        </p:nvSpPr>
        <p:spPr/>
        <p:txBody>
          <a:bodyPr/>
          <a:lstStyle/>
          <a:p>
            <a:fld id="{19B51A1E-902D-48AF-9020-955120F399B6}" type="slidenum">
              <a:rPr lang="en-US" noProof="0" smtClean="0"/>
              <a:pPr/>
              <a:t>15</a:t>
            </a:fld>
            <a:endParaRPr lang="en-US" noProof="0" dirty="0"/>
          </a:p>
        </p:txBody>
      </p:sp>
    </p:spTree>
    <p:extLst>
      <p:ext uri="{BB962C8B-B14F-4D97-AF65-F5344CB8AC3E}">
        <p14:creationId xmlns:p14="http://schemas.microsoft.com/office/powerpoint/2010/main" val="3674675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6CDC0-9F66-DE44-B0D4-66CFD81DB43E}"/>
              </a:ext>
            </a:extLst>
          </p:cNvPr>
          <p:cNvSpPr>
            <a:spLocks noGrp="1"/>
          </p:cNvSpPr>
          <p:nvPr>
            <p:ph type="title"/>
          </p:nvPr>
        </p:nvSpPr>
        <p:spPr/>
        <p:txBody>
          <a:bodyPr/>
          <a:lstStyle/>
          <a:p>
            <a:r>
              <a:rPr lang="en-US" dirty="0"/>
              <a:t>But More Importantly</a:t>
            </a:r>
          </a:p>
        </p:txBody>
      </p:sp>
      <p:sp>
        <p:nvSpPr>
          <p:cNvPr id="3" name="Content Placeholder 2">
            <a:extLst>
              <a:ext uri="{FF2B5EF4-FFF2-40B4-BE49-F238E27FC236}">
                <a16:creationId xmlns:a16="http://schemas.microsoft.com/office/drawing/2014/main" id="{F7173673-3665-AF47-A58E-6852935A4C54}"/>
              </a:ext>
            </a:extLst>
          </p:cNvPr>
          <p:cNvSpPr>
            <a:spLocks noGrp="1"/>
          </p:cNvSpPr>
          <p:nvPr>
            <p:ph idx="1"/>
          </p:nvPr>
        </p:nvSpPr>
        <p:spPr/>
        <p:txBody>
          <a:bodyPr/>
          <a:lstStyle/>
          <a:p>
            <a:r>
              <a:rPr lang="en-US" b="1" dirty="0"/>
              <a:t>You are here, in this moment you are getting through</a:t>
            </a:r>
          </a:p>
          <a:p>
            <a:r>
              <a:rPr lang="en-US" dirty="0"/>
              <a:t>Frontline workers have shown up like no one else in the history of pandemic response</a:t>
            </a:r>
          </a:p>
          <a:p>
            <a:r>
              <a:rPr lang="en-US" dirty="0"/>
              <a:t>Each day I witness acts of kindness and generosity toward patients, toward colleagues, toward NYC that carry me through, </a:t>
            </a:r>
            <a:r>
              <a:rPr lang="en-US" b="1" dirty="0"/>
              <a:t>make me proud to be a part of all of us</a:t>
            </a:r>
          </a:p>
          <a:p>
            <a:r>
              <a:rPr lang="en-US" dirty="0"/>
              <a:t>Which moments carry you through? What are the small great acts you have achieved?</a:t>
            </a:r>
          </a:p>
          <a:p>
            <a:r>
              <a:rPr lang="en-US" b="1" dirty="0"/>
              <a:t>So let’s talk about what to do right now</a:t>
            </a:r>
            <a:r>
              <a:rPr lang="en-US" dirty="0"/>
              <a:t>, after work, and in the long term</a:t>
            </a:r>
          </a:p>
        </p:txBody>
      </p:sp>
      <p:sp>
        <p:nvSpPr>
          <p:cNvPr id="4" name="Slide Number Placeholder 3">
            <a:extLst>
              <a:ext uri="{FF2B5EF4-FFF2-40B4-BE49-F238E27FC236}">
                <a16:creationId xmlns:a16="http://schemas.microsoft.com/office/drawing/2014/main" id="{4E622713-7589-7F4E-9EF9-46BE889B5F8E}"/>
              </a:ext>
            </a:extLst>
          </p:cNvPr>
          <p:cNvSpPr>
            <a:spLocks noGrp="1"/>
          </p:cNvSpPr>
          <p:nvPr>
            <p:ph type="sldNum" sz="quarter" idx="33"/>
          </p:nvPr>
        </p:nvSpPr>
        <p:spPr/>
        <p:txBody>
          <a:bodyPr/>
          <a:lstStyle/>
          <a:p>
            <a:fld id="{19B51A1E-902D-48AF-9020-955120F399B6}" type="slidenum">
              <a:rPr lang="en-US" noProof="0" smtClean="0"/>
              <a:pPr/>
              <a:t>16</a:t>
            </a:fld>
            <a:endParaRPr lang="en-US" noProof="0" dirty="0"/>
          </a:p>
        </p:txBody>
      </p:sp>
    </p:spTree>
    <p:extLst>
      <p:ext uri="{BB962C8B-B14F-4D97-AF65-F5344CB8AC3E}">
        <p14:creationId xmlns:p14="http://schemas.microsoft.com/office/powerpoint/2010/main" val="1408565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1618A-07A6-1949-8C4C-BC706076BA4D}"/>
              </a:ext>
            </a:extLst>
          </p:cNvPr>
          <p:cNvSpPr>
            <a:spLocks noGrp="1"/>
          </p:cNvSpPr>
          <p:nvPr>
            <p:ph type="title"/>
          </p:nvPr>
        </p:nvSpPr>
        <p:spPr/>
        <p:txBody>
          <a:bodyPr/>
          <a:lstStyle/>
          <a:p>
            <a:r>
              <a:rPr lang="en-US" dirty="0"/>
              <a:t>Self-Care Behaviors: Now</a:t>
            </a:r>
          </a:p>
        </p:txBody>
      </p:sp>
      <p:sp>
        <p:nvSpPr>
          <p:cNvPr id="3" name="Text Placeholder 2">
            <a:extLst>
              <a:ext uri="{FF2B5EF4-FFF2-40B4-BE49-F238E27FC236}">
                <a16:creationId xmlns:a16="http://schemas.microsoft.com/office/drawing/2014/main" id="{660348B8-703E-E641-B739-3E38E046AABF}"/>
              </a:ext>
            </a:extLst>
          </p:cNvPr>
          <p:cNvSpPr>
            <a:spLocks noGrp="1"/>
          </p:cNvSpPr>
          <p:nvPr>
            <p:ph type="body" sz="quarter" idx="32"/>
          </p:nvPr>
        </p:nvSpPr>
        <p:spPr/>
        <p:txBody>
          <a:bodyPr/>
          <a:lstStyle/>
          <a:p>
            <a:r>
              <a:rPr lang="en-US" sz="2000" dirty="0">
                <a:solidFill>
                  <a:schemeClr val="accent1"/>
                </a:solidFill>
              </a:rPr>
              <a:t>Reminder: self-care and grounding can last 5 seconds. The point is to break the stress cycle</a:t>
            </a:r>
          </a:p>
        </p:txBody>
      </p:sp>
      <p:sp>
        <p:nvSpPr>
          <p:cNvPr id="4" name="Content Placeholder 3">
            <a:extLst>
              <a:ext uri="{FF2B5EF4-FFF2-40B4-BE49-F238E27FC236}">
                <a16:creationId xmlns:a16="http://schemas.microsoft.com/office/drawing/2014/main" id="{3D935693-C857-AE43-9337-8CD299CA59E4}"/>
              </a:ext>
            </a:extLst>
          </p:cNvPr>
          <p:cNvSpPr>
            <a:spLocks noGrp="1"/>
          </p:cNvSpPr>
          <p:nvPr>
            <p:ph idx="1"/>
          </p:nvPr>
        </p:nvSpPr>
        <p:spPr>
          <a:xfrm>
            <a:off x="432000" y="2214051"/>
            <a:ext cx="3600000" cy="3384085"/>
          </a:xfrm>
        </p:spPr>
        <p:txBody>
          <a:bodyPr/>
          <a:lstStyle/>
          <a:p>
            <a:pPr lvl="0"/>
            <a:r>
              <a:rPr lang="en-US" sz="1800" dirty="0"/>
              <a:t>Speak with a wellness staff member</a:t>
            </a:r>
          </a:p>
          <a:p>
            <a:pPr lvl="0"/>
            <a:r>
              <a:rPr lang="en-US" sz="1800" dirty="0"/>
              <a:t>Talk to your colleagues (we are in this together)</a:t>
            </a:r>
          </a:p>
          <a:p>
            <a:pPr lvl="0"/>
            <a:r>
              <a:rPr lang="en-US" sz="1800" dirty="0"/>
              <a:t>Share a bottle of water with a teammate</a:t>
            </a:r>
          </a:p>
          <a:p>
            <a:pPr lvl="0"/>
            <a:r>
              <a:rPr lang="en-US" sz="1800" dirty="0"/>
              <a:t>Make eye contact</a:t>
            </a:r>
          </a:p>
          <a:p>
            <a:pPr lvl="0"/>
            <a:r>
              <a:rPr lang="en-US" sz="1800" dirty="0"/>
              <a:t>Call for support or relief when possible</a:t>
            </a:r>
          </a:p>
        </p:txBody>
      </p:sp>
      <p:sp>
        <p:nvSpPr>
          <p:cNvPr id="5" name="Text Placeholder 4">
            <a:extLst>
              <a:ext uri="{FF2B5EF4-FFF2-40B4-BE49-F238E27FC236}">
                <a16:creationId xmlns:a16="http://schemas.microsoft.com/office/drawing/2014/main" id="{3B67FB1D-6517-7047-866B-87DCB166F2AD}"/>
              </a:ext>
            </a:extLst>
          </p:cNvPr>
          <p:cNvSpPr>
            <a:spLocks noGrp="1"/>
          </p:cNvSpPr>
          <p:nvPr>
            <p:ph type="body" sz="quarter" idx="12"/>
          </p:nvPr>
        </p:nvSpPr>
        <p:spPr>
          <a:xfrm>
            <a:off x="4301550" y="2213528"/>
            <a:ext cx="3600450" cy="3384084"/>
          </a:xfrm>
        </p:spPr>
        <p:txBody>
          <a:bodyPr/>
          <a:lstStyle/>
          <a:p>
            <a:pPr lvl="0"/>
            <a:r>
              <a:rPr lang="en-US" sz="1800" dirty="0"/>
              <a:t>Practice grounding techniques such as deep breathing</a:t>
            </a:r>
          </a:p>
          <a:p>
            <a:pPr lvl="0"/>
            <a:r>
              <a:rPr lang="en-US" sz="1800" dirty="0"/>
              <a:t>Thought-slowing (observation and thought attention)</a:t>
            </a:r>
          </a:p>
          <a:p>
            <a:pPr lvl="0"/>
            <a:r>
              <a:rPr lang="en-US" sz="1800" dirty="0"/>
              <a:t>Utilize self-talk</a:t>
            </a:r>
          </a:p>
          <a:p>
            <a:pPr lvl="1"/>
            <a:r>
              <a:rPr lang="en-US" sz="1600" dirty="0"/>
              <a:t>“I have been here before. I can do hard things”</a:t>
            </a:r>
          </a:p>
          <a:p>
            <a:pPr lvl="0"/>
            <a:r>
              <a:rPr lang="en-US" sz="1800" dirty="0"/>
              <a:t>Break shifts into chunks </a:t>
            </a:r>
          </a:p>
          <a:p>
            <a:pPr lvl="1"/>
            <a:r>
              <a:rPr lang="en-US" sz="1600" dirty="0"/>
              <a:t>“What do I need to get through the next hour? Until lunch? Today?”</a:t>
            </a:r>
          </a:p>
        </p:txBody>
      </p:sp>
      <p:sp>
        <p:nvSpPr>
          <p:cNvPr id="6" name="Text Placeholder 5">
            <a:extLst>
              <a:ext uri="{FF2B5EF4-FFF2-40B4-BE49-F238E27FC236}">
                <a16:creationId xmlns:a16="http://schemas.microsoft.com/office/drawing/2014/main" id="{D2D6BCEF-E915-0949-B1B9-F605B5F7B426}"/>
              </a:ext>
            </a:extLst>
          </p:cNvPr>
          <p:cNvSpPr>
            <a:spLocks noGrp="1"/>
          </p:cNvSpPr>
          <p:nvPr>
            <p:ph type="body" sz="quarter" idx="13"/>
          </p:nvPr>
        </p:nvSpPr>
        <p:spPr>
          <a:xfrm>
            <a:off x="8171550" y="2213526"/>
            <a:ext cx="3600450" cy="3384085"/>
          </a:xfrm>
        </p:spPr>
        <p:txBody>
          <a:bodyPr/>
          <a:lstStyle/>
          <a:p>
            <a:pPr lvl="0"/>
            <a:r>
              <a:rPr lang="en-US" sz="1800" dirty="0"/>
              <a:t>Have water or a snack</a:t>
            </a:r>
          </a:p>
          <a:p>
            <a:pPr lvl="0"/>
            <a:r>
              <a:rPr lang="en-US" sz="1800" dirty="0"/>
              <a:t>Take a short walk, even just to the bathroom</a:t>
            </a:r>
          </a:p>
          <a:p>
            <a:pPr lvl="0"/>
            <a:r>
              <a:rPr lang="en-US" sz="1800" dirty="0"/>
              <a:t>Stop and look out the window</a:t>
            </a:r>
          </a:p>
          <a:p>
            <a:pPr lvl="0"/>
            <a:r>
              <a:rPr lang="en-US" sz="1800" dirty="0"/>
              <a:t>Practice mindfulness:</a:t>
            </a:r>
          </a:p>
          <a:p>
            <a:pPr lvl="1"/>
            <a:r>
              <a:rPr lang="en-US" sz="1600" dirty="0"/>
              <a:t>Where are your feet? </a:t>
            </a:r>
          </a:p>
          <a:p>
            <a:pPr lvl="1"/>
            <a:r>
              <a:rPr lang="en-US" sz="1600" dirty="0"/>
              <a:t>What do you see?</a:t>
            </a:r>
          </a:p>
          <a:p>
            <a:pPr lvl="1"/>
            <a:r>
              <a:rPr lang="en-US" sz="1600" dirty="0"/>
              <a:t>What does the sky look like today?</a:t>
            </a:r>
          </a:p>
        </p:txBody>
      </p:sp>
      <p:sp>
        <p:nvSpPr>
          <p:cNvPr id="7" name="Slide Number Placeholder 6">
            <a:extLst>
              <a:ext uri="{FF2B5EF4-FFF2-40B4-BE49-F238E27FC236}">
                <a16:creationId xmlns:a16="http://schemas.microsoft.com/office/drawing/2014/main" id="{966A9868-B591-3C42-B873-1AA80FF3168A}"/>
              </a:ext>
            </a:extLst>
          </p:cNvPr>
          <p:cNvSpPr>
            <a:spLocks noGrp="1"/>
          </p:cNvSpPr>
          <p:nvPr>
            <p:ph type="sldNum" sz="quarter" idx="15"/>
          </p:nvPr>
        </p:nvSpPr>
        <p:spPr/>
        <p:txBody>
          <a:bodyPr/>
          <a:lstStyle/>
          <a:p>
            <a:fld id="{19B51A1E-902D-48AF-9020-955120F399B6}" type="slidenum">
              <a:rPr lang="en-US" noProof="0" smtClean="0"/>
              <a:pPr/>
              <a:t>17</a:t>
            </a:fld>
            <a:endParaRPr lang="en-US" noProof="0" dirty="0"/>
          </a:p>
        </p:txBody>
      </p:sp>
      <p:sp>
        <p:nvSpPr>
          <p:cNvPr id="8" name="Title 1">
            <a:extLst>
              <a:ext uri="{FF2B5EF4-FFF2-40B4-BE49-F238E27FC236}">
                <a16:creationId xmlns:a16="http://schemas.microsoft.com/office/drawing/2014/main" id="{64D66832-5FFB-654B-BEB8-057F43D9CCC6}"/>
              </a:ext>
            </a:extLst>
          </p:cNvPr>
          <p:cNvSpPr txBox="1">
            <a:spLocks/>
          </p:cNvSpPr>
          <p:nvPr/>
        </p:nvSpPr>
        <p:spPr>
          <a:xfrm>
            <a:off x="431800" y="1574764"/>
            <a:ext cx="3612000" cy="432000"/>
          </a:xfrm>
          <a:prstGeom prst="rect">
            <a:avLst/>
          </a:prstGeom>
          <a:solidFill>
            <a:schemeClr val="accent1"/>
          </a:solidFill>
        </p:spPr>
        <p:txBody>
          <a:bodyPr vert="horz" lIns="0" tIns="0" rIns="0" bIns="0" rtlCol="0" anchor="ctr">
            <a:no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pPr algn="ctr"/>
            <a:r>
              <a:rPr lang="en-US" sz="1800" dirty="0">
                <a:solidFill>
                  <a:schemeClr val="bg1"/>
                </a:solidFill>
              </a:rPr>
              <a:t>Social</a:t>
            </a:r>
          </a:p>
        </p:txBody>
      </p:sp>
      <p:sp>
        <p:nvSpPr>
          <p:cNvPr id="9" name="Title 1">
            <a:extLst>
              <a:ext uri="{FF2B5EF4-FFF2-40B4-BE49-F238E27FC236}">
                <a16:creationId xmlns:a16="http://schemas.microsoft.com/office/drawing/2014/main" id="{AD142501-1F60-2D44-A376-070B0254E8E9}"/>
              </a:ext>
            </a:extLst>
          </p:cNvPr>
          <p:cNvSpPr txBox="1">
            <a:spLocks/>
          </p:cNvSpPr>
          <p:nvPr/>
        </p:nvSpPr>
        <p:spPr>
          <a:xfrm>
            <a:off x="4313350" y="1574764"/>
            <a:ext cx="3612000" cy="432000"/>
          </a:xfrm>
          <a:prstGeom prst="rect">
            <a:avLst/>
          </a:prstGeom>
          <a:solidFill>
            <a:schemeClr val="accent1"/>
          </a:solidFill>
        </p:spPr>
        <p:txBody>
          <a:bodyPr vert="horz" lIns="0" tIns="0" rIns="0" bIns="0" rtlCol="0" anchor="ctr">
            <a:no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pPr algn="ctr"/>
            <a:r>
              <a:rPr lang="en-US" sz="1800" dirty="0">
                <a:solidFill>
                  <a:schemeClr val="bg1"/>
                </a:solidFill>
              </a:rPr>
              <a:t>Emotional</a:t>
            </a:r>
          </a:p>
        </p:txBody>
      </p:sp>
      <p:sp>
        <p:nvSpPr>
          <p:cNvPr id="10" name="Title 1">
            <a:extLst>
              <a:ext uri="{FF2B5EF4-FFF2-40B4-BE49-F238E27FC236}">
                <a16:creationId xmlns:a16="http://schemas.microsoft.com/office/drawing/2014/main" id="{B7E75EF6-B738-D34F-BC87-019FCC3DEF00}"/>
              </a:ext>
            </a:extLst>
          </p:cNvPr>
          <p:cNvSpPr txBox="1">
            <a:spLocks/>
          </p:cNvSpPr>
          <p:nvPr/>
        </p:nvSpPr>
        <p:spPr>
          <a:xfrm>
            <a:off x="8177575" y="1562321"/>
            <a:ext cx="3612000" cy="432000"/>
          </a:xfrm>
          <a:prstGeom prst="rect">
            <a:avLst/>
          </a:prstGeom>
          <a:solidFill>
            <a:schemeClr val="accent1"/>
          </a:solidFill>
        </p:spPr>
        <p:txBody>
          <a:bodyPr vert="horz" lIns="0" tIns="0" rIns="0" bIns="0" rtlCol="0" anchor="ctr">
            <a:no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pPr algn="ctr"/>
            <a:r>
              <a:rPr lang="en-US" sz="1800" dirty="0">
                <a:solidFill>
                  <a:schemeClr val="bg1"/>
                </a:solidFill>
              </a:rPr>
              <a:t>Physical</a:t>
            </a:r>
          </a:p>
        </p:txBody>
      </p:sp>
    </p:spTree>
    <p:extLst>
      <p:ext uri="{BB962C8B-B14F-4D97-AF65-F5344CB8AC3E}">
        <p14:creationId xmlns:p14="http://schemas.microsoft.com/office/powerpoint/2010/main" val="3876320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1618A-07A6-1949-8C4C-BC706076BA4D}"/>
              </a:ext>
            </a:extLst>
          </p:cNvPr>
          <p:cNvSpPr>
            <a:spLocks noGrp="1"/>
          </p:cNvSpPr>
          <p:nvPr>
            <p:ph type="title"/>
          </p:nvPr>
        </p:nvSpPr>
        <p:spPr/>
        <p:txBody>
          <a:bodyPr/>
          <a:lstStyle/>
          <a:p>
            <a:r>
              <a:rPr lang="en-US" dirty="0"/>
              <a:t>Self-Care Behaviors: Later</a:t>
            </a:r>
          </a:p>
        </p:txBody>
      </p:sp>
      <p:sp>
        <p:nvSpPr>
          <p:cNvPr id="4" name="Content Placeholder 3">
            <a:extLst>
              <a:ext uri="{FF2B5EF4-FFF2-40B4-BE49-F238E27FC236}">
                <a16:creationId xmlns:a16="http://schemas.microsoft.com/office/drawing/2014/main" id="{3D935693-C857-AE43-9337-8CD299CA59E4}"/>
              </a:ext>
            </a:extLst>
          </p:cNvPr>
          <p:cNvSpPr>
            <a:spLocks noGrp="1"/>
          </p:cNvSpPr>
          <p:nvPr>
            <p:ph idx="1"/>
          </p:nvPr>
        </p:nvSpPr>
        <p:spPr/>
        <p:txBody>
          <a:bodyPr/>
          <a:lstStyle/>
          <a:p>
            <a:pPr lvl="0"/>
            <a:r>
              <a:rPr lang="en-US" sz="1800" dirty="0"/>
              <a:t>Don’t be afraid to express your feelings—have safe support</a:t>
            </a:r>
          </a:p>
          <a:p>
            <a:pPr lvl="0"/>
            <a:r>
              <a:rPr lang="en-US" sz="1800" dirty="0"/>
              <a:t>Use new skills or supports to strengthen your resiliency muscle</a:t>
            </a:r>
          </a:p>
          <a:p>
            <a:pPr lvl="0"/>
            <a:r>
              <a:rPr lang="en-US" sz="1800" dirty="0"/>
              <a:t>Reach out to a wide range support network members for “maximum coverage”</a:t>
            </a:r>
          </a:p>
          <a:p>
            <a:pPr lvl="0"/>
            <a:r>
              <a:rPr lang="en-US" sz="1800" dirty="0"/>
              <a:t>For parents and </a:t>
            </a:r>
            <a:r>
              <a:rPr lang="en-US" sz="1800" dirty="0" err="1"/>
              <a:t>carers</a:t>
            </a:r>
            <a:r>
              <a:rPr lang="en-US" sz="1800" dirty="0"/>
              <a:t>: how can you get support even during shelter in? Video sessions with teachers? Telehealth for </a:t>
            </a:r>
            <a:r>
              <a:rPr lang="en-US" sz="1800" dirty="0" err="1"/>
              <a:t>carers</a:t>
            </a:r>
            <a:r>
              <a:rPr lang="en-US" sz="1800" dirty="0"/>
              <a:t>?</a:t>
            </a:r>
          </a:p>
        </p:txBody>
      </p:sp>
      <p:sp>
        <p:nvSpPr>
          <p:cNvPr id="5" name="Text Placeholder 4">
            <a:extLst>
              <a:ext uri="{FF2B5EF4-FFF2-40B4-BE49-F238E27FC236}">
                <a16:creationId xmlns:a16="http://schemas.microsoft.com/office/drawing/2014/main" id="{3B67FB1D-6517-7047-866B-87DCB166F2AD}"/>
              </a:ext>
            </a:extLst>
          </p:cNvPr>
          <p:cNvSpPr>
            <a:spLocks noGrp="1"/>
          </p:cNvSpPr>
          <p:nvPr>
            <p:ph type="body" sz="quarter" idx="12"/>
          </p:nvPr>
        </p:nvSpPr>
        <p:spPr/>
        <p:txBody>
          <a:bodyPr/>
          <a:lstStyle/>
          <a:p>
            <a:pPr lvl="0"/>
            <a:r>
              <a:rPr lang="en-US" sz="1800" dirty="0"/>
              <a:t>When you start to feel overwhelmed, remind yourself to focus on what is in your control</a:t>
            </a:r>
          </a:p>
          <a:p>
            <a:pPr lvl="0"/>
            <a:r>
              <a:rPr lang="en-US" sz="1800" dirty="0"/>
              <a:t>Set boundaries with the news</a:t>
            </a:r>
          </a:p>
          <a:p>
            <a:pPr lvl="0"/>
            <a:r>
              <a:rPr lang="en-US" sz="1800" dirty="0"/>
              <a:t>Disconnect from your phone</a:t>
            </a:r>
          </a:p>
          <a:p>
            <a:pPr lvl="0"/>
            <a:r>
              <a:rPr lang="en-US" sz="1800" dirty="0"/>
              <a:t>Practice meditation, spiritual practice, or explore new skills</a:t>
            </a:r>
          </a:p>
          <a:p>
            <a:pPr lvl="0"/>
            <a:r>
              <a:rPr lang="en-US" sz="1800" dirty="0"/>
              <a:t>Break up the time spent with family (schedules help our mind decompress)</a:t>
            </a:r>
          </a:p>
        </p:txBody>
      </p:sp>
      <p:sp>
        <p:nvSpPr>
          <p:cNvPr id="6" name="Text Placeholder 5">
            <a:extLst>
              <a:ext uri="{FF2B5EF4-FFF2-40B4-BE49-F238E27FC236}">
                <a16:creationId xmlns:a16="http://schemas.microsoft.com/office/drawing/2014/main" id="{D2D6BCEF-E915-0949-B1B9-F605B5F7B426}"/>
              </a:ext>
            </a:extLst>
          </p:cNvPr>
          <p:cNvSpPr>
            <a:spLocks noGrp="1"/>
          </p:cNvSpPr>
          <p:nvPr>
            <p:ph type="body" sz="quarter" idx="13"/>
          </p:nvPr>
        </p:nvSpPr>
        <p:spPr/>
        <p:txBody>
          <a:bodyPr/>
          <a:lstStyle/>
          <a:p>
            <a:pPr lvl="0"/>
            <a:r>
              <a:rPr lang="en-US" sz="1800" dirty="0"/>
              <a:t>Mood follows movement</a:t>
            </a:r>
          </a:p>
          <a:p>
            <a:pPr lvl="0"/>
            <a:r>
              <a:rPr lang="en-US" sz="1800" dirty="0"/>
              <a:t>Move a muscle, change a thought</a:t>
            </a:r>
          </a:p>
          <a:p>
            <a:pPr lvl="0"/>
            <a:r>
              <a:rPr lang="en-US" sz="1800" dirty="0"/>
              <a:t>Prioritize getting enough sleep</a:t>
            </a:r>
          </a:p>
          <a:p>
            <a:pPr lvl="0"/>
            <a:r>
              <a:rPr lang="en-US" sz="1800" dirty="0"/>
              <a:t>Maintain a healthy diet</a:t>
            </a:r>
          </a:p>
          <a:p>
            <a:pPr lvl="0"/>
            <a:r>
              <a:rPr lang="en-US" sz="1800" dirty="0"/>
              <a:t>Try new activities, meals, healthy behaviors (see handouts and resources)</a:t>
            </a:r>
          </a:p>
          <a:p>
            <a:pPr lvl="0"/>
            <a:r>
              <a:rPr lang="en-US" sz="1800" dirty="0"/>
              <a:t>Lay on the floor and put your legs on the wall for ten minutes (restorative activity)</a:t>
            </a:r>
          </a:p>
        </p:txBody>
      </p:sp>
      <p:sp>
        <p:nvSpPr>
          <p:cNvPr id="7" name="Slide Number Placeholder 6">
            <a:extLst>
              <a:ext uri="{FF2B5EF4-FFF2-40B4-BE49-F238E27FC236}">
                <a16:creationId xmlns:a16="http://schemas.microsoft.com/office/drawing/2014/main" id="{966A9868-B591-3C42-B873-1AA80FF3168A}"/>
              </a:ext>
            </a:extLst>
          </p:cNvPr>
          <p:cNvSpPr>
            <a:spLocks noGrp="1"/>
          </p:cNvSpPr>
          <p:nvPr>
            <p:ph type="sldNum" sz="quarter" idx="15"/>
          </p:nvPr>
        </p:nvSpPr>
        <p:spPr/>
        <p:txBody>
          <a:bodyPr/>
          <a:lstStyle/>
          <a:p>
            <a:fld id="{19B51A1E-902D-48AF-9020-955120F399B6}" type="slidenum">
              <a:rPr lang="en-US" noProof="0" smtClean="0"/>
              <a:pPr/>
              <a:t>18</a:t>
            </a:fld>
            <a:endParaRPr lang="en-US" noProof="0" dirty="0"/>
          </a:p>
        </p:txBody>
      </p:sp>
      <p:sp>
        <p:nvSpPr>
          <p:cNvPr id="8" name="Title 1">
            <a:extLst>
              <a:ext uri="{FF2B5EF4-FFF2-40B4-BE49-F238E27FC236}">
                <a16:creationId xmlns:a16="http://schemas.microsoft.com/office/drawing/2014/main" id="{64D66832-5FFB-654B-BEB8-057F43D9CCC6}"/>
              </a:ext>
            </a:extLst>
          </p:cNvPr>
          <p:cNvSpPr txBox="1">
            <a:spLocks/>
          </p:cNvSpPr>
          <p:nvPr/>
        </p:nvSpPr>
        <p:spPr>
          <a:xfrm>
            <a:off x="420000" y="1083207"/>
            <a:ext cx="3612000" cy="432000"/>
          </a:xfrm>
          <a:prstGeom prst="rect">
            <a:avLst/>
          </a:prstGeom>
          <a:solidFill>
            <a:schemeClr val="accent1"/>
          </a:solidFill>
        </p:spPr>
        <p:txBody>
          <a:bodyPr vert="horz" lIns="0" tIns="0" rIns="0" bIns="0" rtlCol="0" anchor="ctr">
            <a:no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pPr algn="ctr"/>
            <a:r>
              <a:rPr lang="en-US" sz="1800" dirty="0">
                <a:solidFill>
                  <a:schemeClr val="bg1"/>
                </a:solidFill>
              </a:rPr>
              <a:t>Social</a:t>
            </a:r>
          </a:p>
        </p:txBody>
      </p:sp>
      <p:sp>
        <p:nvSpPr>
          <p:cNvPr id="9" name="Title 1">
            <a:extLst>
              <a:ext uri="{FF2B5EF4-FFF2-40B4-BE49-F238E27FC236}">
                <a16:creationId xmlns:a16="http://schemas.microsoft.com/office/drawing/2014/main" id="{AD142501-1F60-2D44-A376-070B0254E8E9}"/>
              </a:ext>
            </a:extLst>
          </p:cNvPr>
          <p:cNvSpPr txBox="1">
            <a:spLocks/>
          </p:cNvSpPr>
          <p:nvPr/>
        </p:nvSpPr>
        <p:spPr>
          <a:xfrm>
            <a:off x="4301550" y="1083207"/>
            <a:ext cx="3612000" cy="432000"/>
          </a:xfrm>
          <a:prstGeom prst="rect">
            <a:avLst/>
          </a:prstGeom>
          <a:solidFill>
            <a:schemeClr val="accent1"/>
          </a:solidFill>
        </p:spPr>
        <p:txBody>
          <a:bodyPr vert="horz" lIns="0" tIns="0" rIns="0" bIns="0" rtlCol="0" anchor="ctr">
            <a:no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pPr algn="ctr"/>
            <a:r>
              <a:rPr lang="en-US" sz="1800" dirty="0">
                <a:solidFill>
                  <a:schemeClr val="bg1"/>
                </a:solidFill>
              </a:rPr>
              <a:t>Emotional</a:t>
            </a:r>
          </a:p>
        </p:txBody>
      </p:sp>
      <p:sp>
        <p:nvSpPr>
          <p:cNvPr id="10" name="Title 1">
            <a:extLst>
              <a:ext uri="{FF2B5EF4-FFF2-40B4-BE49-F238E27FC236}">
                <a16:creationId xmlns:a16="http://schemas.microsoft.com/office/drawing/2014/main" id="{B7E75EF6-B738-D34F-BC87-019FCC3DEF00}"/>
              </a:ext>
            </a:extLst>
          </p:cNvPr>
          <p:cNvSpPr txBox="1">
            <a:spLocks/>
          </p:cNvSpPr>
          <p:nvPr/>
        </p:nvSpPr>
        <p:spPr>
          <a:xfrm>
            <a:off x="8165775" y="1070764"/>
            <a:ext cx="3612000" cy="432000"/>
          </a:xfrm>
          <a:prstGeom prst="rect">
            <a:avLst/>
          </a:prstGeom>
          <a:solidFill>
            <a:schemeClr val="accent1"/>
          </a:solidFill>
        </p:spPr>
        <p:txBody>
          <a:bodyPr vert="horz" lIns="0" tIns="0" rIns="0" bIns="0" rtlCol="0" anchor="ctr">
            <a:no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pPr algn="ctr"/>
            <a:r>
              <a:rPr lang="en-US" sz="1800" dirty="0">
                <a:solidFill>
                  <a:schemeClr val="bg1"/>
                </a:solidFill>
              </a:rPr>
              <a:t>Physical</a:t>
            </a:r>
          </a:p>
        </p:txBody>
      </p:sp>
    </p:spTree>
    <p:extLst>
      <p:ext uri="{BB962C8B-B14F-4D97-AF65-F5344CB8AC3E}">
        <p14:creationId xmlns:p14="http://schemas.microsoft.com/office/powerpoint/2010/main" val="2292312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1618A-07A6-1949-8C4C-BC706076BA4D}"/>
              </a:ext>
            </a:extLst>
          </p:cNvPr>
          <p:cNvSpPr>
            <a:spLocks noGrp="1"/>
          </p:cNvSpPr>
          <p:nvPr>
            <p:ph type="title"/>
          </p:nvPr>
        </p:nvSpPr>
        <p:spPr/>
        <p:txBody>
          <a:bodyPr/>
          <a:lstStyle/>
          <a:p>
            <a:r>
              <a:rPr lang="en-US" dirty="0"/>
              <a:t>Self-Care Behaviors: Long Term</a:t>
            </a:r>
          </a:p>
        </p:txBody>
      </p:sp>
      <p:sp>
        <p:nvSpPr>
          <p:cNvPr id="4" name="Content Placeholder 3">
            <a:extLst>
              <a:ext uri="{FF2B5EF4-FFF2-40B4-BE49-F238E27FC236}">
                <a16:creationId xmlns:a16="http://schemas.microsoft.com/office/drawing/2014/main" id="{3D935693-C857-AE43-9337-8CD299CA59E4}"/>
              </a:ext>
            </a:extLst>
          </p:cNvPr>
          <p:cNvSpPr>
            <a:spLocks noGrp="1"/>
          </p:cNvSpPr>
          <p:nvPr>
            <p:ph idx="1"/>
          </p:nvPr>
        </p:nvSpPr>
        <p:spPr/>
        <p:txBody>
          <a:bodyPr/>
          <a:lstStyle/>
          <a:p>
            <a:pPr lvl="0"/>
            <a:r>
              <a:rPr lang="en-US" sz="1800" dirty="0"/>
              <a:t>Lean on your social network— friend, family, spiritual support</a:t>
            </a:r>
          </a:p>
          <a:p>
            <a:pPr lvl="0"/>
            <a:r>
              <a:rPr lang="en-US" sz="1800" dirty="0"/>
              <a:t>Utilize 12-Step and other social support networks</a:t>
            </a:r>
          </a:p>
          <a:p>
            <a:pPr lvl="0"/>
            <a:r>
              <a:rPr lang="en-US" sz="1800" dirty="0"/>
              <a:t>Engage in activities that you enjoy, and try new ones</a:t>
            </a:r>
          </a:p>
          <a:p>
            <a:pPr lvl="0"/>
            <a:r>
              <a:rPr lang="en-US" sz="1800" dirty="0"/>
              <a:t>Reach out to a friends with whom you’ve lost contact. New connections can be nourishing</a:t>
            </a:r>
          </a:p>
        </p:txBody>
      </p:sp>
      <p:sp>
        <p:nvSpPr>
          <p:cNvPr id="5" name="Text Placeholder 4">
            <a:extLst>
              <a:ext uri="{FF2B5EF4-FFF2-40B4-BE49-F238E27FC236}">
                <a16:creationId xmlns:a16="http://schemas.microsoft.com/office/drawing/2014/main" id="{3B67FB1D-6517-7047-866B-87DCB166F2AD}"/>
              </a:ext>
            </a:extLst>
          </p:cNvPr>
          <p:cNvSpPr>
            <a:spLocks noGrp="1"/>
          </p:cNvSpPr>
          <p:nvPr>
            <p:ph type="body" sz="quarter" idx="12"/>
          </p:nvPr>
        </p:nvSpPr>
        <p:spPr/>
        <p:txBody>
          <a:bodyPr/>
          <a:lstStyle/>
          <a:p>
            <a:pPr lvl="0"/>
            <a:r>
              <a:rPr lang="en-US" sz="1800" dirty="0"/>
              <a:t>Take part in counseling and psychotherapy (EAP, formal therapy, intensive treatment)</a:t>
            </a:r>
          </a:p>
          <a:p>
            <a:pPr lvl="0"/>
            <a:r>
              <a:rPr lang="en-US" sz="1800" dirty="0"/>
              <a:t>Take breaks during and between work</a:t>
            </a:r>
          </a:p>
          <a:p>
            <a:pPr lvl="0"/>
            <a:r>
              <a:rPr lang="en-US" sz="1800" dirty="0"/>
              <a:t>Take time for yourself (might require trial, error, and planning in the current crisis)</a:t>
            </a:r>
          </a:p>
          <a:p>
            <a:pPr lvl="0"/>
            <a:r>
              <a:rPr lang="en-US" sz="1800" dirty="0"/>
              <a:t>Practice meditation, yoga, or other practices</a:t>
            </a:r>
          </a:p>
        </p:txBody>
      </p:sp>
      <p:sp>
        <p:nvSpPr>
          <p:cNvPr id="6" name="Text Placeholder 5">
            <a:extLst>
              <a:ext uri="{FF2B5EF4-FFF2-40B4-BE49-F238E27FC236}">
                <a16:creationId xmlns:a16="http://schemas.microsoft.com/office/drawing/2014/main" id="{D2D6BCEF-E915-0949-B1B9-F605B5F7B426}"/>
              </a:ext>
            </a:extLst>
          </p:cNvPr>
          <p:cNvSpPr>
            <a:spLocks noGrp="1"/>
          </p:cNvSpPr>
          <p:nvPr>
            <p:ph type="body" sz="quarter" idx="13"/>
          </p:nvPr>
        </p:nvSpPr>
        <p:spPr/>
        <p:txBody>
          <a:bodyPr/>
          <a:lstStyle/>
          <a:p>
            <a:pPr lvl="0"/>
            <a:r>
              <a:rPr lang="en-US" sz="1800" dirty="0"/>
              <a:t>Stay physically active—how can you add in a few moments each day?</a:t>
            </a:r>
          </a:p>
          <a:p>
            <a:pPr lvl="0"/>
            <a:r>
              <a:rPr lang="en-US" sz="1800" dirty="0"/>
              <a:t>Maybe now is the time to try something new</a:t>
            </a:r>
          </a:p>
          <a:p>
            <a:pPr lvl="0"/>
            <a:r>
              <a:rPr lang="en-US" sz="1800" dirty="0"/>
              <a:t>Get enough sleep—be aware of how much you are getting and how your day affects it</a:t>
            </a:r>
          </a:p>
          <a:p>
            <a:pPr lvl="0"/>
            <a:r>
              <a:rPr lang="en-US" sz="1800" dirty="0"/>
              <a:t>Maintain a healthy diet—there is support for this</a:t>
            </a:r>
          </a:p>
        </p:txBody>
      </p:sp>
      <p:sp>
        <p:nvSpPr>
          <p:cNvPr id="7" name="Slide Number Placeholder 6">
            <a:extLst>
              <a:ext uri="{FF2B5EF4-FFF2-40B4-BE49-F238E27FC236}">
                <a16:creationId xmlns:a16="http://schemas.microsoft.com/office/drawing/2014/main" id="{966A9868-B591-3C42-B873-1AA80FF3168A}"/>
              </a:ext>
            </a:extLst>
          </p:cNvPr>
          <p:cNvSpPr>
            <a:spLocks noGrp="1"/>
          </p:cNvSpPr>
          <p:nvPr>
            <p:ph type="sldNum" sz="quarter" idx="15"/>
          </p:nvPr>
        </p:nvSpPr>
        <p:spPr/>
        <p:txBody>
          <a:bodyPr/>
          <a:lstStyle/>
          <a:p>
            <a:fld id="{19B51A1E-902D-48AF-9020-955120F399B6}" type="slidenum">
              <a:rPr lang="en-US" noProof="0" smtClean="0"/>
              <a:pPr/>
              <a:t>19</a:t>
            </a:fld>
            <a:endParaRPr lang="en-US" noProof="0" dirty="0"/>
          </a:p>
        </p:txBody>
      </p:sp>
      <p:sp>
        <p:nvSpPr>
          <p:cNvPr id="8" name="Title 1">
            <a:extLst>
              <a:ext uri="{FF2B5EF4-FFF2-40B4-BE49-F238E27FC236}">
                <a16:creationId xmlns:a16="http://schemas.microsoft.com/office/drawing/2014/main" id="{64D66832-5FFB-654B-BEB8-057F43D9CCC6}"/>
              </a:ext>
            </a:extLst>
          </p:cNvPr>
          <p:cNvSpPr txBox="1">
            <a:spLocks/>
          </p:cNvSpPr>
          <p:nvPr/>
        </p:nvSpPr>
        <p:spPr>
          <a:xfrm>
            <a:off x="420000" y="1083207"/>
            <a:ext cx="3612000" cy="432000"/>
          </a:xfrm>
          <a:prstGeom prst="rect">
            <a:avLst/>
          </a:prstGeom>
          <a:solidFill>
            <a:schemeClr val="accent1"/>
          </a:solidFill>
        </p:spPr>
        <p:txBody>
          <a:bodyPr vert="horz" lIns="0" tIns="0" rIns="0" bIns="0" rtlCol="0" anchor="ctr">
            <a:no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pPr algn="ctr"/>
            <a:r>
              <a:rPr lang="en-US" sz="1800" dirty="0">
                <a:solidFill>
                  <a:schemeClr val="bg1"/>
                </a:solidFill>
              </a:rPr>
              <a:t>Social</a:t>
            </a:r>
          </a:p>
        </p:txBody>
      </p:sp>
      <p:sp>
        <p:nvSpPr>
          <p:cNvPr id="9" name="Title 1">
            <a:extLst>
              <a:ext uri="{FF2B5EF4-FFF2-40B4-BE49-F238E27FC236}">
                <a16:creationId xmlns:a16="http://schemas.microsoft.com/office/drawing/2014/main" id="{AD142501-1F60-2D44-A376-070B0254E8E9}"/>
              </a:ext>
            </a:extLst>
          </p:cNvPr>
          <p:cNvSpPr txBox="1">
            <a:spLocks/>
          </p:cNvSpPr>
          <p:nvPr/>
        </p:nvSpPr>
        <p:spPr>
          <a:xfrm>
            <a:off x="4301550" y="1083207"/>
            <a:ext cx="3612000" cy="432000"/>
          </a:xfrm>
          <a:prstGeom prst="rect">
            <a:avLst/>
          </a:prstGeom>
          <a:solidFill>
            <a:schemeClr val="accent1"/>
          </a:solidFill>
        </p:spPr>
        <p:txBody>
          <a:bodyPr vert="horz" lIns="0" tIns="0" rIns="0" bIns="0" rtlCol="0" anchor="ctr">
            <a:no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pPr algn="ctr"/>
            <a:r>
              <a:rPr lang="en-US" sz="1800" dirty="0">
                <a:solidFill>
                  <a:schemeClr val="bg1"/>
                </a:solidFill>
              </a:rPr>
              <a:t>Emotional</a:t>
            </a:r>
          </a:p>
        </p:txBody>
      </p:sp>
      <p:sp>
        <p:nvSpPr>
          <p:cNvPr id="10" name="Title 1">
            <a:extLst>
              <a:ext uri="{FF2B5EF4-FFF2-40B4-BE49-F238E27FC236}">
                <a16:creationId xmlns:a16="http://schemas.microsoft.com/office/drawing/2014/main" id="{B7E75EF6-B738-D34F-BC87-019FCC3DEF00}"/>
              </a:ext>
            </a:extLst>
          </p:cNvPr>
          <p:cNvSpPr txBox="1">
            <a:spLocks/>
          </p:cNvSpPr>
          <p:nvPr/>
        </p:nvSpPr>
        <p:spPr>
          <a:xfrm>
            <a:off x="8165775" y="1070764"/>
            <a:ext cx="3612000" cy="432000"/>
          </a:xfrm>
          <a:prstGeom prst="rect">
            <a:avLst/>
          </a:prstGeom>
          <a:solidFill>
            <a:schemeClr val="accent1"/>
          </a:solidFill>
        </p:spPr>
        <p:txBody>
          <a:bodyPr vert="horz" lIns="0" tIns="0" rIns="0" bIns="0" rtlCol="0" anchor="ctr">
            <a:no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pPr algn="ctr"/>
            <a:r>
              <a:rPr lang="en-US" sz="1800" dirty="0">
                <a:solidFill>
                  <a:schemeClr val="bg1"/>
                </a:solidFill>
              </a:rPr>
              <a:t>Physical</a:t>
            </a:r>
          </a:p>
        </p:txBody>
      </p:sp>
    </p:spTree>
    <p:extLst>
      <p:ext uri="{BB962C8B-B14F-4D97-AF65-F5344CB8AC3E}">
        <p14:creationId xmlns:p14="http://schemas.microsoft.com/office/powerpoint/2010/main" val="3930785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80D768E-09B4-6C48-8810-99A96F8E32B4}"/>
              </a:ext>
            </a:extLst>
          </p:cNvPr>
          <p:cNvSpPr>
            <a:spLocks noGrp="1"/>
          </p:cNvSpPr>
          <p:nvPr>
            <p:ph type="title"/>
          </p:nvPr>
        </p:nvSpPr>
        <p:spPr/>
        <p:txBody>
          <a:bodyPr/>
          <a:lstStyle/>
          <a:p>
            <a:r>
              <a:rPr lang="en-US" dirty="0">
                <a:solidFill>
                  <a:schemeClr val="accent1"/>
                </a:solidFill>
              </a:rPr>
              <a:t>Grounding Exercise</a:t>
            </a:r>
          </a:p>
        </p:txBody>
      </p:sp>
      <p:sp>
        <p:nvSpPr>
          <p:cNvPr id="11" name="Text Placeholder 10">
            <a:extLst>
              <a:ext uri="{FF2B5EF4-FFF2-40B4-BE49-F238E27FC236}">
                <a16:creationId xmlns:a16="http://schemas.microsoft.com/office/drawing/2014/main" id="{868B6A0B-275F-F442-B2B9-7516A74FDA6C}"/>
              </a:ext>
            </a:extLst>
          </p:cNvPr>
          <p:cNvSpPr>
            <a:spLocks noGrp="1"/>
          </p:cNvSpPr>
          <p:nvPr>
            <p:ph type="body" sz="quarter" idx="32"/>
          </p:nvPr>
        </p:nvSpPr>
        <p:spPr/>
        <p:txBody>
          <a:bodyPr/>
          <a:lstStyle/>
          <a:p>
            <a:r>
              <a:rPr lang="en-US" dirty="0">
                <a:solidFill>
                  <a:schemeClr val="accent1"/>
                </a:solidFill>
              </a:rPr>
              <a:t>Box Breathing 4x4</a:t>
            </a:r>
          </a:p>
        </p:txBody>
      </p:sp>
      <p:sp>
        <p:nvSpPr>
          <p:cNvPr id="10" name="Content Placeholder 9">
            <a:extLst>
              <a:ext uri="{FF2B5EF4-FFF2-40B4-BE49-F238E27FC236}">
                <a16:creationId xmlns:a16="http://schemas.microsoft.com/office/drawing/2014/main" id="{B8DFE28E-61F5-344D-9C65-FDDAE3407B06}"/>
              </a:ext>
            </a:extLst>
          </p:cNvPr>
          <p:cNvSpPr>
            <a:spLocks noGrp="1"/>
          </p:cNvSpPr>
          <p:nvPr>
            <p:ph idx="1"/>
          </p:nvPr>
        </p:nvSpPr>
        <p:spPr/>
        <p:txBody>
          <a:bodyPr/>
          <a:lstStyle/>
          <a:p>
            <a:pPr fontAlgn="base"/>
            <a:r>
              <a:rPr lang="en-US" dirty="0"/>
              <a:t>Sit down in a comfortable place</a:t>
            </a:r>
          </a:p>
          <a:p>
            <a:pPr fontAlgn="base"/>
            <a:r>
              <a:rPr lang="en-US" dirty="0"/>
              <a:t>Inhale for </a:t>
            </a:r>
            <a:r>
              <a:rPr lang="en-US" b="1" dirty="0"/>
              <a:t>4</a:t>
            </a:r>
            <a:r>
              <a:rPr lang="en-US" dirty="0"/>
              <a:t> seconds through your nose</a:t>
            </a:r>
          </a:p>
          <a:p>
            <a:pPr fontAlgn="base"/>
            <a:r>
              <a:rPr lang="en-US" dirty="0"/>
              <a:t>Hold your breath for </a:t>
            </a:r>
            <a:r>
              <a:rPr lang="en-US" b="1" dirty="0"/>
              <a:t>4</a:t>
            </a:r>
            <a:r>
              <a:rPr lang="en-US" dirty="0"/>
              <a:t> seconds</a:t>
            </a:r>
          </a:p>
          <a:p>
            <a:pPr fontAlgn="base"/>
            <a:r>
              <a:rPr lang="en-US" dirty="0"/>
              <a:t>Exhale through your mouth for </a:t>
            </a:r>
            <a:r>
              <a:rPr lang="en-US" b="1" dirty="0"/>
              <a:t>4</a:t>
            </a:r>
            <a:r>
              <a:rPr lang="en-US" dirty="0"/>
              <a:t> seconds</a:t>
            </a:r>
          </a:p>
          <a:p>
            <a:pPr fontAlgn="base"/>
            <a:r>
              <a:rPr lang="en-US" dirty="0"/>
              <a:t>Hold your breath for </a:t>
            </a:r>
            <a:r>
              <a:rPr lang="en-US" b="1" dirty="0"/>
              <a:t>4</a:t>
            </a:r>
            <a:r>
              <a:rPr lang="en-US" dirty="0"/>
              <a:t> seconds</a:t>
            </a:r>
          </a:p>
          <a:p>
            <a:pPr fontAlgn="base"/>
            <a:r>
              <a:rPr lang="en-US" dirty="0"/>
              <a:t>Repeat for </a:t>
            </a:r>
            <a:r>
              <a:rPr lang="en-US" b="1" dirty="0"/>
              <a:t>4</a:t>
            </a:r>
            <a:r>
              <a:rPr lang="en-US" dirty="0"/>
              <a:t> times as a set or as many sets as possible</a:t>
            </a:r>
          </a:p>
          <a:p>
            <a:pPr fontAlgn="base">
              <a:buFont typeface="Wingdings" pitchFamily="2" charset="2"/>
              <a:buChar char="v"/>
            </a:pPr>
            <a:endParaRPr lang="en-US" sz="1400" dirty="0"/>
          </a:p>
          <a:p>
            <a:pPr fontAlgn="base">
              <a:buFont typeface="Wingdings" pitchFamily="2" charset="2"/>
              <a:buChar char="v"/>
            </a:pPr>
            <a:r>
              <a:rPr lang="en-US" sz="1800" dirty="0"/>
              <a:t>Can be done with limited breathing capacity, for a shorter duration</a:t>
            </a:r>
          </a:p>
        </p:txBody>
      </p:sp>
      <p:sp>
        <p:nvSpPr>
          <p:cNvPr id="6" name="Slide Number Placeholder 5">
            <a:extLst>
              <a:ext uri="{FF2B5EF4-FFF2-40B4-BE49-F238E27FC236}">
                <a16:creationId xmlns:a16="http://schemas.microsoft.com/office/drawing/2014/main" id="{DE62A54D-54A5-A147-A808-3DCA04548E95}"/>
              </a:ext>
            </a:extLst>
          </p:cNvPr>
          <p:cNvSpPr>
            <a:spLocks noGrp="1"/>
          </p:cNvSpPr>
          <p:nvPr>
            <p:ph type="sldNum" sz="quarter" idx="33"/>
          </p:nvPr>
        </p:nvSpPr>
        <p:spPr/>
        <p:txBody>
          <a:bodyPr/>
          <a:lstStyle/>
          <a:p>
            <a:fld id="{19B51A1E-902D-48AF-9020-955120F399B6}" type="slidenum">
              <a:rPr lang="en-US" noProof="0" smtClean="0"/>
              <a:pPr/>
              <a:t>2</a:t>
            </a:fld>
            <a:endParaRPr lang="en-US" noProof="0" dirty="0"/>
          </a:p>
        </p:txBody>
      </p:sp>
      <p:sp>
        <p:nvSpPr>
          <p:cNvPr id="2" name="Rectangle 1">
            <a:extLst>
              <a:ext uri="{FF2B5EF4-FFF2-40B4-BE49-F238E27FC236}">
                <a16:creationId xmlns:a16="http://schemas.microsoft.com/office/drawing/2014/main" id="{C17F91A1-E631-244C-AF3D-426FAB2A60B0}"/>
              </a:ext>
            </a:extLst>
          </p:cNvPr>
          <p:cNvSpPr/>
          <p:nvPr/>
        </p:nvSpPr>
        <p:spPr>
          <a:xfrm>
            <a:off x="431800" y="6174808"/>
            <a:ext cx="9782717" cy="461665"/>
          </a:xfrm>
          <a:prstGeom prst="rect">
            <a:avLst/>
          </a:prstGeom>
        </p:spPr>
        <p:txBody>
          <a:bodyPr wrap="square">
            <a:spAutoFit/>
          </a:bodyPr>
          <a:lstStyle/>
          <a:p>
            <a:pPr marR="171450"/>
            <a:r>
              <a:rPr lang="en-US" sz="1200" dirty="0">
                <a:latin typeface="Calibri" panose="020F0502020204030204" pitchFamily="34" charset="0"/>
              </a:rPr>
              <a:t>The planners and faculty participants do not have any financial arrangements or affiliations with any commercial entities whose products, research or services may be discussed in these materials.</a:t>
            </a:r>
          </a:p>
        </p:txBody>
      </p:sp>
    </p:spTree>
    <p:extLst>
      <p:ext uri="{BB962C8B-B14F-4D97-AF65-F5344CB8AC3E}">
        <p14:creationId xmlns:p14="http://schemas.microsoft.com/office/powerpoint/2010/main" val="1988555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F5D5E-E961-1E42-ABA8-54A3825255C5}"/>
              </a:ext>
            </a:extLst>
          </p:cNvPr>
          <p:cNvSpPr>
            <a:spLocks noGrp="1"/>
          </p:cNvSpPr>
          <p:nvPr>
            <p:ph type="title"/>
          </p:nvPr>
        </p:nvSpPr>
        <p:spPr/>
        <p:txBody>
          <a:bodyPr/>
          <a:lstStyle/>
          <a:p>
            <a:r>
              <a:rPr lang="en-US" dirty="0"/>
              <a:t>Expectations for Recovery</a:t>
            </a:r>
          </a:p>
        </p:txBody>
      </p:sp>
      <p:sp>
        <p:nvSpPr>
          <p:cNvPr id="3" name="Content Placeholder 2">
            <a:extLst>
              <a:ext uri="{FF2B5EF4-FFF2-40B4-BE49-F238E27FC236}">
                <a16:creationId xmlns:a16="http://schemas.microsoft.com/office/drawing/2014/main" id="{CBEBBF81-35EA-0F41-9763-320A0E27DE05}"/>
              </a:ext>
            </a:extLst>
          </p:cNvPr>
          <p:cNvSpPr>
            <a:spLocks noGrp="1"/>
          </p:cNvSpPr>
          <p:nvPr>
            <p:ph idx="1"/>
          </p:nvPr>
        </p:nvSpPr>
        <p:spPr/>
        <p:txBody>
          <a:bodyPr/>
          <a:lstStyle/>
          <a:p>
            <a:r>
              <a:rPr lang="en-US" sz="2000" dirty="0"/>
              <a:t>Many of us are waiting for life to “go back to normal” but we will need to find a “new normal”</a:t>
            </a:r>
          </a:p>
          <a:p>
            <a:pPr lvl="1"/>
            <a:r>
              <a:rPr lang="en-US" sz="1800" dirty="0"/>
              <a:t>For ourselves, our families, and our communities (NYC Health + Hospitals, NYC and beyond)</a:t>
            </a:r>
          </a:p>
          <a:p>
            <a:r>
              <a:rPr lang="en-US" sz="2000" dirty="0"/>
              <a:t>Long-term resiliency-building is a lot like short and medium term: moments build into days and months. </a:t>
            </a:r>
            <a:r>
              <a:rPr lang="en-US" sz="2000" b="1" dirty="0"/>
              <a:t>Small actions build into larger recovery.</a:t>
            </a:r>
          </a:p>
          <a:p>
            <a:r>
              <a:rPr lang="en-US" sz="2000" dirty="0"/>
              <a:t>Recovery happens in phases (2 steps forward and 1 back is still 1 step forward)</a:t>
            </a:r>
          </a:p>
          <a:p>
            <a:r>
              <a:rPr lang="en-US" sz="2000" dirty="0"/>
              <a:t>The more work you put into yourself, the more improvement in:</a:t>
            </a:r>
          </a:p>
          <a:p>
            <a:pPr lvl="1"/>
            <a:r>
              <a:rPr lang="en-US" sz="1800" dirty="0"/>
              <a:t>Memory and thinking</a:t>
            </a:r>
          </a:p>
          <a:p>
            <a:pPr lvl="1"/>
            <a:r>
              <a:rPr lang="en-US" sz="1800" dirty="0"/>
              <a:t>Mood and sleep</a:t>
            </a:r>
          </a:p>
          <a:p>
            <a:pPr lvl="1"/>
            <a:r>
              <a:rPr lang="en-US" sz="1800" dirty="0"/>
              <a:t>Reduction of stress and anxiety</a:t>
            </a:r>
          </a:p>
          <a:p>
            <a:r>
              <a:rPr lang="en-US" sz="2000" dirty="0"/>
              <a:t>Effects of meditation on the brain</a:t>
            </a:r>
          </a:p>
          <a:p>
            <a:pPr lvl="1"/>
            <a:r>
              <a:rPr lang="en-US" sz="1800" dirty="0"/>
              <a:t>Benefits mood, connection, and overall health</a:t>
            </a:r>
          </a:p>
          <a:p>
            <a:r>
              <a:rPr lang="en-US" sz="2000" dirty="0"/>
              <a:t>Helps your family and network be healthier too (ripples in the pond)</a:t>
            </a:r>
          </a:p>
        </p:txBody>
      </p:sp>
      <p:sp>
        <p:nvSpPr>
          <p:cNvPr id="4" name="Slide Number Placeholder 3">
            <a:extLst>
              <a:ext uri="{FF2B5EF4-FFF2-40B4-BE49-F238E27FC236}">
                <a16:creationId xmlns:a16="http://schemas.microsoft.com/office/drawing/2014/main" id="{0C88B05B-D14B-E849-86A6-783DB58026C2}"/>
              </a:ext>
            </a:extLst>
          </p:cNvPr>
          <p:cNvSpPr>
            <a:spLocks noGrp="1"/>
          </p:cNvSpPr>
          <p:nvPr>
            <p:ph type="sldNum" sz="quarter" idx="33"/>
          </p:nvPr>
        </p:nvSpPr>
        <p:spPr/>
        <p:txBody>
          <a:bodyPr/>
          <a:lstStyle/>
          <a:p>
            <a:fld id="{19B51A1E-902D-48AF-9020-955120F399B6}" type="slidenum">
              <a:rPr lang="en-US" noProof="0" smtClean="0"/>
              <a:pPr/>
              <a:t>20</a:t>
            </a:fld>
            <a:endParaRPr lang="en-US" noProof="0" dirty="0"/>
          </a:p>
        </p:txBody>
      </p:sp>
    </p:spTree>
    <p:extLst>
      <p:ext uri="{BB962C8B-B14F-4D97-AF65-F5344CB8AC3E}">
        <p14:creationId xmlns:p14="http://schemas.microsoft.com/office/powerpoint/2010/main" val="26121103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C094A-3BB5-974A-8BA2-14D3173054E3}"/>
              </a:ext>
            </a:extLst>
          </p:cNvPr>
          <p:cNvSpPr>
            <a:spLocks noGrp="1"/>
          </p:cNvSpPr>
          <p:nvPr>
            <p:ph type="title"/>
          </p:nvPr>
        </p:nvSpPr>
        <p:spPr/>
        <p:txBody>
          <a:bodyPr/>
          <a:lstStyle/>
          <a:p>
            <a:r>
              <a:rPr lang="en-US" dirty="0"/>
              <a:t>Wrap</a:t>
            </a:r>
          </a:p>
        </p:txBody>
      </p:sp>
      <p:sp>
        <p:nvSpPr>
          <p:cNvPr id="3" name="Content Placeholder 2">
            <a:extLst>
              <a:ext uri="{FF2B5EF4-FFF2-40B4-BE49-F238E27FC236}">
                <a16:creationId xmlns:a16="http://schemas.microsoft.com/office/drawing/2014/main" id="{3D536B62-5CF6-C64C-84EF-9CF6F263BC5A}"/>
              </a:ext>
            </a:extLst>
          </p:cNvPr>
          <p:cNvSpPr>
            <a:spLocks noGrp="1"/>
          </p:cNvSpPr>
          <p:nvPr>
            <p:ph idx="1"/>
          </p:nvPr>
        </p:nvSpPr>
        <p:spPr/>
        <p:txBody>
          <a:bodyPr/>
          <a:lstStyle/>
          <a:p>
            <a:r>
              <a:rPr lang="en-US" sz="2200" dirty="0"/>
              <a:t>Today we have learned:</a:t>
            </a:r>
          </a:p>
          <a:p>
            <a:pPr lvl="1"/>
            <a:r>
              <a:rPr lang="en-US" b="1" dirty="0"/>
              <a:t>Concrete skills </a:t>
            </a:r>
            <a:r>
              <a:rPr lang="en-US" dirty="0"/>
              <a:t>for managing stress and emotions</a:t>
            </a:r>
          </a:p>
          <a:p>
            <a:pPr lvl="1"/>
            <a:r>
              <a:rPr lang="en-US" b="1" dirty="0"/>
              <a:t>Concrete tools </a:t>
            </a:r>
            <a:r>
              <a:rPr lang="en-US" dirty="0"/>
              <a:t>for accessing help right now, on your floor</a:t>
            </a:r>
          </a:p>
          <a:p>
            <a:pPr lvl="1"/>
            <a:r>
              <a:rPr lang="en-US" b="1" dirty="0"/>
              <a:t>How people just like you </a:t>
            </a:r>
            <a:r>
              <a:rPr lang="en-US" dirty="0"/>
              <a:t>have used these skills in real time</a:t>
            </a:r>
          </a:p>
          <a:p>
            <a:r>
              <a:rPr lang="en-US" sz="2200" dirty="0"/>
              <a:t>Over the next few presentations you will go on a deep dive into trauma and resiliency:</a:t>
            </a:r>
          </a:p>
          <a:p>
            <a:pPr lvl="1"/>
            <a:r>
              <a:rPr lang="en-US" dirty="0"/>
              <a:t>Module 2: Personal &amp; Professional Wellness (June 10)</a:t>
            </a:r>
          </a:p>
          <a:p>
            <a:pPr lvl="1"/>
            <a:r>
              <a:rPr lang="en-US" dirty="0"/>
              <a:t>Module 3: Impact, Effect &amp; Outcome on Frontline Workers (June 17)</a:t>
            </a:r>
          </a:p>
          <a:p>
            <a:pPr lvl="1"/>
            <a:r>
              <a:rPr lang="en-US" dirty="0"/>
              <a:t>Module 4: Seeking Help for Ourselves and Others (June 24)</a:t>
            </a:r>
          </a:p>
          <a:p>
            <a:pPr lvl="1"/>
            <a:r>
              <a:rPr lang="en-US" dirty="0"/>
              <a:t>Module 5: Resilience and Wellness Program Development (July 1)</a:t>
            </a:r>
          </a:p>
          <a:p>
            <a:r>
              <a:rPr lang="en-US" sz="2200" dirty="0"/>
              <a:t>But this isn’t it: over the next year, your agency offer opportunities for additional support, developing your own training, and other tools to carry us all through </a:t>
            </a:r>
          </a:p>
        </p:txBody>
      </p:sp>
      <p:sp>
        <p:nvSpPr>
          <p:cNvPr id="4" name="Slide Number Placeholder 3">
            <a:extLst>
              <a:ext uri="{FF2B5EF4-FFF2-40B4-BE49-F238E27FC236}">
                <a16:creationId xmlns:a16="http://schemas.microsoft.com/office/drawing/2014/main" id="{835D514E-9929-F543-98FC-2AE235A8318F}"/>
              </a:ext>
            </a:extLst>
          </p:cNvPr>
          <p:cNvSpPr>
            <a:spLocks noGrp="1"/>
          </p:cNvSpPr>
          <p:nvPr>
            <p:ph type="sldNum" sz="quarter" idx="33"/>
          </p:nvPr>
        </p:nvSpPr>
        <p:spPr/>
        <p:txBody>
          <a:bodyPr/>
          <a:lstStyle/>
          <a:p>
            <a:fld id="{19B51A1E-902D-48AF-9020-955120F399B6}" type="slidenum">
              <a:rPr lang="en-US" noProof="0" smtClean="0"/>
              <a:pPr/>
              <a:t>21</a:t>
            </a:fld>
            <a:endParaRPr lang="en-US" noProof="0" dirty="0"/>
          </a:p>
        </p:txBody>
      </p:sp>
    </p:spTree>
    <p:extLst>
      <p:ext uri="{BB962C8B-B14F-4D97-AF65-F5344CB8AC3E}">
        <p14:creationId xmlns:p14="http://schemas.microsoft.com/office/powerpoint/2010/main" val="1724220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sign in front of a brick building&#10;&#10;Description automatically generated">
            <a:extLst>
              <a:ext uri="{FF2B5EF4-FFF2-40B4-BE49-F238E27FC236}">
                <a16:creationId xmlns:a16="http://schemas.microsoft.com/office/drawing/2014/main" id="{BD24925C-9DF5-AF42-9785-DCCEC47EE906}"/>
              </a:ext>
            </a:extLst>
          </p:cNvPr>
          <p:cNvPicPr>
            <a:picLocks noGrp="1" noChangeAspect="1"/>
          </p:cNvPicPr>
          <p:nvPr>
            <p:ph type="pic" sz="quarter" idx="10"/>
          </p:nvPr>
        </p:nvPicPr>
        <p:blipFill>
          <a:blip r:embed="rId2"/>
          <a:srcRect l="2022" r="2022"/>
          <a:stretch>
            <a:fillRect/>
          </a:stretch>
        </p:blipFill>
        <p:spPr/>
      </p:pic>
      <p:sp>
        <p:nvSpPr>
          <p:cNvPr id="3" name="Title 2">
            <a:extLst>
              <a:ext uri="{FF2B5EF4-FFF2-40B4-BE49-F238E27FC236}">
                <a16:creationId xmlns:a16="http://schemas.microsoft.com/office/drawing/2014/main" id="{739E3EFD-DD8C-0446-9FB0-D0D473B82575}"/>
              </a:ext>
            </a:extLst>
          </p:cNvPr>
          <p:cNvSpPr>
            <a:spLocks noGrp="1"/>
          </p:cNvSpPr>
          <p:nvPr>
            <p:ph type="ctrTitle"/>
          </p:nvPr>
        </p:nvSpPr>
        <p:spPr>
          <a:xfrm>
            <a:off x="9548734" y="1958904"/>
            <a:ext cx="2643266" cy="1593765"/>
          </a:xfrm>
        </p:spPr>
        <p:txBody>
          <a:bodyPr/>
          <a:lstStyle/>
          <a:p>
            <a:r>
              <a:rPr lang="en-US" dirty="0"/>
              <a:t>Thank</a:t>
            </a:r>
            <a:br>
              <a:rPr lang="en-US" dirty="0"/>
            </a:br>
            <a:r>
              <a:rPr lang="en-US" dirty="0"/>
              <a:t>You</a:t>
            </a:r>
          </a:p>
        </p:txBody>
      </p:sp>
      <p:sp>
        <p:nvSpPr>
          <p:cNvPr id="2" name="Rectangle 1">
            <a:extLst>
              <a:ext uri="{FF2B5EF4-FFF2-40B4-BE49-F238E27FC236}">
                <a16:creationId xmlns:a16="http://schemas.microsoft.com/office/drawing/2014/main" id="{BFB482C6-664E-3148-A552-99B4C2D21098}"/>
              </a:ext>
            </a:extLst>
          </p:cNvPr>
          <p:cNvSpPr/>
          <p:nvPr/>
        </p:nvSpPr>
        <p:spPr>
          <a:xfrm>
            <a:off x="1" y="5696029"/>
            <a:ext cx="9548733" cy="1107996"/>
          </a:xfrm>
          <a:prstGeom prst="rect">
            <a:avLst/>
          </a:prstGeom>
          <a:solidFill>
            <a:schemeClr val="bg1"/>
          </a:solidFill>
        </p:spPr>
        <p:txBody>
          <a:bodyPr wrap="square" lIns="182880" tIns="182880" rIns="182880" bIns="182880">
            <a:spAutoFit/>
          </a:bodyPr>
          <a:lstStyle/>
          <a:p>
            <a:r>
              <a:rPr lang="en-US" sz="1600" dirty="0"/>
              <a:t>Special thanks:</a:t>
            </a:r>
          </a:p>
          <a:p>
            <a:r>
              <a:rPr lang="en-US" sz="1600" b="1" dirty="0"/>
              <a:t>Jason </a:t>
            </a:r>
            <a:r>
              <a:rPr lang="en-US" sz="1600" b="1" dirty="0" err="1"/>
              <a:t>Hansman</a:t>
            </a:r>
            <a:r>
              <a:rPr lang="en-US" sz="1600" dirty="0"/>
              <a:t>, Director, Social Service Initiatives, Mayor’s Office of </a:t>
            </a:r>
            <a:r>
              <a:rPr lang="en-US" sz="1600" dirty="0" err="1"/>
              <a:t>ThriveNYC</a:t>
            </a:r>
            <a:endParaRPr lang="en-US" sz="1600" dirty="0"/>
          </a:p>
          <a:p>
            <a:r>
              <a:rPr lang="en-US" sz="1600" b="1" dirty="0"/>
              <a:t>Catherine Clarke</a:t>
            </a:r>
            <a:r>
              <a:rPr lang="en-US" sz="1600" dirty="0"/>
              <a:t>, Program Manager, Social Service Initiatives, Mayor’s Office of </a:t>
            </a:r>
            <a:r>
              <a:rPr lang="en-US" sz="1600" dirty="0" err="1"/>
              <a:t>ThriveNYC</a:t>
            </a:r>
            <a:endParaRPr lang="en-US" sz="1600" dirty="0"/>
          </a:p>
        </p:txBody>
      </p:sp>
    </p:spTree>
    <p:extLst>
      <p:ext uri="{BB962C8B-B14F-4D97-AF65-F5344CB8AC3E}">
        <p14:creationId xmlns:p14="http://schemas.microsoft.com/office/powerpoint/2010/main" val="253541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looking at each other&#10;&#10;Description automatically generated">
            <a:extLst>
              <a:ext uri="{FF2B5EF4-FFF2-40B4-BE49-F238E27FC236}">
                <a16:creationId xmlns:a16="http://schemas.microsoft.com/office/drawing/2014/main" id="{25D80398-53D5-644E-9831-EEF38A3F6A12}"/>
              </a:ext>
            </a:extLst>
          </p:cNvPr>
          <p:cNvPicPr>
            <a:picLocks noGrp="1" noChangeAspect="1"/>
          </p:cNvPicPr>
          <p:nvPr>
            <p:ph type="pic" sz="quarter" idx="14"/>
          </p:nvPr>
        </p:nvPicPr>
        <p:blipFill rotWithShape="1">
          <a:blip r:embed="rId3"/>
          <a:srcRect l="19424" r="40823"/>
          <a:stretch/>
        </p:blipFill>
        <p:spPr>
          <a:xfrm>
            <a:off x="0" y="-1"/>
            <a:ext cx="3189249" cy="5348929"/>
          </a:xfrm>
        </p:spPr>
      </p:pic>
      <p:sp>
        <p:nvSpPr>
          <p:cNvPr id="5" name="Content Placeholder 4">
            <a:extLst>
              <a:ext uri="{FF2B5EF4-FFF2-40B4-BE49-F238E27FC236}">
                <a16:creationId xmlns:a16="http://schemas.microsoft.com/office/drawing/2014/main" id="{FCD27ECD-934E-8142-BE42-F8CEAAC96F1C}"/>
              </a:ext>
            </a:extLst>
          </p:cNvPr>
          <p:cNvSpPr>
            <a:spLocks noGrp="1"/>
          </p:cNvSpPr>
          <p:nvPr>
            <p:ph sz="half" idx="1"/>
          </p:nvPr>
        </p:nvSpPr>
        <p:spPr>
          <a:xfrm>
            <a:off x="3601844" y="1895707"/>
            <a:ext cx="8158156" cy="3113886"/>
          </a:xfrm>
        </p:spPr>
        <p:txBody>
          <a:bodyPr/>
          <a:lstStyle/>
          <a:p>
            <a:r>
              <a:rPr lang="en-US" sz="1800" dirty="0"/>
              <a:t>Please share your questions</a:t>
            </a:r>
          </a:p>
          <a:p>
            <a:r>
              <a:rPr lang="en-US" sz="1800" dirty="0"/>
              <a:t>Are there tools we did not mention that you find helpful?</a:t>
            </a:r>
          </a:p>
          <a:p>
            <a:r>
              <a:rPr lang="en-US" sz="1800" dirty="0"/>
              <a:t>What additional resources would help?</a:t>
            </a:r>
          </a:p>
          <a:p>
            <a:endParaRPr lang="en-US" sz="400" dirty="0"/>
          </a:p>
          <a:p>
            <a:pPr marL="0" indent="0">
              <a:buNone/>
            </a:pPr>
            <a:r>
              <a:rPr lang="en-US" sz="1400" dirty="0"/>
              <a:t>Panelists</a:t>
            </a:r>
          </a:p>
          <a:p>
            <a:pPr lvl="1"/>
            <a:r>
              <a:rPr lang="en-US" sz="1400" dirty="0"/>
              <a:t>Monika Eros-</a:t>
            </a:r>
            <a:r>
              <a:rPr lang="en-US" sz="1400" dirty="0" err="1"/>
              <a:t>Sarnyai</a:t>
            </a:r>
            <a:r>
              <a:rPr lang="en-US" sz="1400" dirty="0"/>
              <a:t>, MD, MA, Best Practices Specialist in Disaster Preparedness and Response, NYC Department of Health and Mental Hygiene</a:t>
            </a:r>
          </a:p>
          <a:p>
            <a:pPr lvl="1"/>
            <a:r>
              <a:rPr lang="en-US" sz="1400" dirty="0"/>
              <a:t>Michael Fisher, MSW, Chief Officer, Readjustment Counseling Service, Veterans Health Administration</a:t>
            </a:r>
          </a:p>
          <a:p>
            <a:pPr lvl="1"/>
            <a:r>
              <a:rPr lang="en-US" sz="1400" dirty="0"/>
              <a:t>Robert J. </a:t>
            </a:r>
            <a:r>
              <a:rPr lang="en-US" sz="1400" dirty="0" err="1"/>
              <a:t>Ursano</a:t>
            </a:r>
            <a:r>
              <a:rPr lang="en-US" sz="1400" dirty="0"/>
              <a:t>, MD, Director, Center for the Study of Traumatic Stress &amp; Professor of Psychiatry and Neuroscience, USUHS</a:t>
            </a:r>
          </a:p>
        </p:txBody>
      </p:sp>
      <p:sp>
        <p:nvSpPr>
          <p:cNvPr id="6" name="Slide Number Placeholder 5">
            <a:extLst>
              <a:ext uri="{FF2B5EF4-FFF2-40B4-BE49-F238E27FC236}">
                <a16:creationId xmlns:a16="http://schemas.microsoft.com/office/drawing/2014/main" id="{CA9B1547-1613-3642-A76D-3DF7479E4F9F}"/>
              </a:ext>
            </a:extLst>
          </p:cNvPr>
          <p:cNvSpPr>
            <a:spLocks noGrp="1"/>
          </p:cNvSpPr>
          <p:nvPr>
            <p:ph type="sldNum" sz="quarter" idx="33"/>
          </p:nvPr>
        </p:nvSpPr>
        <p:spPr/>
        <p:txBody>
          <a:bodyPr/>
          <a:lstStyle/>
          <a:p>
            <a:fld id="{19B51A1E-902D-48AF-9020-955120F399B6}" type="slidenum">
              <a:rPr lang="en-US" noProof="0" smtClean="0"/>
              <a:pPr/>
              <a:t>23</a:t>
            </a:fld>
            <a:endParaRPr lang="en-US" noProof="0" dirty="0"/>
          </a:p>
        </p:txBody>
      </p:sp>
      <p:sp>
        <p:nvSpPr>
          <p:cNvPr id="3" name="Title 2">
            <a:extLst>
              <a:ext uri="{FF2B5EF4-FFF2-40B4-BE49-F238E27FC236}">
                <a16:creationId xmlns:a16="http://schemas.microsoft.com/office/drawing/2014/main" id="{2F3278B7-7EEE-3C45-997C-FA672736A6BD}"/>
              </a:ext>
            </a:extLst>
          </p:cNvPr>
          <p:cNvSpPr>
            <a:spLocks noGrp="1"/>
          </p:cNvSpPr>
          <p:nvPr>
            <p:ph type="title"/>
          </p:nvPr>
        </p:nvSpPr>
        <p:spPr>
          <a:xfrm>
            <a:off x="2776654" y="564078"/>
            <a:ext cx="8983346" cy="944994"/>
          </a:xfrm>
        </p:spPr>
        <p:txBody>
          <a:bodyPr/>
          <a:lstStyle/>
          <a:p>
            <a:r>
              <a:rPr lang="en-US" dirty="0">
                <a:solidFill>
                  <a:schemeClr val="accent1"/>
                </a:solidFill>
              </a:rPr>
              <a:t>Panel Discussion and Q&amp;A</a:t>
            </a:r>
          </a:p>
        </p:txBody>
      </p:sp>
    </p:spTree>
    <p:extLst>
      <p:ext uri="{BB962C8B-B14F-4D97-AF65-F5344CB8AC3E}">
        <p14:creationId xmlns:p14="http://schemas.microsoft.com/office/powerpoint/2010/main" val="2071139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AA05A-9452-AA46-95E7-1FA32A2079E1}"/>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959983FB-AA99-274B-BBB0-BEFA18068FD9}"/>
              </a:ext>
            </a:extLst>
          </p:cNvPr>
          <p:cNvSpPr>
            <a:spLocks noGrp="1"/>
          </p:cNvSpPr>
          <p:nvPr>
            <p:ph idx="1"/>
          </p:nvPr>
        </p:nvSpPr>
        <p:spPr/>
        <p:txBody>
          <a:bodyPr/>
          <a:lstStyle/>
          <a:p>
            <a:pPr fontAlgn="base"/>
            <a:r>
              <a:rPr lang="en-US" dirty="0" err="1"/>
              <a:t>Ursano</a:t>
            </a:r>
            <a:r>
              <a:rPr lang="en-US" dirty="0"/>
              <a:t>, R.J., Fullerton, C.S., </a:t>
            </a:r>
            <a:r>
              <a:rPr lang="en-US" dirty="0" err="1"/>
              <a:t>Weisaeth</a:t>
            </a:r>
            <a:r>
              <a:rPr lang="en-US" dirty="0"/>
              <a:t>, L., Raphael, B. (Eds.). (2017). Textbook of Disaster Psychiatry, 2ED. London, UK: Cambridge University Press</a:t>
            </a:r>
          </a:p>
          <a:p>
            <a:pPr fontAlgn="base"/>
            <a:r>
              <a:rPr lang="en-US" u="sng" dirty="0">
                <a:hlinkClick r:id="rId2"/>
              </a:rPr>
              <a:t>https://optionb.org/build-resilience/lessons/the-importance-of-resilience</a:t>
            </a:r>
            <a:endParaRPr lang="en-US" dirty="0"/>
          </a:p>
          <a:p>
            <a:r>
              <a:rPr lang="en-US" dirty="0" err="1"/>
              <a:t>Morganstein</a:t>
            </a:r>
            <a:r>
              <a:rPr lang="en-US" dirty="0"/>
              <a:t>, J. C., Fullerton, C. S., </a:t>
            </a:r>
            <a:r>
              <a:rPr lang="en-US" dirty="0" err="1"/>
              <a:t>Ursano</a:t>
            </a:r>
            <a:r>
              <a:rPr lang="en-US" dirty="0"/>
              <a:t>, R. J., &amp; Holloway, H. C. (2017). Pandemics: Health Care Emergencies. In </a:t>
            </a:r>
            <a:r>
              <a:rPr lang="en-US" i="1" dirty="0"/>
              <a:t>Textbook of Disaster Psychiatry</a:t>
            </a:r>
            <a:r>
              <a:rPr lang="en-US" dirty="0"/>
              <a:t> (2nd ed., pp. 270–284). Cambridge University Press.</a:t>
            </a:r>
          </a:p>
        </p:txBody>
      </p:sp>
      <p:sp>
        <p:nvSpPr>
          <p:cNvPr id="4" name="Slide Number Placeholder 3">
            <a:extLst>
              <a:ext uri="{FF2B5EF4-FFF2-40B4-BE49-F238E27FC236}">
                <a16:creationId xmlns:a16="http://schemas.microsoft.com/office/drawing/2014/main" id="{0DDD52DE-68AA-8F49-8F35-F65A69AB1474}"/>
              </a:ext>
            </a:extLst>
          </p:cNvPr>
          <p:cNvSpPr>
            <a:spLocks noGrp="1"/>
          </p:cNvSpPr>
          <p:nvPr>
            <p:ph type="sldNum" sz="quarter" idx="33"/>
          </p:nvPr>
        </p:nvSpPr>
        <p:spPr/>
        <p:txBody>
          <a:bodyPr/>
          <a:lstStyle/>
          <a:p>
            <a:fld id="{19B51A1E-902D-48AF-9020-955120F399B6}" type="slidenum">
              <a:rPr lang="en-US" noProof="0" smtClean="0"/>
              <a:pPr/>
              <a:t>24</a:t>
            </a:fld>
            <a:endParaRPr lang="en-US" noProof="0" dirty="0"/>
          </a:p>
        </p:txBody>
      </p:sp>
    </p:spTree>
    <p:extLst>
      <p:ext uri="{BB962C8B-B14F-4D97-AF65-F5344CB8AC3E}">
        <p14:creationId xmlns:p14="http://schemas.microsoft.com/office/powerpoint/2010/main" val="2147967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B915248-7C3A-C446-BB54-4F1647DDA2B5}"/>
              </a:ext>
            </a:extLst>
          </p:cNvPr>
          <p:cNvSpPr>
            <a:spLocks noGrp="1"/>
          </p:cNvSpPr>
          <p:nvPr>
            <p:ph type="title"/>
          </p:nvPr>
        </p:nvSpPr>
        <p:spPr/>
        <p:txBody>
          <a:bodyPr/>
          <a:lstStyle/>
          <a:p>
            <a:r>
              <a:rPr lang="en-US" dirty="0"/>
              <a:t>Task Force Story</a:t>
            </a:r>
          </a:p>
        </p:txBody>
      </p:sp>
      <p:sp>
        <p:nvSpPr>
          <p:cNvPr id="8" name="Content Placeholder 7">
            <a:extLst>
              <a:ext uri="{FF2B5EF4-FFF2-40B4-BE49-F238E27FC236}">
                <a16:creationId xmlns:a16="http://schemas.microsoft.com/office/drawing/2014/main" id="{A97EF1FB-3409-0240-8FCF-36A1513A2E39}"/>
              </a:ext>
            </a:extLst>
          </p:cNvPr>
          <p:cNvSpPr>
            <a:spLocks noGrp="1"/>
          </p:cNvSpPr>
          <p:nvPr>
            <p:ph idx="1"/>
          </p:nvPr>
        </p:nvSpPr>
        <p:spPr/>
        <p:txBody>
          <a:bodyPr/>
          <a:lstStyle/>
          <a:p>
            <a:pPr marL="0" indent="0">
              <a:buNone/>
            </a:pPr>
            <a:r>
              <a:rPr lang="en-US" dirty="0"/>
              <a:t>On April 29</a:t>
            </a:r>
            <a:r>
              <a:rPr lang="en-US" baseline="30000" dirty="0"/>
              <a:t>th</a:t>
            </a:r>
            <a:r>
              <a:rPr lang="en-US" dirty="0"/>
              <a:t>, 2020, NYC Mayor Bill DeBlasio and First Lady </a:t>
            </a:r>
            <a:r>
              <a:rPr lang="en-US" dirty="0" err="1"/>
              <a:t>Chirlane</a:t>
            </a:r>
            <a:r>
              <a:rPr lang="en-US" dirty="0"/>
              <a:t> McCray announced a collaboration with US Department of Defense (DoD) to help </a:t>
            </a:r>
            <a:r>
              <a:rPr lang="en-US" b="1" dirty="0"/>
              <a:t>frontline workers </a:t>
            </a:r>
            <a:r>
              <a:rPr lang="en-US" dirty="0"/>
              <a:t>to cope with Stress.</a:t>
            </a:r>
          </a:p>
          <a:p>
            <a:pPr marL="0" indent="0">
              <a:buNone/>
            </a:pPr>
            <a:endParaRPr lang="en-US" sz="1000" dirty="0"/>
          </a:p>
          <a:p>
            <a:pPr marL="0" indent="0">
              <a:buNone/>
            </a:pPr>
            <a:r>
              <a:rPr lang="en-US" dirty="0"/>
              <a:t>NYC Health + Hospitals, in collaboration with multiple stakeholders, developed the Resilience and Trauma Training Series known as </a:t>
            </a:r>
            <a:r>
              <a:rPr lang="en-US" b="1" dirty="0"/>
              <a:t>Healing, Education, Resilience &amp; Opportunity for New York’s Frontline Workers (HERO-NY) </a:t>
            </a:r>
            <a:r>
              <a:rPr lang="en-US" dirty="0"/>
              <a:t>to support health care workers and first responders on the front lines of the COVID-19 pandemic. </a:t>
            </a:r>
          </a:p>
          <a:p>
            <a:pPr marL="0" indent="0">
              <a:buNone/>
            </a:pPr>
            <a:endParaRPr lang="en-US" sz="1000" dirty="0"/>
          </a:p>
          <a:p>
            <a:pPr marL="0" indent="0">
              <a:buNone/>
            </a:pPr>
            <a:r>
              <a:rPr lang="en-US" dirty="0"/>
              <a:t>HERO-NY has tailored elements of the US DoD’s combat stress management and resilience program into a webinar training series to be used in civilian health care and first responder settings across the city. </a:t>
            </a:r>
          </a:p>
        </p:txBody>
      </p:sp>
      <p:sp>
        <p:nvSpPr>
          <p:cNvPr id="6" name="Slide Number Placeholder 5">
            <a:extLst>
              <a:ext uri="{FF2B5EF4-FFF2-40B4-BE49-F238E27FC236}">
                <a16:creationId xmlns:a16="http://schemas.microsoft.com/office/drawing/2014/main" id="{3172BA5C-CB87-7149-AC96-25282D5DA1F8}"/>
              </a:ext>
            </a:extLst>
          </p:cNvPr>
          <p:cNvSpPr>
            <a:spLocks noGrp="1"/>
          </p:cNvSpPr>
          <p:nvPr>
            <p:ph type="sldNum" sz="quarter" idx="33"/>
          </p:nvPr>
        </p:nvSpPr>
        <p:spPr/>
        <p:txBody>
          <a:bodyPr/>
          <a:lstStyle/>
          <a:p>
            <a:fld id="{19B51A1E-902D-48AF-9020-955120F399B6}" type="slidenum">
              <a:rPr lang="en-US" noProof="0" smtClean="0"/>
              <a:pPr/>
              <a:t>3</a:t>
            </a:fld>
            <a:endParaRPr lang="en-US" noProof="0" dirty="0"/>
          </a:p>
        </p:txBody>
      </p:sp>
    </p:spTree>
    <p:extLst>
      <p:ext uri="{BB962C8B-B14F-4D97-AF65-F5344CB8AC3E}">
        <p14:creationId xmlns:p14="http://schemas.microsoft.com/office/powerpoint/2010/main" val="1336002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D9FF5-F1B7-974E-A6DC-EDA2042F9F95}"/>
              </a:ext>
            </a:extLst>
          </p:cNvPr>
          <p:cNvSpPr>
            <a:spLocks noGrp="1"/>
          </p:cNvSpPr>
          <p:nvPr>
            <p:ph type="title"/>
          </p:nvPr>
        </p:nvSpPr>
        <p:spPr/>
        <p:txBody>
          <a:bodyPr/>
          <a:lstStyle/>
          <a:p>
            <a:r>
              <a:rPr lang="en-US" dirty="0"/>
              <a:t>Overview of Series</a:t>
            </a:r>
          </a:p>
        </p:txBody>
      </p:sp>
      <p:sp>
        <p:nvSpPr>
          <p:cNvPr id="3" name="Content Placeholder 2">
            <a:extLst>
              <a:ext uri="{FF2B5EF4-FFF2-40B4-BE49-F238E27FC236}">
                <a16:creationId xmlns:a16="http://schemas.microsoft.com/office/drawing/2014/main" id="{E773C554-78B8-0847-B169-52AB85E0C3CB}"/>
              </a:ext>
            </a:extLst>
          </p:cNvPr>
          <p:cNvSpPr>
            <a:spLocks noGrp="1"/>
          </p:cNvSpPr>
          <p:nvPr>
            <p:ph idx="1"/>
          </p:nvPr>
        </p:nvSpPr>
        <p:spPr/>
        <p:txBody>
          <a:bodyPr/>
          <a:lstStyle/>
          <a:p>
            <a:r>
              <a:rPr lang="en-US" dirty="0"/>
              <a:t>Today’s presentation is the first of 5</a:t>
            </a:r>
          </a:p>
          <a:p>
            <a:r>
              <a:rPr lang="en-US" dirty="0"/>
              <a:t>1-hour presentations with panel discussions, videos, etc.</a:t>
            </a:r>
          </a:p>
          <a:p>
            <a:r>
              <a:rPr lang="en-US" dirty="0"/>
              <a:t>Today is meant to be a primer:</a:t>
            </a:r>
          </a:p>
          <a:p>
            <a:pPr lvl="1"/>
            <a:r>
              <a:rPr lang="en-US" dirty="0"/>
              <a:t>How does stress lead to trauma and burnout?</a:t>
            </a:r>
          </a:p>
          <a:p>
            <a:pPr lvl="1"/>
            <a:r>
              <a:rPr lang="en-US" dirty="0"/>
              <a:t>What is different about the pandemic?</a:t>
            </a:r>
          </a:p>
          <a:p>
            <a:pPr lvl="1"/>
            <a:r>
              <a:rPr lang="en-US" dirty="0"/>
              <a:t>How do we cope? How do we heal?</a:t>
            </a:r>
          </a:p>
          <a:p>
            <a:pPr lvl="2"/>
            <a:r>
              <a:rPr lang="en-US" dirty="0"/>
              <a:t>In the moment</a:t>
            </a:r>
          </a:p>
          <a:p>
            <a:pPr lvl="2"/>
            <a:r>
              <a:rPr lang="en-US" dirty="0"/>
              <a:t>In the day</a:t>
            </a:r>
          </a:p>
          <a:p>
            <a:pPr lvl="2"/>
            <a:r>
              <a:rPr lang="en-US" dirty="0"/>
              <a:t>Until we are through</a:t>
            </a:r>
          </a:p>
          <a:p>
            <a:r>
              <a:rPr lang="en-US" dirty="0"/>
              <a:t>You will hear from your colleagues, from experts, from yourselves</a:t>
            </a:r>
          </a:p>
          <a:p>
            <a:pPr lvl="1"/>
            <a:r>
              <a:rPr lang="en-US" dirty="0"/>
              <a:t>Today will include a panel discussion</a:t>
            </a:r>
          </a:p>
        </p:txBody>
      </p:sp>
      <p:sp>
        <p:nvSpPr>
          <p:cNvPr id="5" name="Slide Number Placeholder 4">
            <a:extLst>
              <a:ext uri="{FF2B5EF4-FFF2-40B4-BE49-F238E27FC236}">
                <a16:creationId xmlns:a16="http://schemas.microsoft.com/office/drawing/2014/main" id="{4DFD2C25-0247-1940-9A0C-38BB6778A57F}"/>
              </a:ext>
            </a:extLst>
          </p:cNvPr>
          <p:cNvSpPr>
            <a:spLocks noGrp="1"/>
          </p:cNvSpPr>
          <p:nvPr>
            <p:ph type="sldNum" sz="quarter" idx="33"/>
          </p:nvPr>
        </p:nvSpPr>
        <p:spPr/>
        <p:txBody>
          <a:bodyPr/>
          <a:lstStyle/>
          <a:p>
            <a:fld id="{19B51A1E-902D-48AF-9020-955120F399B6}" type="slidenum">
              <a:rPr lang="en-US" noProof="0" smtClean="0"/>
              <a:pPr/>
              <a:t>4</a:t>
            </a:fld>
            <a:endParaRPr lang="en-US" noProof="0" dirty="0"/>
          </a:p>
        </p:txBody>
      </p:sp>
    </p:spTree>
    <p:extLst>
      <p:ext uri="{BB962C8B-B14F-4D97-AF65-F5344CB8AC3E}">
        <p14:creationId xmlns:p14="http://schemas.microsoft.com/office/powerpoint/2010/main" val="1945935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AF67246-EAC6-AF4D-834C-504A975BFC4E}"/>
              </a:ext>
            </a:extLst>
          </p:cNvPr>
          <p:cNvSpPr/>
          <p:nvPr/>
        </p:nvSpPr>
        <p:spPr>
          <a:xfrm>
            <a:off x="0" y="0"/>
            <a:ext cx="12192000" cy="591047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D666EE96-D5C2-9447-A5AB-E6BD0E292126}"/>
              </a:ext>
            </a:extLst>
          </p:cNvPr>
          <p:cNvSpPr>
            <a:spLocks noGrp="1"/>
          </p:cNvSpPr>
          <p:nvPr>
            <p:ph type="sldNum" sz="quarter" idx="15"/>
          </p:nvPr>
        </p:nvSpPr>
        <p:spPr/>
        <p:txBody>
          <a:bodyPr/>
          <a:lstStyle/>
          <a:p>
            <a:fld id="{19B51A1E-902D-48AF-9020-955120F399B6}" type="slidenum">
              <a:rPr lang="en-US" noProof="0" smtClean="0"/>
              <a:pPr/>
              <a:t>5</a:t>
            </a:fld>
            <a:endParaRPr lang="en-US" noProof="0" dirty="0"/>
          </a:p>
        </p:txBody>
      </p:sp>
      <p:sp>
        <p:nvSpPr>
          <p:cNvPr id="6" name="Title 5">
            <a:extLst>
              <a:ext uri="{FF2B5EF4-FFF2-40B4-BE49-F238E27FC236}">
                <a16:creationId xmlns:a16="http://schemas.microsoft.com/office/drawing/2014/main" id="{E537AE27-2DB8-934C-A7DE-3FED1599D9AB}"/>
              </a:ext>
            </a:extLst>
          </p:cNvPr>
          <p:cNvSpPr>
            <a:spLocks noGrp="1"/>
          </p:cNvSpPr>
          <p:nvPr>
            <p:ph type="title"/>
          </p:nvPr>
        </p:nvSpPr>
        <p:spPr/>
        <p:txBody>
          <a:bodyPr/>
          <a:lstStyle/>
          <a:p>
            <a:r>
              <a:rPr lang="en-US" dirty="0"/>
              <a:t>Learning Objectives</a:t>
            </a:r>
          </a:p>
        </p:txBody>
      </p:sp>
      <p:sp>
        <p:nvSpPr>
          <p:cNvPr id="15" name="TextBox 14">
            <a:extLst>
              <a:ext uri="{FF2B5EF4-FFF2-40B4-BE49-F238E27FC236}">
                <a16:creationId xmlns:a16="http://schemas.microsoft.com/office/drawing/2014/main" id="{6D62429E-5CC1-014F-829F-FDFB910FA284}"/>
              </a:ext>
            </a:extLst>
          </p:cNvPr>
          <p:cNvSpPr txBox="1"/>
          <p:nvPr/>
        </p:nvSpPr>
        <p:spPr>
          <a:xfrm>
            <a:off x="431999" y="1245704"/>
            <a:ext cx="11327999" cy="3493264"/>
          </a:xfrm>
          <a:prstGeom prst="rect">
            <a:avLst/>
          </a:prstGeom>
          <a:noFill/>
        </p:spPr>
        <p:txBody>
          <a:bodyPr wrap="square" rtlCol="0">
            <a:spAutoFit/>
          </a:bodyPr>
          <a:lstStyle/>
          <a:p>
            <a:pPr marL="514350" indent="-514350">
              <a:spcAft>
                <a:spcPts val="1000"/>
              </a:spcAft>
              <a:buClr>
                <a:schemeClr val="accent2"/>
              </a:buClr>
              <a:buSzPct val="90000"/>
              <a:buFont typeface="+mj-lt"/>
              <a:buAutoNum type="arabicPeriod"/>
            </a:pPr>
            <a:r>
              <a:rPr lang="en-US" sz="2800" dirty="0">
                <a:solidFill>
                  <a:schemeClr val="tx1">
                    <a:lumMod val="75000"/>
                    <a:lumOff val="25000"/>
                  </a:schemeClr>
                </a:solidFill>
              </a:rPr>
              <a:t>Gain an understanding of research on resiliency and the impact of disasters on psychological well-being in frontline workers</a:t>
            </a:r>
          </a:p>
          <a:p>
            <a:pPr marL="514350" indent="-514350">
              <a:spcAft>
                <a:spcPts val="1000"/>
              </a:spcAft>
              <a:buClr>
                <a:schemeClr val="accent2"/>
              </a:buClr>
              <a:buSzPct val="90000"/>
              <a:buFont typeface="+mj-lt"/>
              <a:buAutoNum type="arabicPeriod"/>
            </a:pPr>
            <a:r>
              <a:rPr lang="en-US" sz="2800" dirty="0">
                <a:solidFill>
                  <a:schemeClr val="tx1">
                    <a:lumMod val="75000"/>
                    <a:lumOff val="25000"/>
                  </a:schemeClr>
                </a:solidFill>
              </a:rPr>
              <a:t>Develop basic skills and coping tools for immediate stress reduction in the field</a:t>
            </a:r>
          </a:p>
          <a:p>
            <a:pPr marL="514350" indent="-514350">
              <a:spcAft>
                <a:spcPts val="1000"/>
              </a:spcAft>
              <a:buClr>
                <a:schemeClr val="accent2"/>
              </a:buClr>
              <a:buSzPct val="90000"/>
              <a:buFont typeface="+mj-lt"/>
              <a:buAutoNum type="arabicPeriod"/>
            </a:pPr>
            <a:r>
              <a:rPr lang="en-US" sz="2800" dirty="0">
                <a:solidFill>
                  <a:schemeClr val="tx1">
                    <a:lumMod val="75000"/>
                    <a:lumOff val="25000"/>
                  </a:schemeClr>
                </a:solidFill>
              </a:rPr>
              <a:t>Develop basic skills for use outside of frontline work</a:t>
            </a:r>
          </a:p>
          <a:p>
            <a:pPr marL="514350" indent="-514350">
              <a:spcAft>
                <a:spcPts val="1000"/>
              </a:spcAft>
              <a:buClr>
                <a:schemeClr val="accent2"/>
              </a:buClr>
              <a:buSzPct val="90000"/>
              <a:buFont typeface="+mj-lt"/>
              <a:buAutoNum type="arabicPeriod"/>
            </a:pPr>
            <a:r>
              <a:rPr lang="en-US" sz="2800" dirty="0">
                <a:solidFill>
                  <a:schemeClr val="tx1">
                    <a:lumMod val="75000"/>
                    <a:lumOff val="25000"/>
                  </a:schemeClr>
                </a:solidFill>
              </a:rPr>
              <a:t>Learn how to spot check and identify the need for additional support, and learn where to access this help within NYC</a:t>
            </a:r>
          </a:p>
        </p:txBody>
      </p:sp>
    </p:spTree>
    <p:extLst>
      <p:ext uri="{BB962C8B-B14F-4D97-AF65-F5344CB8AC3E}">
        <p14:creationId xmlns:p14="http://schemas.microsoft.com/office/powerpoint/2010/main" val="3273428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72A03-9B7C-BA42-92B1-878D9263BF70}"/>
              </a:ext>
            </a:extLst>
          </p:cNvPr>
          <p:cNvSpPr>
            <a:spLocks noGrp="1"/>
          </p:cNvSpPr>
          <p:nvPr>
            <p:ph type="title"/>
          </p:nvPr>
        </p:nvSpPr>
        <p:spPr/>
        <p:txBody>
          <a:bodyPr/>
          <a:lstStyle/>
          <a:p>
            <a:r>
              <a:rPr lang="en-US" dirty="0"/>
              <a:t>Primer: Introduction to Resilience</a:t>
            </a:r>
          </a:p>
        </p:txBody>
      </p:sp>
      <p:sp>
        <p:nvSpPr>
          <p:cNvPr id="3" name="Content Placeholder 2">
            <a:extLst>
              <a:ext uri="{FF2B5EF4-FFF2-40B4-BE49-F238E27FC236}">
                <a16:creationId xmlns:a16="http://schemas.microsoft.com/office/drawing/2014/main" id="{E12DE02A-3524-A449-A0A8-C50368192F69}"/>
              </a:ext>
            </a:extLst>
          </p:cNvPr>
          <p:cNvSpPr>
            <a:spLocks noGrp="1"/>
          </p:cNvSpPr>
          <p:nvPr>
            <p:ph idx="1"/>
          </p:nvPr>
        </p:nvSpPr>
        <p:spPr/>
        <p:txBody>
          <a:bodyPr/>
          <a:lstStyle/>
          <a:p>
            <a:r>
              <a:rPr lang="en-US" sz="2800" dirty="0"/>
              <a:t>When you hear the word resilience, what comes to mind?</a:t>
            </a:r>
          </a:p>
          <a:p>
            <a:r>
              <a:rPr lang="en-US" sz="2800" dirty="0"/>
              <a:t>In the current crisis, has your definition changed? Grown?</a:t>
            </a:r>
          </a:p>
          <a:p>
            <a:r>
              <a:rPr lang="en-US" sz="2800" dirty="0"/>
              <a:t>And as health care professionals, our job is often to keep it together and carry others through</a:t>
            </a:r>
          </a:p>
          <a:p>
            <a:pPr lvl="1"/>
            <a:r>
              <a:rPr lang="en-US" sz="2400" dirty="0"/>
              <a:t>Many of us even do this for our families and friends</a:t>
            </a:r>
          </a:p>
          <a:p>
            <a:pPr lvl="1"/>
            <a:r>
              <a:rPr lang="en-US" sz="2400" dirty="0"/>
              <a:t>Many of us are afraid of falling apart. “What if I can’t keep others afloat?”</a:t>
            </a:r>
          </a:p>
        </p:txBody>
      </p:sp>
      <p:sp>
        <p:nvSpPr>
          <p:cNvPr id="5" name="Slide Number Placeholder 4">
            <a:extLst>
              <a:ext uri="{FF2B5EF4-FFF2-40B4-BE49-F238E27FC236}">
                <a16:creationId xmlns:a16="http://schemas.microsoft.com/office/drawing/2014/main" id="{3D0647A4-5CEE-9D4E-A036-604095D1211C}"/>
              </a:ext>
            </a:extLst>
          </p:cNvPr>
          <p:cNvSpPr>
            <a:spLocks noGrp="1"/>
          </p:cNvSpPr>
          <p:nvPr>
            <p:ph type="sldNum" sz="quarter" idx="33"/>
          </p:nvPr>
        </p:nvSpPr>
        <p:spPr/>
        <p:txBody>
          <a:bodyPr/>
          <a:lstStyle/>
          <a:p>
            <a:fld id="{19B51A1E-902D-48AF-9020-955120F399B6}" type="slidenum">
              <a:rPr lang="en-US" noProof="0" smtClean="0"/>
              <a:pPr/>
              <a:t>6</a:t>
            </a:fld>
            <a:endParaRPr lang="en-US" noProof="0" dirty="0"/>
          </a:p>
        </p:txBody>
      </p:sp>
    </p:spTree>
    <p:extLst>
      <p:ext uri="{BB962C8B-B14F-4D97-AF65-F5344CB8AC3E}">
        <p14:creationId xmlns:p14="http://schemas.microsoft.com/office/powerpoint/2010/main" val="589363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132156-495A-9946-8E88-C869F9B72A91}"/>
              </a:ext>
            </a:extLst>
          </p:cNvPr>
          <p:cNvSpPr>
            <a:spLocks noGrp="1"/>
          </p:cNvSpPr>
          <p:nvPr>
            <p:ph type="title"/>
          </p:nvPr>
        </p:nvSpPr>
        <p:spPr/>
        <p:txBody>
          <a:bodyPr/>
          <a:lstStyle/>
          <a:p>
            <a:r>
              <a:rPr lang="en-US" dirty="0"/>
              <a:t>Definitions of Common Terms</a:t>
            </a:r>
          </a:p>
        </p:txBody>
      </p:sp>
      <p:sp>
        <p:nvSpPr>
          <p:cNvPr id="7" name="Content Placeholder 6">
            <a:extLst>
              <a:ext uri="{FF2B5EF4-FFF2-40B4-BE49-F238E27FC236}">
                <a16:creationId xmlns:a16="http://schemas.microsoft.com/office/drawing/2014/main" id="{E55CE3AB-4A60-5F4A-A6F2-2F497DDC6F1E}"/>
              </a:ext>
            </a:extLst>
          </p:cNvPr>
          <p:cNvSpPr>
            <a:spLocks noGrp="1"/>
          </p:cNvSpPr>
          <p:nvPr>
            <p:ph idx="1"/>
          </p:nvPr>
        </p:nvSpPr>
        <p:spPr/>
        <p:txBody>
          <a:bodyPr/>
          <a:lstStyle/>
          <a:p>
            <a:r>
              <a:rPr lang="en-US" sz="1900" b="1" dirty="0"/>
              <a:t>Stress</a:t>
            </a:r>
            <a:r>
              <a:rPr lang="en-US" sz="1900" dirty="0"/>
              <a:t> – sense of something is not right and something needs to change</a:t>
            </a:r>
          </a:p>
          <a:p>
            <a:r>
              <a:rPr lang="en-US" sz="1900" b="1" dirty="0"/>
              <a:t>Distress </a:t>
            </a:r>
            <a:r>
              <a:rPr lang="en-US" sz="1900" dirty="0"/>
              <a:t>– when the overwhelm overwhelms</a:t>
            </a:r>
          </a:p>
          <a:p>
            <a:r>
              <a:rPr lang="en-US" sz="1900" b="1" dirty="0"/>
              <a:t>Disorder </a:t>
            </a:r>
            <a:r>
              <a:rPr lang="en-US" sz="1900" dirty="0"/>
              <a:t>– when you need outside help</a:t>
            </a:r>
          </a:p>
          <a:p>
            <a:r>
              <a:rPr lang="en-US" sz="1900" b="1" dirty="0"/>
              <a:t>Burnout</a:t>
            </a:r>
            <a:r>
              <a:rPr lang="en-US" sz="1900" dirty="0"/>
              <a:t> – when the above leads to not being able to cope at work</a:t>
            </a:r>
          </a:p>
          <a:p>
            <a:r>
              <a:rPr lang="en-US" sz="1900" b="1" dirty="0"/>
              <a:t>Compassion fatigue </a:t>
            </a:r>
            <a:r>
              <a:rPr lang="en-US" sz="1900" dirty="0"/>
              <a:t>– when burnout leads to a loss of caring feelings for patients and loved ones</a:t>
            </a:r>
          </a:p>
          <a:p>
            <a:r>
              <a:rPr lang="en-US" sz="1900" b="1" dirty="0"/>
              <a:t>Trauma</a:t>
            </a:r>
            <a:r>
              <a:rPr lang="en-US" sz="1900" dirty="0"/>
              <a:t> – psychological and physical overwhelm from stress</a:t>
            </a:r>
          </a:p>
          <a:p>
            <a:r>
              <a:rPr lang="en-US" sz="1900" b="1" dirty="0"/>
              <a:t>Complex trauma </a:t>
            </a:r>
            <a:r>
              <a:rPr lang="en-US" sz="1900" dirty="0"/>
              <a:t>–</a:t>
            </a:r>
            <a:r>
              <a:rPr lang="en-US" sz="1900" b="1" dirty="0"/>
              <a:t> </a:t>
            </a:r>
            <a:r>
              <a:rPr lang="en-US" sz="1900" dirty="0"/>
              <a:t>cumulative trauma often over long periods of time (previous trauma + current trauma = too much trauma)</a:t>
            </a:r>
          </a:p>
          <a:p>
            <a:r>
              <a:rPr lang="en-US" sz="1900" b="1" dirty="0"/>
              <a:t>Coping mechanism/skills </a:t>
            </a:r>
            <a:r>
              <a:rPr lang="en-US" sz="1900" dirty="0"/>
              <a:t>– tools we can use to carry ourselves through (can be positive or negative)</a:t>
            </a:r>
          </a:p>
          <a:p>
            <a:r>
              <a:rPr lang="en-US" sz="1900" b="1" dirty="0"/>
              <a:t>Resilience</a:t>
            </a:r>
            <a:r>
              <a:rPr lang="en-US" sz="1900" dirty="0"/>
              <a:t> – a combination of support and care from outside and within, plus positive coping skills that allow us to heal after the crisis has passed</a:t>
            </a:r>
          </a:p>
        </p:txBody>
      </p:sp>
      <p:sp>
        <p:nvSpPr>
          <p:cNvPr id="5" name="Slide Number Placeholder 4">
            <a:extLst>
              <a:ext uri="{FF2B5EF4-FFF2-40B4-BE49-F238E27FC236}">
                <a16:creationId xmlns:a16="http://schemas.microsoft.com/office/drawing/2014/main" id="{3FB19002-A2F1-314B-A11B-EBCEB35BE2C3}"/>
              </a:ext>
            </a:extLst>
          </p:cNvPr>
          <p:cNvSpPr>
            <a:spLocks noGrp="1"/>
          </p:cNvSpPr>
          <p:nvPr>
            <p:ph type="sldNum" sz="quarter" idx="33"/>
          </p:nvPr>
        </p:nvSpPr>
        <p:spPr/>
        <p:txBody>
          <a:bodyPr/>
          <a:lstStyle/>
          <a:p>
            <a:fld id="{19B51A1E-902D-48AF-9020-955120F399B6}" type="slidenum">
              <a:rPr lang="en-US" noProof="0" smtClean="0"/>
              <a:pPr/>
              <a:t>7</a:t>
            </a:fld>
            <a:endParaRPr lang="en-US" noProof="0" dirty="0"/>
          </a:p>
        </p:txBody>
      </p:sp>
    </p:spTree>
    <p:extLst>
      <p:ext uri="{BB962C8B-B14F-4D97-AF65-F5344CB8AC3E}">
        <p14:creationId xmlns:p14="http://schemas.microsoft.com/office/powerpoint/2010/main" val="1624500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2">
            <a:extLst>
              <a:ext uri="{FF2B5EF4-FFF2-40B4-BE49-F238E27FC236}">
                <a16:creationId xmlns:a16="http://schemas.microsoft.com/office/drawing/2014/main" id="{453318FE-65EC-BD49-BA9F-3EE2F0175405}"/>
              </a:ext>
            </a:extLst>
          </p:cNvPr>
          <p:cNvSpPr>
            <a:spLocks noChangeArrowheads="1"/>
          </p:cNvSpPr>
          <p:nvPr/>
        </p:nvSpPr>
        <p:spPr bwMode="auto">
          <a:xfrm>
            <a:off x="5402900" y="2437799"/>
            <a:ext cx="2068357" cy="1984248"/>
          </a:xfrm>
          <a:prstGeom prst="ellipse">
            <a:avLst/>
          </a:prstGeom>
          <a:solidFill>
            <a:schemeClr val="accent4">
              <a:lumMod val="90000"/>
              <a:lumOff val="10000"/>
              <a:alpha val="30000"/>
            </a:schemeClr>
          </a:solidFill>
          <a:ln w="44450">
            <a:solidFill>
              <a:schemeClr val="accent4"/>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p>
        </p:txBody>
      </p:sp>
      <p:sp>
        <p:nvSpPr>
          <p:cNvPr id="11" name="Oval 9">
            <a:extLst>
              <a:ext uri="{FF2B5EF4-FFF2-40B4-BE49-F238E27FC236}">
                <a16:creationId xmlns:a16="http://schemas.microsoft.com/office/drawing/2014/main" id="{5B45B5FD-0FC1-1849-AA63-231E5880AD98}"/>
              </a:ext>
            </a:extLst>
          </p:cNvPr>
          <p:cNvSpPr>
            <a:spLocks noChangeArrowheads="1"/>
          </p:cNvSpPr>
          <p:nvPr/>
        </p:nvSpPr>
        <p:spPr bwMode="auto">
          <a:xfrm>
            <a:off x="3226596" y="1209942"/>
            <a:ext cx="2730231" cy="2660904"/>
          </a:xfrm>
          <a:prstGeom prst="ellipse">
            <a:avLst/>
          </a:prstGeom>
          <a:solidFill>
            <a:schemeClr val="accent2">
              <a:lumMod val="20000"/>
              <a:lumOff val="80000"/>
              <a:alpha val="50000"/>
            </a:schemeClr>
          </a:solidFill>
          <a:ln w="44450">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p>
        </p:txBody>
      </p:sp>
      <p:sp>
        <p:nvSpPr>
          <p:cNvPr id="12" name="Oval 10">
            <a:extLst>
              <a:ext uri="{FF2B5EF4-FFF2-40B4-BE49-F238E27FC236}">
                <a16:creationId xmlns:a16="http://schemas.microsoft.com/office/drawing/2014/main" id="{E7F50F38-F795-7A49-8B61-66108FA1D3F2}"/>
              </a:ext>
            </a:extLst>
          </p:cNvPr>
          <p:cNvSpPr>
            <a:spLocks noChangeArrowheads="1"/>
          </p:cNvSpPr>
          <p:nvPr/>
        </p:nvSpPr>
        <p:spPr bwMode="auto">
          <a:xfrm>
            <a:off x="3491306" y="3377312"/>
            <a:ext cx="2449827" cy="2322576"/>
          </a:xfrm>
          <a:prstGeom prst="ellipse">
            <a:avLst/>
          </a:prstGeom>
          <a:solidFill>
            <a:schemeClr val="accent3">
              <a:lumMod val="20000"/>
              <a:lumOff val="80000"/>
              <a:alpha val="50000"/>
            </a:schemeClr>
          </a:solidFill>
          <a:ln w="44450">
            <a:solidFill>
              <a:schemeClr val="accent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p>
        </p:txBody>
      </p:sp>
      <p:sp>
        <p:nvSpPr>
          <p:cNvPr id="14" name="Oval 9">
            <a:extLst>
              <a:ext uri="{FF2B5EF4-FFF2-40B4-BE49-F238E27FC236}">
                <a16:creationId xmlns:a16="http://schemas.microsoft.com/office/drawing/2014/main" id="{5E559749-2483-6F47-B839-7453D98EDF18}"/>
              </a:ext>
            </a:extLst>
          </p:cNvPr>
          <p:cNvSpPr>
            <a:spLocks noChangeArrowheads="1"/>
          </p:cNvSpPr>
          <p:nvPr/>
        </p:nvSpPr>
        <p:spPr bwMode="auto">
          <a:xfrm>
            <a:off x="742642" y="2295158"/>
            <a:ext cx="3186429" cy="3026664"/>
          </a:xfrm>
          <a:prstGeom prst="ellipse">
            <a:avLst/>
          </a:prstGeom>
          <a:solidFill>
            <a:schemeClr val="accent1">
              <a:lumMod val="20000"/>
              <a:lumOff val="80000"/>
              <a:alpha val="50000"/>
            </a:schemeClr>
          </a:solidFill>
          <a:ln w="44450">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dirty="0"/>
          </a:p>
        </p:txBody>
      </p:sp>
      <p:sp>
        <p:nvSpPr>
          <p:cNvPr id="2" name="Slide Number Placeholder 1">
            <a:extLst>
              <a:ext uri="{FF2B5EF4-FFF2-40B4-BE49-F238E27FC236}">
                <a16:creationId xmlns:a16="http://schemas.microsoft.com/office/drawing/2014/main" id="{08DF544D-426C-DC4B-BA54-15DCC9F085E9}"/>
              </a:ext>
            </a:extLst>
          </p:cNvPr>
          <p:cNvSpPr>
            <a:spLocks noGrp="1"/>
          </p:cNvSpPr>
          <p:nvPr>
            <p:ph type="sldNum" sz="quarter" idx="13"/>
          </p:nvPr>
        </p:nvSpPr>
        <p:spPr/>
        <p:txBody>
          <a:bodyPr/>
          <a:lstStyle/>
          <a:p>
            <a:fld id="{19B51A1E-902D-48AF-9020-955120F399B6}" type="slidenum">
              <a:rPr lang="en-US" noProof="0" smtClean="0"/>
              <a:pPr/>
              <a:t>8</a:t>
            </a:fld>
            <a:endParaRPr lang="en-US" noProof="0" dirty="0"/>
          </a:p>
        </p:txBody>
      </p:sp>
      <p:sp>
        <p:nvSpPr>
          <p:cNvPr id="3" name="Title 2">
            <a:extLst>
              <a:ext uri="{FF2B5EF4-FFF2-40B4-BE49-F238E27FC236}">
                <a16:creationId xmlns:a16="http://schemas.microsoft.com/office/drawing/2014/main" id="{533FBDDD-63CF-DC47-870B-64472E5BF500}"/>
              </a:ext>
            </a:extLst>
          </p:cNvPr>
          <p:cNvSpPr>
            <a:spLocks noGrp="1"/>
          </p:cNvSpPr>
          <p:nvPr>
            <p:ph type="title"/>
          </p:nvPr>
        </p:nvSpPr>
        <p:spPr/>
        <p:txBody>
          <a:bodyPr/>
          <a:lstStyle/>
          <a:p>
            <a:r>
              <a:rPr lang="en-US" dirty="0">
                <a:solidFill>
                  <a:schemeClr val="accent1"/>
                </a:solidFill>
              </a:rPr>
              <a:t>Psychological &amp; Behavioral Responses to Disasters</a:t>
            </a:r>
          </a:p>
        </p:txBody>
      </p:sp>
      <p:sp>
        <p:nvSpPr>
          <p:cNvPr id="9" name="Text Box 7">
            <a:extLst>
              <a:ext uri="{FF2B5EF4-FFF2-40B4-BE49-F238E27FC236}">
                <a16:creationId xmlns:a16="http://schemas.microsoft.com/office/drawing/2014/main" id="{7D7AA426-6F5D-9B42-BCB9-20C159FAB3D0}"/>
              </a:ext>
            </a:extLst>
          </p:cNvPr>
          <p:cNvSpPr txBox="1">
            <a:spLocks noChangeArrowheads="1"/>
          </p:cNvSpPr>
          <p:nvPr/>
        </p:nvSpPr>
        <p:spPr bwMode="auto">
          <a:xfrm>
            <a:off x="7912100" y="1209942"/>
            <a:ext cx="3657600" cy="4478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b="1">
                <a:solidFill>
                  <a:srgbClr val="FFFF00"/>
                </a:solidFill>
                <a:latin typeface="Arial" pitchFamily="34" charset="0"/>
                <a:ea typeface="ＭＳ Ｐゴシック" pitchFamily="34" charset="-128"/>
              </a:defRPr>
            </a:lvl1pPr>
            <a:lvl2pPr marL="742950" indent="-285750">
              <a:defRPr sz="3200" b="1">
                <a:solidFill>
                  <a:srgbClr val="FFFF00"/>
                </a:solidFill>
                <a:latin typeface="Arial" pitchFamily="34" charset="0"/>
                <a:ea typeface="ＭＳ Ｐゴシック" pitchFamily="34" charset="-128"/>
              </a:defRPr>
            </a:lvl2pPr>
            <a:lvl3pPr marL="1143000" indent="-228600">
              <a:defRPr sz="3200" b="1">
                <a:solidFill>
                  <a:srgbClr val="FFFF00"/>
                </a:solidFill>
                <a:latin typeface="Arial" pitchFamily="34" charset="0"/>
                <a:ea typeface="ＭＳ Ｐゴシック" pitchFamily="34" charset="-128"/>
              </a:defRPr>
            </a:lvl3pPr>
            <a:lvl4pPr marL="1600200" indent="-228600">
              <a:defRPr sz="3200" b="1">
                <a:solidFill>
                  <a:srgbClr val="FFFF00"/>
                </a:solidFill>
                <a:latin typeface="Arial" pitchFamily="34" charset="0"/>
                <a:ea typeface="ＭＳ Ｐゴシック" pitchFamily="34" charset="-128"/>
              </a:defRPr>
            </a:lvl4pPr>
            <a:lvl5pPr marL="2057400" indent="-228600">
              <a:defRPr sz="3200" b="1">
                <a:solidFill>
                  <a:srgbClr val="FFFF00"/>
                </a:solidFill>
                <a:latin typeface="Arial" pitchFamily="34" charset="0"/>
                <a:ea typeface="ＭＳ Ｐゴシック" pitchFamily="34" charset="-128"/>
              </a:defRPr>
            </a:lvl5pPr>
            <a:lvl6pPr marL="25146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6pPr>
            <a:lvl7pPr marL="29718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7pPr>
            <a:lvl8pPr marL="34290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8pPr>
            <a:lvl9pPr marL="38862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9pPr>
          </a:lstStyle>
          <a:p>
            <a:pPr algn="l">
              <a:buFontTx/>
              <a:buChar char="•"/>
            </a:pPr>
            <a:r>
              <a:rPr lang="en-US" sz="1900" b="0" dirty="0">
                <a:solidFill>
                  <a:schemeClr val="accent2"/>
                </a:solidFill>
              </a:rPr>
              <a:t> Change in Sleep</a:t>
            </a:r>
          </a:p>
          <a:p>
            <a:pPr>
              <a:buFontTx/>
              <a:buChar char="•"/>
            </a:pPr>
            <a:r>
              <a:rPr lang="en-US" sz="1900" b="0" dirty="0">
                <a:solidFill>
                  <a:schemeClr val="accent2"/>
                </a:solidFill>
              </a:rPr>
              <a:t> Decreased Sense of Safety</a:t>
            </a:r>
          </a:p>
          <a:p>
            <a:pPr>
              <a:buFontTx/>
              <a:buChar char="•"/>
            </a:pPr>
            <a:r>
              <a:rPr lang="en-US" sz="1900" b="0" dirty="0">
                <a:solidFill>
                  <a:schemeClr val="accent2"/>
                </a:solidFill>
              </a:rPr>
              <a:t> Physical (Somatic) Symptoms</a:t>
            </a:r>
          </a:p>
          <a:p>
            <a:pPr algn="l">
              <a:buFontTx/>
              <a:buChar char="•"/>
            </a:pPr>
            <a:r>
              <a:rPr lang="en-US" sz="1900" b="0" dirty="0">
                <a:solidFill>
                  <a:schemeClr val="accent2"/>
                </a:solidFill>
              </a:rPr>
              <a:t> Irritability, Distraction</a:t>
            </a:r>
          </a:p>
          <a:p>
            <a:pPr algn="l">
              <a:buFontTx/>
              <a:buChar char="•"/>
            </a:pPr>
            <a:r>
              <a:rPr lang="en-US" sz="1900" b="0" dirty="0">
                <a:solidFill>
                  <a:schemeClr val="accent2"/>
                </a:solidFill>
              </a:rPr>
              <a:t> Isolation, Avoidance</a:t>
            </a:r>
          </a:p>
          <a:p>
            <a:pPr algn="l">
              <a:buFontTx/>
              <a:buChar char="•"/>
            </a:pPr>
            <a:endParaRPr lang="en-US" sz="1900" b="0" dirty="0">
              <a:solidFill>
                <a:schemeClr val="accent2"/>
              </a:solidFill>
            </a:endParaRPr>
          </a:p>
          <a:p>
            <a:pPr>
              <a:buFontTx/>
              <a:buChar char="•"/>
            </a:pPr>
            <a:r>
              <a:rPr lang="en-US" sz="1900" b="0" dirty="0">
                <a:solidFill>
                  <a:schemeClr val="accent4"/>
                </a:solidFill>
              </a:rPr>
              <a:t> Depression </a:t>
            </a:r>
          </a:p>
          <a:p>
            <a:pPr>
              <a:buFontTx/>
              <a:buChar char="•"/>
            </a:pPr>
            <a:r>
              <a:rPr lang="en-US" sz="1900" b="0" dirty="0">
                <a:solidFill>
                  <a:schemeClr val="accent4"/>
                </a:solidFill>
              </a:rPr>
              <a:t> PTSD</a:t>
            </a:r>
          </a:p>
          <a:p>
            <a:pPr>
              <a:buFontTx/>
              <a:buChar char="•"/>
            </a:pPr>
            <a:r>
              <a:rPr lang="en-US" sz="1900" b="0" dirty="0">
                <a:solidFill>
                  <a:schemeClr val="accent4"/>
                </a:solidFill>
              </a:rPr>
              <a:t> Anxiety</a:t>
            </a:r>
          </a:p>
          <a:p>
            <a:pPr>
              <a:buFontTx/>
              <a:buChar char="•"/>
            </a:pPr>
            <a:r>
              <a:rPr lang="en-US" sz="1900" b="0" dirty="0">
                <a:solidFill>
                  <a:schemeClr val="accent4"/>
                </a:solidFill>
              </a:rPr>
              <a:t> Complex Grief</a:t>
            </a:r>
          </a:p>
          <a:p>
            <a:pPr algn="l">
              <a:buFontTx/>
              <a:buChar char="•"/>
            </a:pPr>
            <a:endParaRPr lang="en-US" sz="1900" b="0" dirty="0">
              <a:solidFill>
                <a:schemeClr val="accent2"/>
              </a:solidFill>
            </a:endParaRPr>
          </a:p>
          <a:p>
            <a:pPr>
              <a:buFontTx/>
              <a:buChar char="•"/>
            </a:pPr>
            <a:r>
              <a:rPr lang="en-US" sz="1900" b="0" dirty="0">
                <a:solidFill>
                  <a:schemeClr val="accent3">
                    <a:lumMod val="75000"/>
                  </a:schemeClr>
                </a:solidFill>
              </a:rPr>
              <a:t> Alcohol, Tobacco, Rx meds</a:t>
            </a:r>
          </a:p>
          <a:p>
            <a:pPr>
              <a:buFontTx/>
              <a:buChar char="•"/>
            </a:pPr>
            <a:r>
              <a:rPr lang="en-US" sz="1900" b="0" dirty="0">
                <a:solidFill>
                  <a:schemeClr val="accent3">
                    <a:lumMod val="75000"/>
                  </a:schemeClr>
                </a:solidFill>
              </a:rPr>
              <a:t> Disrupted Work/Life Balance</a:t>
            </a:r>
          </a:p>
          <a:p>
            <a:pPr>
              <a:buFontTx/>
              <a:buChar char="•"/>
            </a:pPr>
            <a:r>
              <a:rPr lang="en-US" sz="1900" b="0" dirty="0">
                <a:solidFill>
                  <a:schemeClr val="accent3">
                    <a:lumMod val="75000"/>
                  </a:schemeClr>
                </a:solidFill>
              </a:rPr>
              <a:t> Interpersonal Violence</a:t>
            </a:r>
          </a:p>
          <a:p>
            <a:pPr>
              <a:buFontTx/>
              <a:buChar char="•"/>
            </a:pPr>
            <a:r>
              <a:rPr lang="en-US" sz="1900" b="0" dirty="0">
                <a:solidFill>
                  <a:schemeClr val="accent3">
                    <a:lumMod val="75000"/>
                  </a:schemeClr>
                </a:solidFill>
              </a:rPr>
              <a:t> Restricted Activities/Travel</a:t>
            </a:r>
          </a:p>
        </p:txBody>
      </p:sp>
      <p:sp>
        <p:nvSpPr>
          <p:cNvPr id="5" name="Text Box 3">
            <a:extLst>
              <a:ext uri="{FF2B5EF4-FFF2-40B4-BE49-F238E27FC236}">
                <a16:creationId xmlns:a16="http://schemas.microsoft.com/office/drawing/2014/main" id="{62100B9E-B3DC-394C-ACE7-7C4226D59AA9}"/>
              </a:ext>
            </a:extLst>
          </p:cNvPr>
          <p:cNvSpPr txBox="1">
            <a:spLocks noChangeArrowheads="1"/>
          </p:cNvSpPr>
          <p:nvPr/>
        </p:nvSpPr>
        <p:spPr bwMode="auto">
          <a:xfrm>
            <a:off x="5620574" y="3158977"/>
            <a:ext cx="1876083" cy="769441"/>
          </a:xfrm>
          <a:prstGeom prst="rect">
            <a:avLst/>
          </a:prstGeom>
          <a:noFill/>
          <a:ln w="9525">
            <a:noFill/>
            <a:miter lim="800000"/>
            <a:headEnd/>
            <a:tailEnd/>
          </a:ln>
          <a:effectLst/>
        </p:spPr>
        <p:txBody>
          <a:bodyPr wrap="square">
            <a:spAutoFit/>
          </a:bodyPr>
          <a:lstStyle/>
          <a:p>
            <a:pPr algn="ctr">
              <a:defRPr/>
            </a:pPr>
            <a:r>
              <a:rPr lang="en-US" sz="2200" dirty="0">
                <a:ln w="0"/>
                <a:solidFill>
                  <a:schemeClr val="accent4"/>
                </a:solidFill>
                <a:effectLst>
                  <a:outerShdw blurRad="38100" dist="25400" dir="5400000" algn="ctr" rotWithShape="0">
                    <a:srgbClr val="6E747A">
                      <a:alpha val="43000"/>
                    </a:srgbClr>
                  </a:outerShdw>
                </a:effectLst>
                <a:ea typeface="ＭＳ Ｐゴシック" charset="0"/>
                <a:cs typeface="ＭＳ Ｐゴシック" charset="0"/>
              </a:rPr>
              <a:t>Psychiatric Disorders</a:t>
            </a:r>
          </a:p>
        </p:txBody>
      </p:sp>
      <p:sp>
        <p:nvSpPr>
          <p:cNvPr id="7" name="Text Box 5">
            <a:extLst>
              <a:ext uri="{FF2B5EF4-FFF2-40B4-BE49-F238E27FC236}">
                <a16:creationId xmlns:a16="http://schemas.microsoft.com/office/drawing/2014/main" id="{1D7A9714-6B3D-6F4D-9C1A-94B9A37A4704}"/>
              </a:ext>
            </a:extLst>
          </p:cNvPr>
          <p:cNvSpPr txBox="1">
            <a:spLocks noChangeArrowheads="1"/>
          </p:cNvSpPr>
          <p:nvPr/>
        </p:nvSpPr>
        <p:spPr bwMode="auto">
          <a:xfrm>
            <a:off x="3475205" y="4144596"/>
            <a:ext cx="2482028" cy="954107"/>
          </a:xfrm>
          <a:prstGeom prst="rect">
            <a:avLst/>
          </a:prstGeom>
          <a:noFill/>
          <a:ln w="9525">
            <a:noFill/>
            <a:miter lim="800000"/>
            <a:headEnd/>
            <a:tailEnd/>
          </a:ln>
          <a:effectLst/>
        </p:spPr>
        <p:txBody>
          <a:bodyPr wrap="square">
            <a:spAutoFit/>
          </a:bodyPr>
          <a:lstStyle/>
          <a:p>
            <a:pPr algn="ctr">
              <a:defRPr/>
            </a:pPr>
            <a:r>
              <a:rPr lang="en-US" sz="2800" dirty="0">
                <a:ln w="0"/>
                <a:solidFill>
                  <a:schemeClr val="accent3">
                    <a:lumMod val="75000"/>
                  </a:schemeClr>
                </a:solidFill>
                <a:effectLst>
                  <a:outerShdw blurRad="38100" dist="25400" dir="5400000" algn="ctr" rotWithShape="0">
                    <a:srgbClr val="6E747A">
                      <a:alpha val="43000"/>
                    </a:srgbClr>
                  </a:outerShdw>
                </a:effectLst>
                <a:ea typeface="ＭＳ Ｐゴシック" charset="0"/>
                <a:cs typeface="ＭＳ Ｐゴシック" charset="0"/>
              </a:rPr>
              <a:t> Risky Behaviors</a:t>
            </a:r>
          </a:p>
        </p:txBody>
      </p:sp>
      <p:sp>
        <p:nvSpPr>
          <p:cNvPr id="8" name="Text Box 6">
            <a:extLst>
              <a:ext uri="{FF2B5EF4-FFF2-40B4-BE49-F238E27FC236}">
                <a16:creationId xmlns:a16="http://schemas.microsoft.com/office/drawing/2014/main" id="{F6CE617E-8084-5845-99DE-2AB59734AB24}"/>
              </a:ext>
            </a:extLst>
          </p:cNvPr>
          <p:cNvSpPr txBox="1">
            <a:spLocks noChangeArrowheads="1"/>
          </p:cNvSpPr>
          <p:nvPr/>
        </p:nvSpPr>
        <p:spPr bwMode="auto">
          <a:xfrm>
            <a:off x="3264897" y="1673337"/>
            <a:ext cx="2676236" cy="954107"/>
          </a:xfrm>
          <a:prstGeom prst="rect">
            <a:avLst/>
          </a:prstGeom>
          <a:noFill/>
          <a:ln w="9525">
            <a:noFill/>
            <a:miter lim="800000"/>
            <a:headEnd/>
            <a:tailEnd/>
          </a:ln>
          <a:effectLst/>
        </p:spPr>
        <p:txBody>
          <a:bodyPr wrap="square">
            <a:spAutoFit/>
          </a:bodyPr>
          <a:lstStyle>
            <a:lvl1pPr>
              <a:defRPr sz="3200" b="1">
                <a:solidFill>
                  <a:srgbClr val="FFFF00"/>
                </a:solidFill>
                <a:latin typeface="Arial" pitchFamily="34" charset="0"/>
                <a:ea typeface="ＭＳ Ｐゴシック" pitchFamily="34" charset="-128"/>
              </a:defRPr>
            </a:lvl1pPr>
            <a:lvl2pPr marL="742950" indent="-285750">
              <a:defRPr sz="3200" b="1">
                <a:solidFill>
                  <a:srgbClr val="FFFF00"/>
                </a:solidFill>
                <a:latin typeface="Arial" pitchFamily="34" charset="0"/>
                <a:ea typeface="ＭＳ Ｐゴシック" pitchFamily="34" charset="-128"/>
              </a:defRPr>
            </a:lvl2pPr>
            <a:lvl3pPr marL="1143000" indent="-228600">
              <a:defRPr sz="3200" b="1">
                <a:solidFill>
                  <a:srgbClr val="FFFF00"/>
                </a:solidFill>
                <a:latin typeface="Arial" pitchFamily="34" charset="0"/>
                <a:ea typeface="ＭＳ Ｐゴシック" pitchFamily="34" charset="-128"/>
              </a:defRPr>
            </a:lvl3pPr>
            <a:lvl4pPr marL="1600200" indent="-228600">
              <a:defRPr sz="3200" b="1">
                <a:solidFill>
                  <a:srgbClr val="FFFF00"/>
                </a:solidFill>
                <a:latin typeface="Arial" pitchFamily="34" charset="0"/>
                <a:ea typeface="ＭＳ Ｐゴシック" pitchFamily="34" charset="-128"/>
              </a:defRPr>
            </a:lvl4pPr>
            <a:lvl5pPr marL="2057400" indent="-228600">
              <a:defRPr sz="3200" b="1">
                <a:solidFill>
                  <a:srgbClr val="FFFF00"/>
                </a:solidFill>
                <a:latin typeface="Arial" pitchFamily="34" charset="0"/>
                <a:ea typeface="ＭＳ Ｐゴシック" pitchFamily="34" charset="-128"/>
              </a:defRPr>
            </a:lvl5pPr>
            <a:lvl6pPr marL="25146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6pPr>
            <a:lvl7pPr marL="29718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7pPr>
            <a:lvl8pPr marL="34290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8pPr>
            <a:lvl9pPr marL="38862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9pPr>
          </a:lstStyle>
          <a:p>
            <a:pPr algn="ctr">
              <a:spcBef>
                <a:spcPct val="50000"/>
              </a:spcBef>
            </a:pPr>
            <a:r>
              <a:rPr lang="en-US" sz="2800" b="0" dirty="0">
                <a:ln w="0"/>
                <a:solidFill>
                  <a:schemeClr val="accent2"/>
                </a:solidFill>
                <a:effectLst>
                  <a:outerShdw blurRad="38100" dist="25400" dir="5400000" algn="ctr" rotWithShape="0">
                    <a:srgbClr val="6E747A">
                      <a:alpha val="43000"/>
                    </a:srgbClr>
                  </a:outerShdw>
                </a:effectLst>
              </a:rPr>
              <a:t>Distress Reactions</a:t>
            </a:r>
          </a:p>
        </p:txBody>
      </p:sp>
      <p:sp>
        <p:nvSpPr>
          <p:cNvPr id="13" name="Text Box 6">
            <a:extLst>
              <a:ext uri="{FF2B5EF4-FFF2-40B4-BE49-F238E27FC236}">
                <a16:creationId xmlns:a16="http://schemas.microsoft.com/office/drawing/2014/main" id="{50A3EA4E-F129-1E45-A336-AF0C7FE04F42}"/>
              </a:ext>
            </a:extLst>
          </p:cNvPr>
          <p:cNvSpPr txBox="1">
            <a:spLocks noChangeArrowheads="1"/>
          </p:cNvSpPr>
          <p:nvPr/>
        </p:nvSpPr>
        <p:spPr bwMode="auto">
          <a:xfrm>
            <a:off x="724101" y="3489457"/>
            <a:ext cx="3183054" cy="646331"/>
          </a:xfrm>
          <a:prstGeom prst="rect">
            <a:avLst/>
          </a:prstGeom>
          <a:noFill/>
          <a:ln w="9525">
            <a:noFill/>
            <a:miter lim="800000"/>
            <a:headEnd/>
            <a:tailEnd/>
          </a:ln>
          <a:effectLst/>
        </p:spPr>
        <p:txBody>
          <a:bodyPr wrap="square">
            <a:spAutoFit/>
          </a:bodyPr>
          <a:lstStyle>
            <a:lvl1pPr>
              <a:defRPr sz="3200" b="1">
                <a:solidFill>
                  <a:srgbClr val="FFFF00"/>
                </a:solidFill>
                <a:latin typeface="Arial" pitchFamily="34" charset="0"/>
                <a:ea typeface="ＭＳ Ｐゴシック" pitchFamily="34" charset="-128"/>
              </a:defRPr>
            </a:lvl1pPr>
            <a:lvl2pPr marL="742950" indent="-285750">
              <a:defRPr sz="3200" b="1">
                <a:solidFill>
                  <a:srgbClr val="FFFF00"/>
                </a:solidFill>
                <a:latin typeface="Arial" pitchFamily="34" charset="0"/>
                <a:ea typeface="ＭＳ Ｐゴシック" pitchFamily="34" charset="-128"/>
              </a:defRPr>
            </a:lvl2pPr>
            <a:lvl3pPr marL="1143000" indent="-228600">
              <a:defRPr sz="3200" b="1">
                <a:solidFill>
                  <a:srgbClr val="FFFF00"/>
                </a:solidFill>
                <a:latin typeface="Arial" pitchFamily="34" charset="0"/>
                <a:ea typeface="ＭＳ Ｐゴシック" pitchFamily="34" charset="-128"/>
              </a:defRPr>
            </a:lvl3pPr>
            <a:lvl4pPr marL="1600200" indent="-228600">
              <a:defRPr sz="3200" b="1">
                <a:solidFill>
                  <a:srgbClr val="FFFF00"/>
                </a:solidFill>
                <a:latin typeface="Arial" pitchFamily="34" charset="0"/>
                <a:ea typeface="ＭＳ Ｐゴシック" pitchFamily="34" charset="-128"/>
              </a:defRPr>
            </a:lvl4pPr>
            <a:lvl5pPr marL="2057400" indent="-228600">
              <a:defRPr sz="3200" b="1">
                <a:solidFill>
                  <a:srgbClr val="FFFF00"/>
                </a:solidFill>
                <a:latin typeface="Arial" pitchFamily="34" charset="0"/>
                <a:ea typeface="ＭＳ Ｐゴシック" pitchFamily="34" charset="-128"/>
              </a:defRPr>
            </a:lvl5pPr>
            <a:lvl6pPr marL="25146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6pPr>
            <a:lvl7pPr marL="29718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7pPr>
            <a:lvl8pPr marL="34290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8pPr>
            <a:lvl9pPr marL="3886200" indent="-228600" algn="ctr" eaLnBrk="0" fontAlgn="base" hangingPunct="0">
              <a:spcBef>
                <a:spcPct val="0"/>
              </a:spcBef>
              <a:spcAft>
                <a:spcPct val="0"/>
              </a:spcAft>
              <a:defRPr sz="3200" b="1">
                <a:solidFill>
                  <a:srgbClr val="FFFF00"/>
                </a:solidFill>
                <a:latin typeface="Arial" pitchFamily="34" charset="0"/>
                <a:ea typeface="ＭＳ Ｐゴシック" pitchFamily="34" charset="-128"/>
              </a:defRPr>
            </a:lvl9pPr>
          </a:lstStyle>
          <a:p>
            <a:pPr algn="ctr">
              <a:spcBef>
                <a:spcPct val="50000"/>
              </a:spcBef>
            </a:pPr>
            <a:r>
              <a:rPr lang="en-US" sz="3600" b="0" dirty="0">
                <a:ln w="0"/>
                <a:solidFill>
                  <a:schemeClr val="accent1"/>
                </a:solidFill>
                <a:effectLst>
                  <a:outerShdw blurRad="38100" dist="25400" dir="5400000" algn="ctr" rotWithShape="0">
                    <a:srgbClr val="6E747A">
                      <a:alpha val="43000"/>
                    </a:srgbClr>
                  </a:outerShdw>
                </a:effectLst>
              </a:rPr>
              <a:t>Resilience</a:t>
            </a:r>
          </a:p>
        </p:txBody>
      </p:sp>
    </p:spTree>
    <p:extLst>
      <p:ext uri="{BB962C8B-B14F-4D97-AF65-F5344CB8AC3E}">
        <p14:creationId xmlns:p14="http://schemas.microsoft.com/office/powerpoint/2010/main" val="1785898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1618A-07A6-1949-8C4C-BC706076BA4D}"/>
              </a:ext>
            </a:extLst>
          </p:cNvPr>
          <p:cNvSpPr>
            <a:spLocks noGrp="1"/>
          </p:cNvSpPr>
          <p:nvPr>
            <p:ph type="title"/>
          </p:nvPr>
        </p:nvSpPr>
        <p:spPr/>
        <p:txBody>
          <a:bodyPr/>
          <a:lstStyle/>
          <a:p>
            <a:r>
              <a:rPr lang="en-US" dirty="0"/>
              <a:t>The Stress Continuum</a:t>
            </a:r>
          </a:p>
        </p:txBody>
      </p:sp>
      <p:sp>
        <p:nvSpPr>
          <p:cNvPr id="4" name="Content Placeholder 3">
            <a:extLst>
              <a:ext uri="{FF2B5EF4-FFF2-40B4-BE49-F238E27FC236}">
                <a16:creationId xmlns:a16="http://schemas.microsoft.com/office/drawing/2014/main" id="{3D935693-C857-AE43-9337-8CD299CA59E4}"/>
              </a:ext>
            </a:extLst>
          </p:cNvPr>
          <p:cNvSpPr>
            <a:spLocks noGrp="1"/>
          </p:cNvSpPr>
          <p:nvPr>
            <p:ph idx="1"/>
          </p:nvPr>
        </p:nvSpPr>
        <p:spPr/>
        <p:txBody>
          <a:bodyPr/>
          <a:lstStyle/>
          <a:p>
            <a:pPr lvl="0"/>
            <a:r>
              <a:rPr lang="en-US" sz="1800" dirty="0"/>
              <a:t>Happens to everyone, every day</a:t>
            </a:r>
          </a:p>
          <a:p>
            <a:pPr lvl="0"/>
            <a:r>
              <a:rPr lang="en-US" sz="1800" dirty="0"/>
              <a:t>General response to stressful situations (tough commute, work problems, moving, etc.)</a:t>
            </a:r>
          </a:p>
          <a:p>
            <a:pPr lvl="0"/>
            <a:r>
              <a:rPr lang="en-US" sz="1800" dirty="0"/>
              <a:t>Most people develop coping mechanisms (tools to get us through the experience)</a:t>
            </a:r>
          </a:p>
        </p:txBody>
      </p:sp>
      <p:sp>
        <p:nvSpPr>
          <p:cNvPr id="5" name="Text Placeholder 4">
            <a:extLst>
              <a:ext uri="{FF2B5EF4-FFF2-40B4-BE49-F238E27FC236}">
                <a16:creationId xmlns:a16="http://schemas.microsoft.com/office/drawing/2014/main" id="{3B67FB1D-6517-7047-866B-87DCB166F2AD}"/>
              </a:ext>
            </a:extLst>
          </p:cNvPr>
          <p:cNvSpPr>
            <a:spLocks noGrp="1"/>
          </p:cNvSpPr>
          <p:nvPr>
            <p:ph type="body" sz="quarter" idx="12"/>
          </p:nvPr>
        </p:nvSpPr>
        <p:spPr/>
        <p:txBody>
          <a:bodyPr/>
          <a:lstStyle/>
          <a:p>
            <a:pPr lvl="0"/>
            <a:r>
              <a:rPr lang="en-US" sz="1800" dirty="0"/>
              <a:t>Sometimes life is harder than we expected</a:t>
            </a:r>
          </a:p>
          <a:p>
            <a:pPr lvl="0"/>
            <a:r>
              <a:rPr lang="en-US" sz="1800" dirty="0"/>
              <a:t>We experience deep loss: death of a parent or best friend</a:t>
            </a:r>
          </a:p>
          <a:p>
            <a:pPr lvl="0"/>
            <a:r>
              <a:rPr lang="en-US" sz="1800" dirty="0"/>
              <a:t>We experience a life change: divorce, change in health status</a:t>
            </a:r>
          </a:p>
          <a:p>
            <a:pPr lvl="0"/>
            <a:r>
              <a:rPr lang="en-US" sz="1800" dirty="0"/>
              <a:t>Requires additional support, some people seek counseling, spiritual guidance to learn additional coping skills</a:t>
            </a:r>
          </a:p>
          <a:p>
            <a:pPr lvl="0"/>
            <a:r>
              <a:rPr lang="en-US" sz="1800" dirty="0"/>
              <a:t>Some take medication to help get through a rough patch</a:t>
            </a:r>
          </a:p>
        </p:txBody>
      </p:sp>
      <p:sp>
        <p:nvSpPr>
          <p:cNvPr id="6" name="Text Placeholder 5">
            <a:extLst>
              <a:ext uri="{FF2B5EF4-FFF2-40B4-BE49-F238E27FC236}">
                <a16:creationId xmlns:a16="http://schemas.microsoft.com/office/drawing/2014/main" id="{D2D6BCEF-E915-0949-B1B9-F605B5F7B426}"/>
              </a:ext>
            </a:extLst>
          </p:cNvPr>
          <p:cNvSpPr>
            <a:spLocks noGrp="1"/>
          </p:cNvSpPr>
          <p:nvPr>
            <p:ph type="body" sz="quarter" idx="13"/>
          </p:nvPr>
        </p:nvSpPr>
        <p:spPr/>
        <p:txBody>
          <a:bodyPr/>
          <a:lstStyle/>
          <a:p>
            <a:pPr lvl="0"/>
            <a:r>
              <a:rPr lang="en-US" sz="1800" dirty="0"/>
              <a:t>Mental disorders are also known as mental illness or psychiatric disorders: PTSD, Depression, Substance Use Disorder</a:t>
            </a:r>
          </a:p>
          <a:p>
            <a:pPr lvl="0"/>
            <a:r>
              <a:rPr lang="en-US" sz="1800" dirty="0"/>
              <a:t>Mental disorders are brain disorders</a:t>
            </a:r>
          </a:p>
          <a:p>
            <a:pPr lvl="0"/>
            <a:r>
              <a:rPr lang="en-US" sz="1800" dirty="0"/>
              <a:t>Are assessed and treated by behavioral health clinicians</a:t>
            </a:r>
          </a:p>
          <a:p>
            <a:pPr lvl="0"/>
            <a:r>
              <a:rPr lang="en-US" sz="1800" dirty="0"/>
              <a:t>With a variety of medications available as needed</a:t>
            </a:r>
          </a:p>
        </p:txBody>
      </p:sp>
      <p:sp>
        <p:nvSpPr>
          <p:cNvPr id="7" name="Slide Number Placeholder 6">
            <a:extLst>
              <a:ext uri="{FF2B5EF4-FFF2-40B4-BE49-F238E27FC236}">
                <a16:creationId xmlns:a16="http://schemas.microsoft.com/office/drawing/2014/main" id="{966A9868-B591-3C42-B873-1AA80FF3168A}"/>
              </a:ext>
            </a:extLst>
          </p:cNvPr>
          <p:cNvSpPr>
            <a:spLocks noGrp="1"/>
          </p:cNvSpPr>
          <p:nvPr>
            <p:ph type="sldNum" sz="quarter" idx="15"/>
          </p:nvPr>
        </p:nvSpPr>
        <p:spPr/>
        <p:txBody>
          <a:bodyPr/>
          <a:lstStyle/>
          <a:p>
            <a:fld id="{19B51A1E-902D-48AF-9020-955120F399B6}" type="slidenum">
              <a:rPr lang="en-US" noProof="0" smtClean="0"/>
              <a:pPr/>
              <a:t>9</a:t>
            </a:fld>
            <a:endParaRPr lang="en-US" noProof="0" dirty="0"/>
          </a:p>
        </p:txBody>
      </p:sp>
      <p:sp>
        <p:nvSpPr>
          <p:cNvPr id="8" name="Title 1">
            <a:extLst>
              <a:ext uri="{FF2B5EF4-FFF2-40B4-BE49-F238E27FC236}">
                <a16:creationId xmlns:a16="http://schemas.microsoft.com/office/drawing/2014/main" id="{64D66832-5FFB-654B-BEB8-057F43D9CCC6}"/>
              </a:ext>
            </a:extLst>
          </p:cNvPr>
          <p:cNvSpPr txBox="1">
            <a:spLocks/>
          </p:cNvSpPr>
          <p:nvPr/>
        </p:nvSpPr>
        <p:spPr>
          <a:xfrm>
            <a:off x="420000" y="1083207"/>
            <a:ext cx="3612000" cy="432000"/>
          </a:xfrm>
          <a:prstGeom prst="rect">
            <a:avLst/>
          </a:prstGeom>
          <a:solidFill>
            <a:schemeClr val="accent1"/>
          </a:solidFill>
        </p:spPr>
        <p:txBody>
          <a:bodyPr vert="horz" lIns="0" tIns="0" rIns="0" bIns="0" rtlCol="0" anchor="ctr">
            <a:no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pPr algn="ctr"/>
            <a:r>
              <a:rPr lang="en-US" sz="1800" dirty="0">
                <a:solidFill>
                  <a:schemeClr val="bg1"/>
                </a:solidFill>
              </a:rPr>
              <a:t>Stress</a:t>
            </a:r>
          </a:p>
        </p:txBody>
      </p:sp>
      <p:sp>
        <p:nvSpPr>
          <p:cNvPr id="9" name="Title 1">
            <a:extLst>
              <a:ext uri="{FF2B5EF4-FFF2-40B4-BE49-F238E27FC236}">
                <a16:creationId xmlns:a16="http://schemas.microsoft.com/office/drawing/2014/main" id="{AD142501-1F60-2D44-A376-070B0254E8E9}"/>
              </a:ext>
            </a:extLst>
          </p:cNvPr>
          <p:cNvSpPr txBox="1">
            <a:spLocks/>
          </p:cNvSpPr>
          <p:nvPr/>
        </p:nvSpPr>
        <p:spPr>
          <a:xfrm>
            <a:off x="4301550" y="1083207"/>
            <a:ext cx="3612000" cy="432000"/>
          </a:xfrm>
          <a:prstGeom prst="rect">
            <a:avLst/>
          </a:prstGeom>
          <a:solidFill>
            <a:schemeClr val="accent1"/>
          </a:solidFill>
        </p:spPr>
        <p:txBody>
          <a:bodyPr vert="horz" lIns="0" tIns="0" rIns="0" bIns="0" rtlCol="0" anchor="ctr">
            <a:no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pPr algn="ctr"/>
            <a:r>
              <a:rPr lang="en-US" sz="1800" dirty="0">
                <a:solidFill>
                  <a:schemeClr val="bg1"/>
                </a:solidFill>
              </a:rPr>
              <a:t>Distress</a:t>
            </a:r>
          </a:p>
        </p:txBody>
      </p:sp>
      <p:sp>
        <p:nvSpPr>
          <p:cNvPr id="10" name="Title 1">
            <a:extLst>
              <a:ext uri="{FF2B5EF4-FFF2-40B4-BE49-F238E27FC236}">
                <a16:creationId xmlns:a16="http://schemas.microsoft.com/office/drawing/2014/main" id="{B7E75EF6-B738-D34F-BC87-019FCC3DEF00}"/>
              </a:ext>
            </a:extLst>
          </p:cNvPr>
          <p:cNvSpPr txBox="1">
            <a:spLocks/>
          </p:cNvSpPr>
          <p:nvPr/>
        </p:nvSpPr>
        <p:spPr>
          <a:xfrm>
            <a:off x="8165775" y="1070764"/>
            <a:ext cx="3612000" cy="432000"/>
          </a:xfrm>
          <a:prstGeom prst="rect">
            <a:avLst/>
          </a:prstGeom>
          <a:solidFill>
            <a:schemeClr val="accent1"/>
          </a:solidFill>
        </p:spPr>
        <p:txBody>
          <a:bodyPr vert="horz" lIns="0" tIns="0" rIns="0" bIns="0" rtlCol="0" anchor="ctr">
            <a:noAutofit/>
          </a:bodyPr>
          <a:lstStyle>
            <a:lvl1pPr algn="l" defTabSz="914400" rtl="0" eaLnBrk="1" latinLnBrk="0" hangingPunct="1">
              <a:lnSpc>
                <a:spcPct val="90000"/>
              </a:lnSpc>
              <a:spcBef>
                <a:spcPct val="0"/>
              </a:spcBef>
              <a:buNone/>
              <a:defRPr sz="3600" b="1" kern="1200" spc="0">
                <a:solidFill>
                  <a:schemeClr val="accent1"/>
                </a:solidFill>
                <a:latin typeface="+mj-lt"/>
                <a:ea typeface="+mj-ea"/>
                <a:cs typeface="+mj-cs"/>
              </a:defRPr>
            </a:lvl1pPr>
          </a:lstStyle>
          <a:p>
            <a:pPr algn="ctr"/>
            <a:r>
              <a:rPr lang="en-US" sz="1800" dirty="0">
                <a:solidFill>
                  <a:schemeClr val="bg1"/>
                </a:solidFill>
              </a:rPr>
              <a:t>Disorder</a:t>
            </a:r>
          </a:p>
        </p:txBody>
      </p:sp>
    </p:spTree>
    <p:extLst>
      <p:ext uri="{BB962C8B-B14F-4D97-AF65-F5344CB8AC3E}">
        <p14:creationId xmlns:p14="http://schemas.microsoft.com/office/powerpoint/2010/main" val="1776780561"/>
      </p:ext>
    </p:extLst>
  </p:cSld>
  <p:clrMapOvr>
    <a:masterClrMapping/>
  </p:clrMapOvr>
</p:sld>
</file>

<file path=ppt/theme/theme1.xml><?xml version="1.0" encoding="utf-8"?>
<a:theme xmlns:a="http://schemas.openxmlformats.org/drawingml/2006/main" name="Office Theme">
  <a:themeElements>
    <a:clrScheme name="HERO-NY">
      <a:dk1>
        <a:srgbClr val="000000"/>
      </a:dk1>
      <a:lt1>
        <a:srgbClr val="FFFFFF"/>
      </a:lt1>
      <a:dk2>
        <a:srgbClr val="3F3F3F"/>
      </a:dk2>
      <a:lt2>
        <a:srgbClr val="F2F2F2"/>
      </a:lt2>
      <a:accent1>
        <a:srgbClr val="3081A2"/>
      </a:accent1>
      <a:accent2>
        <a:srgbClr val="D71D24"/>
      </a:accent2>
      <a:accent3>
        <a:srgbClr val="95CD8B"/>
      </a:accent3>
      <a:accent4>
        <a:srgbClr val="002C47"/>
      </a:accent4>
      <a:accent5>
        <a:srgbClr val="A61318"/>
      </a:accent5>
      <a:accent6>
        <a:srgbClr val="A58268"/>
      </a:accent6>
      <a:hlink>
        <a:srgbClr val="3081A2"/>
      </a:hlink>
      <a:folHlink>
        <a:srgbClr val="3081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 id="{DBA773DB-32D1-A74C-886C-7F9748AEE302}" vid="{3B56BE25-4EAD-2B44-9CEE-885AF0DE82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2EDB5DD7-8DCC-4069-9EB3-5D09818665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E15EA0-2F38-456B-B156-038699A5D17F}">
  <ds:schemaRefs>
    <ds:schemaRef ds:uri="http://schemas.microsoft.com/sharepoint/v3/contenttype/forms"/>
  </ds:schemaRefs>
</ds:datastoreItem>
</file>

<file path=customXml/itemProps3.xml><?xml version="1.0" encoding="utf-8"?>
<ds:datastoreItem xmlns:ds="http://schemas.openxmlformats.org/officeDocument/2006/customXml" ds:itemID="{BF90D0D0-7C1D-47FF-A2F0-9937AA567A3D}">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3876</Words>
  <Application>Microsoft Macintosh PowerPoint</Application>
  <PresentationFormat>Widescreen</PresentationFormat>
  <Paragraphs>380</Paragraphs>
  <Slides>24</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Times New Roman</vt:lpstr>
      <vt:lpstr>Wingdings</vt:lpstr>
      <vt:lpstr>Office Theme</vt:lpstr>
      <vt:lpstr>Stress, Trauma &amp; Resiliency</vt:lpstr>
      <vt:lpstr>Grounding Exercise</vt:lpstr>
      <vt:lpstr>Task Force Story</vt:lpstr>
      <vt:lpstr>Overview of Series</vt:lpstr>
      <vt:lpstr>Learning Objectives</vt:lpstr>
      <vt:lpstr>Primer: Introduction to Resilience</vt:lpstr>
      <vt:lpstr>Definitions of Common Terms</vt:lpstr>
      <vt:lpstr>Psychological &amp; Behavioral Responses to Disasters</vt:lpstr>
      <vt:lpstr>The Stress Continuum</vt:lpstr>
      <vt:lpstr>Resiliency During a Pandemic</vt:lpstr>
      <vt:lpstr>Frontlines of the Pandemic</vt:lpstr>
      <vt:lpstr>Examples of Stressors</vt:lpstr>
      <vt:lpstr>Collective Trauma and Individual Trauma</vt:lpstr>
      <vt:lpstr>Negative Response: How Stress Affects the Body</vt:lpstr>
      <vt:lpstr>Reminders for Perspective</vt:lpstr>
      <vt:lpstr>But More Importantly</vt:lpstr>
      <vt:lpstr>Self-Care Behaviors: Now</vt:lpstr>
      <vt:lpstr>Self-Care Behaviors: Later</vt:lpstr>
      <vt:lpstr>Self-Care Behaviors: Long Term</vt:lpstr>
      <vt:lpstr>Expectations for Recovery</vt:lpstr>
      <vt:lpstr>Wrap</vt:lpstr>
      <vt:lpstr>Thank You</vt:lpstr>
      <vt:lpstr>Panel Discussion and Q&amp;A</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Bastinelli, Kate</dc:creator>
  <cp:lastModifiedBy/>
  <cp:revision>1</cp:revision>
  <dcterms:created xsi:type="dcterms:W3CDTF">2020-05-19T18:12:56Z</dcterms:created>
  <dcterms:modified xsi:type="dcterms:W3CDTF">2020-06-01T20:55:32Z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