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490" r:id="rId12"/>
    <p:sldId id="271" r:id="rId13"/>
    <p:sldId id="272" r:id="rId14"/>
    <p:sldId id="274" r:id="rId15"/>
    <p:sldId id="279" r:id="rId16"/>
    <p:sldId id="273" r:id="rId17"/>
    <p:sldId id="275" r:id="rId18"/>
    <p:sldId id="492" r:id="rId19"/>
    <p:sldId id="491" r:id="rId20"/>
    <p:sldId id="494" r:id="rId21"/>
    <p:sldId id="276" r:id="rId22"/>
    <p:sldId id="493" r:id="rId23"/>
    <p:sldId id="277" r:id="rId24"/>
    <p:sldId id="280" r:id="rId25"/>
    <p:sldId id="261" r:id="rId26"/>
    <p:sldId id="262" r:id="rId27"/>
    <p:sldId id="263" r:id="rId28"/>
    <p:sldId id="496" r:id="rId29"/>
    <p:sldId id="497" r:id="rId30"/>
    <p:sldId id="498" r:id="rId31"/>
    <p:sldId id="499" r:id="rId32"/>
    <p:sldId id="500" r:id="rId33"/>
    <p:sldId id="264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AA0F56-C912-4CD7-B138-D3CFFE9814CA}">
          <p14:sldIdLst>
            <p14:sldId id="256"/>
            <p14:sldId id="265"/>
            <p14:sldId id="266"/>
            <p14:sldId id="267"/>
            <p14:sldId id="268"/>
            <p14:sldId id="269"/>
            <p14:sldId id="270"/>
            <p14:sldId id="490"/>
            <p14:sldId id="271"/>
            <p14:sldId id="272"/>
            <p14:sldId id="274"/>
            <p14:sldId id="279"/>
            <p14:sldId id="273"/>
            <p14:sldId id="275"/>
            <p14:sldId id="492"/>
            <p14:sldId id="491"/>
            <p14:sldId id="494"/>
            <p14:sldId id="276"/>
            <p14:sldId id="493"/>
            <p14:sldId id="277"/>
            <p14:sldId id="280"/>
            <p14:sldId id="261"/>
            <p14:sldId id="262"/>
            <p14:sldId id="263"/>
            <p14:sldId id="496"/>
            <p14:sldId id="497"/>
            <p14:sldId id="498"/>
            <p14:sldId id="499"/>
            <p14:sldId id="500"/>
            <p14:sldId id="264"/>
          </p14:sldIdLst>
        </p14:section>
        <p14:section name="Untitled Section" id="{50AF526B-4C2F-477C-9345-339D87AB81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38" userDrawn="1">
          <p15:clr>
            <a:srgbClr val="A4A3A4"/>
          </p15:clr>
        </p15:guide>
        <p15:guide id="2" pos="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  <p:cmAuthor id="1" name="Mary E Akers" initials="ME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3842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258" y="108"/>
      </p:cViewPr>
      <p:guideLst>
        <p:guide orient="horz" pos="638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EEC0-8CC7-41C9-B27B-D21598E24C0C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9533-9CB5-4431-8F82-93E998A35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60369"/>
            <a:ext cx="109728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54881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12826"/>
            <a:ext cx="2743200" cy="508581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12826"/>
            <a:ext cx="8026400" cy="50858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64843"/>
            <a:ext cx="10972800" cy="120413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031"/>
            <a:ext cx="5384800" cy="3938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0030"/>
            <a:ext cx="5384800" cy="3938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7352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75738"/>
            <a:ext cx="5386917" cy="3122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7352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75738"/>
            <a:ext cx="5389033" cy="31229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12825"/>
            <a:ext cx="4011084" cy="12873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12825"/>
            <a:ext cx="6815667" cy="5113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86726"/>
            <a:ext cx="4011084" cy="3739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5" y="4800600"/>
            <a:ext cx="1097703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012826"/>
            <a:ext cx="10977033" cy="378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40971"/>
            <a:ext cx="10972800" cy="4798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17030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03301"/>
            <a:ext cx="10972800" cy="35156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098639"/>
            <a:ext cx="284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Arial"/>
              </a:defRPr>
            </a:lvl1pPr>
          </a:lstStyle>
          <a:p>
            <a:fld id="{1920FA67-A252-974B-A551-44BECC331CC5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0986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98639"/>
            <a:ext cx="284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3"/>
                </a:solidFill>
                <a:latin typeface="Arial"/>
              </a:defRPr>
            </a:lvl1pPr>
          </a:lstStyle>
          <a:p>
            <a:fld id="{CA801905-C5F5-7943-85B0-6126D52C8F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4"/>
          <a:stretch/>
        </p:blipFill>
        <p:spPr>
          <a:xfrm>
            <a:off x="2658738" y="224654"/>
            <a:ext cx="3422573" cy="7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6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accent4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97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Critical Care Aspects of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9427"/>
            <a:ext cx="9144000" cy="3061075"/>
          </a:xfrm>
        </p:spPr>
        <p:txBody>
          <a:bodyPr>
            <a:normAutofit/>
          </a:bodyPr>
          <a:lstStyle/>
          <a:p>
            <a:r>
              <a:rPr lang="en-US" sz="2800" b="1" dirty="0"/>
              <a:t>Lifesaving treatment and clinical operations</a:t>
            </a:r>
          </a:p>
          <a:p>
            <a:endParaRPr lang="en-US" sz="2400" b="1" dirty="0"/>
          </a:p>
          <a:p>
            <a:r>
              <a:rPr lang="en-US" sz="2400" b="1" dirty="0" err="1"/>
              <a:t>Vikram</a:t>
            </a:r>
            <a:r>
              <a:rPr lang="en-US" sz="2400" b="1" dirty="0"/>
              <a:t> Mukherjee, MD</a:t>
            </a:r>
          </a:p>
          <a:p>
            <a:r>
              <a:rPr lang="en-US" sz="2400" b="1" dirty="0"/>
              <a:t>Director, Medical ICU, Bellevue Hospital Center</a:t>
            </a:r>
          </a:p>
          <a:p>
            <a:r>
              <a:rPr lang="en-US" sz="2400" b="1" dirty="0"/>
              <a:t>Director, Special Pathogens Program, Bellevue Hospital Center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20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Space</a:t>
            </a:r>
          </a:p>
          <a:p>
            <a:pPr lvl="1"/>
            <a:r>
              <a:rPr lang="en-US" dirty="0"/>
              <a:t>Ability to cohort</a:t>
            </a:r>
          </a:p>
          <a:p>
            <a:pPr lvl="1"/>
            <a:r>
              <a:rPr lang="en-US" dirty="0"/>
              <a:t>Need for negative pressure ICU capable beds</a:t>
            </a:r>
          </a:p>
          <a:p>
            <a:r>
              <a:rPr lang="en-US" dirty="0"/>
              <a:t>Staff</a:t>
            </a:r>
          </a:p>
          <a:p>
            <a:pPr lvl="1"/>
            <a:r>
              <a:rPr lang="en-US" dirty="0"/>
              <a:t>Strain on physician and nurses capacity</a:t>
            </a:r>
          </a:p>
          <a:p>
            <a:r>
              <a:rPr lang="en-US" dirty="0"/>
              <a:t>Stuff </a:t>
            </a:r>
          </a:p>
          <a:p>
            <a:pPr lvl="1"/>
            <a:r>
              <a:rPr lang="en-US" dirty="0"/>
              <a:t>PPE</a:t>
            </a:r>
          </a:p>
          <a:p>
            <a:pPr lvl="1"/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75886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9681" y="914397"/>
            <a:ext cx="7232073" cy="533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9681" y="914399"/>
            <a:ext cx="498764" cy="1662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5340927" y="-1278083"/>
            <a:ext cx="498764" cy="4883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82990" y="1413163"/>
            <a:ext cx="498764" cy="1662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707581" y="238990"/>
            <a:ext cx="498764" cy="1849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990" y="3075709"/>
            <a:ext cx="498764" cy="3169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800274" y="3657598"/>
            <a:ext cx="498764" cy="46759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943349" y="4452502"/>
            <a:ext cx="498764" cy="308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2649681" y="2550965"/>
            <a:ext cx="498764" cy="3195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5220391" y="979114"/>
            <a:ext cx="30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MICU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9031777" y="1020676"/>
            <a:ext cx="30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NSICU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007629" y="5810886"/>
            <a:ext cx="266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SICU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973874" y="5826015"/>
            <a:ext cx="305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65859" y="3254921"/>
            <a:ext cx="5517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SPACE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8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9681" y="914397"/>
            <a:ext cx="7232073" cy="53305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SPACE [n=54]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9681" y="914399"/>
            <a:ext cx="498764" cy="1662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5340927" y="-1278083"/>
            <a:ext cx="498764" cy="4883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82990" y="1413163"/>
            <a:ext cx="498764" cy="1662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8707581" y="238990"/>
            <a:ext cx="498764" cy="1849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2990" y="3075708"/>
            <a:ext cx="498764" cy="3169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868390" y="3730333"/>
            <a:ext cx="498764" cy="4530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943349" y="4452502"/>
            <a:ext cx="498764" cy="3086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2649681" y="2550965"/>
            <a:ext cx="498764" cy="3195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5230782" y="5810885"/>
            <a:ext cx="30507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COVID ICU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480164" y="979114"/>
            <a:ext cx="30507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COVID ICU</a:t>
            </a:r>
          </a:p>
        </p:txBody>
      </p:sp>
      <p:sp>
        <p:nvSpPr>
          <p:cNvPr id="22" name="TextBox 21"/>
          <p:cNvSpPr txBox="1"/>
          <p:nvPr/>
        </p:nvSpPr>
        <p:spPr>
          <a:xfrm rot="5400000" flipH="1">
            <a:off x="8474827" y="3788815"/>
            <a:ext cx="231509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COVID ICU</a:t>
            </a:r>
          </a:p>
        </p:txBody>
      </p:sp>
      <p:sp>
        <p:nvSpPr>
          <p:cNvPr id="23" name="TextBox 22"/>
          <p:cNvSpPr txBox="1"/>
          <p:nvPr/>
        </p:nvSpPr>
        <p:spPr>
          <a:xfrm rot="16200000" flipH="1">
            <a:off x="1358090" y="2319834"/>
            <a:ext cx="30507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COVID ICU</a:t>
            </a:r>
          </a:p>
        </p:txBody>
      </p:sp>
    </p:spTree>
    <p:extLst>
      <p:ext uri="{BB962C8B-B14F-4D97-AF65-F5344CB8AC3E}">
        <p14:creationId xmlns:p14="http://schemas.microsoft.com/office/powerpoint/2010/main" val="139619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" y="1092200"/>
            <a:ext cx="6523737" cy="5177568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35" y="1092200"/>
            <a:ext cx="3884401" cy="5114687"/>
          </a:xfrm>
        </p:spPr>
      </p:pic>
    </p:spTree>
    <p:extLst>
      <p:ext uri="{BB962C8B-B14F-4D97-AF65-F5344CB8AC3E}">
        <p14:creationId xmlns:p14="http://schemas.microsoft.com/office/powerpoint/2010/main" val="418439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2" y="1014333"/>
            <a:ext cx="3990416" cy="5320555"/>
          </a:xfrm>
        </p:spPr>
      </p:pic>
      <p:sp>
        <p:nvSpPr>
          <p:cNvPr id="10" name="Oval 9"/>
          <p:cNvSpPr/>
          <p:nvPr/>
        </p:nvSpPr>
        <p:spPr>
          <a:xfrm>
            <a:off x="5902236" y="2905379"/>
            <a:ext cx="1307332" cy="24147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01344" y="2905379"/>
            <a:ext cx="952502" cy="17809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4AB3C-9986-4C60-A75C-A97BB6ED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25" y="1028494"/>
            <a:ext cx="4323350" cy="53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5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857" y="1630852"/>
            <a:ext cx="5026533" cy="39011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714173" y="2044631"/>
            <a:ext cx="1556327" cy="18034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435445-28C0-4036-8EBE-A76E24C2C914}"/>
              </a:ext>
            </a:extLst>
          </p:cNvPr>
          <p:cNvSpPr/>
          <p:nvPr/>
        </p:nvSpPr>
        <p:spPr>
          <a:xfrm>
            <a:off x="6160548" y="3848101"/>
            <a:ext cx="1556327" cy="18034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634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" y="1513898"/>
            <a:ext cx="3263503" cy="4351338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" y="5985164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INTUBATION KITS</a:t>
            </a:r>
          </a:p>
        </p:txBody>
      </p:sp>
    </p:spTree>
    <p:extLst>
      <p:ext uri="{BB962C8B-B14F-4D97-AF65-F5344CB8AC3E}">
        <p14:creationId xmlns:p14="http://schemas.microsoft.com/office/powerpoint/2010/main" val="81883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634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" y="1513898"/>
            <a:ext cx="3263503" cy="4351338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" y="5985164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INTUBATION KITS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32" y="1513898"/>
            <a:ext cx="3548279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032" y="5925211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MECHANICAL CPR</a:t>
            </a:r>
          </a:p>
        </p:txBody>
      </p:sp>
    </p:spTree>
    <p:extLst>
      <p:ext uri="{BB962C8B-B14F-4D97-AF65-F5344CB8AC3E}">
        <p14:creationId xmlns:p14="http://schemas.microsoft.com/office/powerpoint/2010/main" val="366727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634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" y="1513898"/>
            <a:ext cx="3263503" cy="4351338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" y="5985164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INTUBATION KITS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32" y="1513898"/>
            <a:ext cx="3548279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032" y="5925211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MECHANICAL CPR</a:t>
            </a:r>
          </a:p>
        </p:txBody>
      </p:sp>
      <p:pic>
        <p:nvPicPr>
          <p:cNvPr id="1026" name="Picture 2" descr="A Digital Health Unicorn In Guilford: Butterfly Network Rais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18" y="1513898"/>
            <a:ext cx="3429000" cy="435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51273" y="5925211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419046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aspects: overall impressions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spectrum of ages and ethnicities</a:t>
            </a:r>
          </a:p>
          <a:p>
            <a:pPr lvl="1"/>
            <a:r>
              <a:rPr lang="en-US" dirty="0"/>
              <a:t>Many more young patients than anticipated</a:t>
            </a:r>
          </a:p>
          <a:p>
            <a:r>
              <a:rPr lang="en-US" dirty="0"/>
              <a:t>Gender M&gt;F</a:t>
            </a:r>
          </a:p>
          <a:p>
            <a:r>
              <a:rPr lang="en-US" dirty="0"/>
              <a:t>Common progression of disease</a:t>
            </a:r>
          </a:p>
          <a:p>
            <a:r>
              <a:rPr lang="en-US" dirty="0"/>
              <a:t>25% of hospital admissions admitted to ICU</a:t>
            </a:r>
          </a:p>
        </p:txBody>
      </p:sp>
    </p:spTree>
    <p:extLst>
      <p:ext uri="{BB962C8B-B14F-4D97-AF65-F5344CB8AC3E}">
        <p14:creationId xmlns:p14="http://schemas.microsoft.com/office/powerpoint/2010/main" val="148794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Stuff: unanticipated shortages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pumps</a:t>
            </a:r>
          </a:p>
          <a:p>
            <a:r>
              <a:rPr lang="en-US" dirty="0"/>
              <a:t>Cooling blankets</a:t>
            </a:r>
          </a:p>
          <a:p>
            <a:r>
              <a:rPr lang="en-US" dirty="0"/>
              <a:t>CVVH machines</a:t>
            </a:r>
          </a:p>
          <a:p>
            <a:r>
              <a:rPr lang="en-US" dirty="0"/>
              <a:t>Medications</a:t>
            </a:r>
          </a:p>
          <a:p>
            <a:pPr lvl="1"/>
            <a:r>
              <a:rPr lang="en-US" dirty="0"/>
              <a:t>Fentanyl, </a:t>
            </a:r>
            <a:r>
              <a:rPr lang="en-US" dirty="0" err="1"/>
              <a:t>cisatracurium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6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Dashboards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171" y="1289064"/>
            <a:ext cx="10441755" cy="55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162" y="2160030"/>
            <a:ext cx="73056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SAY NO TO ANYONE!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Orthopedic surgeons= </a:t>
            </a:r>
            <a:r>
              <a:rPr lang="en-US" dirty="0" err="1"/>
              <a:t>Proning</a:t>
            </a:r>
            <a:r>
              <a:rPr lang="en-US" dirty="0"/>
              <a:t> teams</a:t>
            </a:r>
          </a:p>
          <a:p>
            <a:r>
              <a:rPr lang="en-US" dirty="0"/>
              <a:t>Outpatient Nurse Practitioners= CVVH support</a:t>
            </a:r>
          </a:p>
          <a:p>
            <a:r>
              <a:rPr lang="en-US" dirty="0"/>
              <a:t>Anesthesia= procedure team (Airway, CVL, A-line, HD line, OG tube)</a:t>
            </a:r>
          </a:p>
          <a:p>
            <a:r>
              <a:rPr lang="en-US" dirty="0"/>
              <a:t>ENT/Intervention </a:t>
            </a:r>
            <a:r>
              <a:rPr lang="en-US" dirty="0" err="1"/>
              <a:t>Pulm</a:t>
            </a:r>
            <a:r>
              <a:rPr lang="en-US" dirty="0"/>
              <a:t>= Tracheostomy Team</a:t>
            </a:r>
          </a:p>
          <a:p>
            <a:r>
              <a:rPr lang="en-US" dirty="0"/>
              <a:t>Psych/Palliative Care= Family contact team</a:t>
            </a:r>
          </a:p>
          <a:p>
            <a:r>
              <a:rPr lang="en-US" dirty="0"/>
              <a:t>Students= “Write up papers”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5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Account for:</a:t>
            </a:r>
          </a:p>
          <a:p>
            <a:pPr lvl="1"/>
            <a:r>
              <a:rPr lang="en-US" dirty="0"/>
              <a:t>Staff falling sick</a:t>
            </a:r>
          </a:p>
          <a:p>
            <a:pPr lvl="1"/>
            <a:r>
              <a:rPr lang="en-US" dirty="0"/>
              <a:t>Low morale</a:t>
            </a:r>
          </a:p>
          <a:p>
            <a:pPr lvl="1"/>
            <a:r>
              <a:rPr lang="en-US" dirty="0"/>
              <a:t>Sick call</a:t>
            </a:r>
          </a:p>
          <a:p>
            <a:r>
              <a:rPr lang="en-US" dirty="0"/>
              <a:t>Stress on:</a:t>
            </a:r>
          </a:p>
          <a:p>
            <a:pPr lvl="1"/>
            <a:r>
              <a:rPr lang="en-US" dirty="0"/>
              <a:t>Team building</a:t>
            </a:r>
          </a:p>
          <a:p>
            <a:pPr lvl="1"/>
            <a:r>
              <a:rPr lang="en-US" dirty="0"/>
              <a:t>Lead by example</a:t>
            </a:r>
          </a:p>
          <a:p>
            <a:pPr lvl="2"/>
            <a:r>
              <a:rPr lang="en-US" dirty="0"/>
              <a:t>Perform non-physician tasks</a:t>
            </a:r>
          </a:p>
          <a:p>
            <a:pPr lvl="1"/>
            <a:r>
              <a:rPr lang="en-US" dirty="0"/>
              <a:t>Emergency credentialing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0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2500-184C-402E-8453-9AD1F608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Have Plans B and C ready before Plan A runs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EB310-3087-4D2A-9BD6-4FBFB335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/>
              <a:t>Surge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3200" dirty="0"/>
              <a:t>Space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Stuff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Staff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81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6A37-5B35-4C2A-B49A-783B8ADC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care: no obvious right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AA9C-962B-49BC-87ED-76BA5FDB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Levels of sedation</a:t>
            </a:r>
          </a:p>
          <a:p>
            <a:r>
              <a:rPr lang="en-US" dirty="0"/>
              <a:t>Blocking the cytokine storm</a:t>
            </a:r>
          </a:p>
          <a:p>
            <a:r>
              <a:rPr lang="en-US" dirty="0"/>
              <a:t>Central access</a:t>
            </a:r>
          </a:p>
          <a:p>
            <a:r>
              <a:rPr lang="en-US" dirty="0"/>
              <a:t>Anticoagulation</a:t>
            </a:r>
          </a:p>
          <a:p>
            <a:r>
              <a:rPr lang="en-US" dirty="0"/>
              <a:t>End of Life Care</a:t>
            </a:r>
          </a:p>
        </p:txBody>
      </p:sp>
    </p:spTree>
    <p:extLst>
      <p:ext uri="{BB962C8B-B14F-4D97-AF65-F5344CB8AC3E}">
        <p14:creationId xmlns:p14="http://schemas.microsoft.com/office/powerpoint/2010/main" val="2217571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E8D0-15DF-4B1E-A837-E3D3242A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Delegate and build autonomous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74681-E2FA-40B7-82DD-44459D18D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Tracheostomy team</a:t>
            </a:r>
          </a:p>
          <a:p>
            <a:r>
              <a:rPr lang="en-US" dirty="0" err="1"/>
              <a:t>Proning</a:t>
            </a:r>
            <a:r>
              <a:rPr lang="en-US" dirty="0"/>
              <a:t> team</a:t>
            </a:r>
          </a:p>
          <a:p>
            <a:r>
              <a:rPr lang="en-US" dirty="0"/>
              <a:t>Palliative care team</a:t>
            </a:r>
          </a:p>
          <a:p>
            <a:r>
              <a:rPr lang="en-US" dirty="0"/>
              <a:t>Procedure team</a:t>
            </a:r>
          </a:p>
          <a:p>
            <a:r>
              <a:rPr lang="en-US" dirty="0"/>
              <a:t>Renal Replacement Therapy Team</a:t>
            </a:r>
          </a:p>
          <a:p>
            <a:r>
              <a:rPr lang="en-US" dirty="0"/>
              <a:t>Site manager team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6D5F-5D5C-4FE6-83D6-A2864CA5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 for staff well 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94F3-F5A4-4AC7-8E93-4011B4E6A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Morale will take an inevitable hit</a:t>
            </a:r>
          </a:p>
          <a:p>
            <a:pPr lvl="1"/>
            <a:r>
              <a:rPr lang="en-US" dirty="0"/>
              <a:t>HCWs falling sick</a:t>
            </a:r>
          </a:p>
          <a:p>
            <a:pPr lvl="1"/>
            <a:r>
              <a:rPr lang="en-US" dirty="0"/>
              <a:t>Death </a:t>
            </a:r>
          </a:p>
          <a:p>
            <a:r>
              <a:rPr lang="en-US" dirty="0"/>
              <a:t>Team building exercises</a:t>
            </a:r>
          </a:p>
          <a:p>
            <a:pPr lvl="1"/>
            <a:r>
              <a:rPr lang="en-US" dirty="0"/>
              <a:t>Process groups</a:t>
            </a:r>
          </a:p>
          <a:p>
            <a:pPr lvl="1"/>
            <a:r>
              <a:rPr lang="en-US" dirty="0"/>
              <a:t>Emphasize the smallest wins</a:t>
            </a:r>
          </a:p>
          <a:p>
            <a:pPr lvl="1"/>
            <a:r>
              <a:rPr lang="en-US" dirty="0"/>
              <a:t>Recognize burnout among colleagues (and yourselves)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44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1C5E-F505-4799-BB86-66E38F68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 a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C663-7DA9-4744-9810-C9590B8B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H+H experience</a:t>
            </a:r>
          </a:p>
          <a:p>
            <a:pPr lvl="1"/>
            <a:r>
              <a:rPr lang="en-US" dirty="0"/>
              <a:t>Ability to handle surge</a:t>
            </a:r>
          </a:p>
          <a:p>
            <a:pPr lvl="1"/>
            <a:r>
              <a:rPr lang="en-US" dirty="0"/>
              <a:t>Equipment sharing</a:t>
            </a:r>
          </a:p>
          <a:p>
            <a:r>
              <a:rPr lang="en-US" dirty="0"/>
              <a:t>NYC ICU Community</a:t>
            </a:r>
          </a:p>
          <a:p>
            <a:r>
              <a:rPr lang="en-US" dirty="0"/>
              <a:t>Internal data and process sharing</a:t>
            </a:r>
          </a:p>
          <a:p>
            <a:pPr lvl="1"/>
            <a:r>
              <a:rPr lang="en-US" dirty="0"/>
              <a:t>Standardize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1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endCxn id="7" idx="1"/>
          </p:cNvCxnSpPr>
          <p:nvPr/>
        </p:nvCxnSpPr>
        <p:spPr>
          <a:xfrm flipV="1">
            <a:off x="1449184" y="1572651"/>
            <a:ext cx="364373" cy="8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329" y="1249486"/>
            <a:ext cx="11568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Onset of symptoms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557" y="1249485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Presentation to 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2959" y="1257951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Admitted to floor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2397" y="1258602"/>
            <a:ext cx="1235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Worsening hypoxia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795" y="3398512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Admitted to ICU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2116" y="3537011"/>
            <a:ext cx="1445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Severe ARDS</a:t>
            </a:r>
          </a:p>
        </p:txBody>
      </p:sp>
      <p:cxnSp>
        <p:nvCxnSpPr>
          <p:cNvPr id="14" name="Straight Arrow Connector 13"/>
          <p:cNvCxnSpPr>
            <a:cxnSpLocks/>
            <a:stCxn id="9" idx="2"/>
            <a:endCxn id="10" idx="0"/>
          </p:cNvCxnSpPr>
          <p:nvPr/>
        </p:nvCxnSpPr>
        <p:spPr>
          <a:xfrm flipH="1">
            <a:off x="5980310" y="1904933"/>
            <a:ext cx="1" cy="1493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545777" y="3537011"/>
            <a:ext cx="16202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Cytokine Storm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5777" y="4621850"/>
            <a:ext cx="1445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Renal failure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7419" y="5554781"/>
            <a:ext cx="18946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Ongoing ventilator and RRT needs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18764" y="5706689"/>
            <a:ext cx="1894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Death</a:t>
            </a:r>
          </a:p>
        </p:txBody>
      </p: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3258586" y="1572651"/>
            <a:ext cx="364373" cy="8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9" idx="1"/>
          </p:cNvCxnSpPr>
          <p:nvPr/>
        </p:nvCxnSpPr>
        <p:spPr>
          <a:xfrm>
            <a:off x="5067988" y="1581117"/>
            <a:ext cx="294409" cy="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9" idx="0"/>
          </p:cNvCxnSpPr>
          <p:nvPr/>
        </p:nvCxnSpPr>
        <p:spPr>
          <a:xfrm flipH="1">
            <a:off x="8764726" y="4983881"/>
            <a:ext cx="1348397" cy="570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0" idx="0"/>
          </p:cNvCxnSpPr>
          <p:nvPr/>
        </p:nvCxnSpPr>
        <p:spPr>
          <a:xfrm>
            <a:off x="10113124" y="4983881"/>
            <a:ext cx="1052947" cy="722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1" idx="1"/>
          </p:cNvCxnSpPr>
          <p:nvPr/>
        </p:nvCxnSpPr>
        <p:spPr>
          <a:xfrm>
            <a:off x="6675813" y="3721677"/>
            <a:ext cx="8763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7" idx="1"/>
          </p:cNvCxnSpPr>
          <p:nvPr/>
        </p:nvCxnSpPr>
        <p:spPr>
          <a:xfrm>
            <a:off x="9017740" y="3721677"/>
            <a:ext cx="5280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7" idx="2"/>
          </p:cNvCxnSpPr>
          <p:nvPr/>
        </p:nvCxnSpPr>
        <p:spPr>
          <a:xfrm flipH="1">
            <a:off x="10355923" y="3906343"/>
            <a:ext cx="1" cy="708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0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endCxn id="7" idx="1"/>
          </p:cNvCxnSpPr>
          <p:nvPr/>
        </p:nvCxnSpPr>
        <p:spPr>
          <a:xfrm flipV="1">
            <a:off x="1449184" y="1572651"/>
            <a:ext cx="364373" cy="8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329" y="1249486"/>
            <a:ext cx="11568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Onset of symptoms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557" y="1249485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Presentation to 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2959" y="1257951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Admitted to floor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2397" y="1258602"/>
            <a:ext cx="1235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Worsening hypoxia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795" y="3398512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Admitted to ICU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2116" y="3537011"/>
            <a:ext cx="1445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Severe ARDS</a:t>
            </a:r>
          </a:p>
        </p:txBody>
      </p: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 flipH="1">
            <a:off x="5980310" y="1904933"/>
            <a:ext cx="1" cy="1493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545777" y="3537011"/>
            <a:ext cx="16202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Cytokine Storm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5777" y="4621850"/>
            <a:ext cx="1445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Renal failure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7419" y="5554781"/>
            <a:ext cx="18946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Ongoing ventilator and RRT needs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18764" y="5706689"/>
            <a:ext cx="1894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Death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004" y="3398512"/>
            <a:ext cx="11568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Onset of symptoms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1760" y="3398512"/>
            <a:ext cx="1445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Presentation to ER</a:t>
            </a:r>
          </a:p>
        </p:txBody>
      </p: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3258586" y="1572651"/>
            <a:ext cx="364373" cy="8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9" idx="1"/>
          </p:cNvCxnSpPr>
          <p:nvPr/>
        </p:nvCxnSpPr>
        <p:spPr>
          <a:xfrm>
            <a:off x="5067988" y="1581117"/>
            <a:ext cx="294409" cy="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3"/>
            <a:endCxn id="25" idx="1"/>
          </p:cNvCxnSpPr>
          <p:nvPr/>
        </p:nvCxnSpPr>
        <p:spPr>
          <a:xfrm>
            <a:off x="1546859" y="3721678"/>
            <a:ext cx="14949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  <a:endCxn id="10" idx="1"/>
          </p:cNvCxnSpPr>
          <p:nvPr/>
        </p:nvCxnSpPr>
        <p:spPr>
          <a:xfrm>
            <a:off x="4486789" y="3721678"/>
            <a:ext cx="7710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9" idx="0"/>
          </p:cNvCxnSpPr>
          <p:nvPr/>
        </p:nvCxnSpPr>
        <p:spPr>
          <a:xfrm flipH="1">
            <a:off x="8764726" y="4983881"/>
            <a:ext cx="1348397" cy="570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0" idx="0"/>
          </p:cNvCxnSpPr>
          <p:nvPr/>
        </p:nvCxnSpPr>
        <p:spPr>
          <a:xfrm>
            <a:off x="10113124" y="4983881"/>
            <a:ext cx="1052947" cy="722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1" idx="1"/>
          </p:cNvCxnSpPr>
          <p:nvPr/>
        </p:nvCxnSpPr>
        <p:spPr>
          <a:xfrm>
            <a:off x="6675813" y="3721677"/>
            <a:ext cx="8763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7" idx="1"/>
          </p:cNvCxnSpPr>
          <p:nvPr/>
        </p:nvCxnSpPr>
        <p:spPr>
          <a:xfrm>
            <a:off x="9017740" y="3721677"/>
            <a:ext cx="5280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7" idx="2"/>
          </p:cNvCxnSpPr>
          <p:nvPr/>
        </p:nvCxnSpPr>
        <p:spPr>
          <a:xfrm flipH="1">
            <a:off x="10355923" y="3906343"/>
            <a:ext cx="1" cy="7082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0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Severe 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30" y="2160030"/>
            <a:ext cx="10972800" cy="3515665"/>
          </a:xfrm>
        </p:spPr>
        <p:txBody>
          <a:bodyPr>
            <a:noAutofit/>
          </a:bodyPr>
          <a:lstStyle/>
          <a:p>
            <a:r>
              <a:rPr lang="en-US" sz="1800" dirty="0"/>
              <a:t>Conventional management:</a:t>
            </a:r>
          </a:p>
          <a:p>
            <a:pPr lvl="1"/>
            <a:r>
              <a:rPr lang="en-US" sz="1800" dirty="0"/>
              <a:t>Trial of HFNC</a:t>
            </a:r>
          </a:p>
          <a:p>
            <a:pPr lvl="1"/>
            <a:r>
              <a:rPr lang="en-US" sz="1800" dirty="0"/>
              <a:t>Lung Protective Strategy</a:t>
            </a:r>
          </a:p>
          <a:p>
            <a:pPr lvl="1"/>
            <a:r>
              <a:rPr lang="en-US" sz="1800" dirty="0"/>
              <a:t>High peep/fio2 ladder, though some patients improve on lower PEEPs</a:t>
            </a:r>
          </a:p>
          <a:p>
            <a:pPr lvl="2"/>
            <a:r>
              <a:rPr lang="en-US" sz="1800" dirty="0"/>
              <a:t>Account for insensible losses and undetected hypovolemia</a:t>
            </a:r>
          </a:p>
          <a:p>
            <a:pPr lvl="1"/>
            <a:r>
              <a:rPr lang="en-US" sz="1800" dirty="0"/>
              <a:t>Recruitment</a:t>
            </a:r>
          </a:p>
          <a:p>
            <a:pPr lvl="2"/>
            <a:r>
              <a:rPr lang="en-US" sz="1800" dirty="0"/>
              <a:t>Sustained hyperinflation method</a:t>
            </a:r>
          </a:p>
          <a:p>
            <a:pPr lvl="1"/>
            <a:r>
              <a:rPr lang="en-US" sz="1800" dirty="0"/>
              <a:t>Attention to fluid balance</a:t>
            </a:r>
          </a:p>
          <a:p>
            <a:pPr lvl="1"/>
            <a:r>
              <a:rPr lang="en-US" sz="1800" dirty="0"/>
              <a:t>Trial of antibiotics</a:t>
            </a:r>
          </a:p>
          <a:p>
            <a:pPr lvl="1"/>
            <a:r>
              <a:rPr lang="en-US" sz="1800" dirty="0"/>
              <a:t>Neuromuscular blockade and RASS-4 sedation</a:t>
            </a:r>
          </a:p>
          <a:p>
            <a:pPr lvl="1"/>
            <a:r>
              <a:rPr lang="en-US" sz="1800" dirty="0" err="1"/>
              <a:t>iNO</a:t>
            </a:r>
            <a:r>
              <a:rPr lang="en-US" sz="1800" dirty="0"/>
              <a:t> for refractory hypoxia</a:t>
            </a:r>
          </a:p>
          <a:p>
            <a:pPr lvl="1"/>
            <a:r>
              <a:rPr lang="en-US" sz="1800" dirty="0"/>
              <a:t>Manual </a:t>
            </a:r>
            <a:r>
              <a:rPr lang="en-US" sz="1800" dirty="0" err="1"/>
              <a:t>proning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664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Severe ARDS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039"/>
            <a:ext cx="10972800" cy="41219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Other issues</a:t>
            </a:r>
          </a:p>
          <a:p>
            <a:pPr lvl="1"/>
            <a:r>
              <a:rPr lang="en-US" dirty="0"/>
              <a:t>CVL and A-line in most patients</a:t>
            </a:r>
          </a:p>
          <a:p>
            <a:pPr lvl="2"/>
            <a:r>
              <a:rPr lang="en-US" dirty="0"/>
              <a:t>Prefer left IJ CVL</a:t>
            </a:r>
          </a:p>
          <a:p>
            <a:pPr lvl="1"/>
            <a:r>
              <a:rPr lang="en-US" dirty="0"/>
              <a:t>Many have substantial sedation requirements</a:t>
            </a:r>
          </a:p>
          <a:p>
            <a:pPr lvl="1"/>
            <a:r>
              <a:rPr lang="en-US" dirty="0"/>
              <a:t>Many need neuromuscular blockade to achieve ventilator </a:t>
            </a:r>
            <a:r>
              <a:rPr lang="en-US" dirty="0" err="1"/>
              <a:t>dysynchrony</a:t>
            </a:r>
            <a:endParaRPr lang="en-US" dirty="0"/>
          </a:p>
          <a:p>
            <a:pPr lvl="1"/>
            <a:r>
              <a:rPr lang="en-US" dirty="0"/>
              <a:t>Tracheostomy team with </a:t>
            </a:r>
            <a:r>
              <a:rPr lang="en-US" dirty="0" err="1"/>
              <a:t>protocolized</a:t>
            </a:r>
            <a:r>
              <a:rPr lang="en-US" dirty="0"/>
              <a:t> bedside PDT</a:t>
            </a:r>
          </a:p>
          <a:p>
            <a:pPr lvl="1"/>
            <a:r>
              <a:rPr lang="en-US" dirty="0" err="1"/>
              <a:t>Plaquenil</a:t>
            </a:r>
            <a:r>
              <a:rPr lang="en-US" dirty="0"/>
              <a:t>/Azithromycin</a:t>
            </a:r>
          </a:p>
          <a:p>
            <a:pPr lvl="2"/>
            <a:r>
              <a:rPr lang="en-US" dirty="0"/>
              <a:t>Watch </a:t>
            </a:r>
            <a:r>
              <a:rPr lang="en-US" dirty="0" err="1"/>
              <a:t>Qtc</a:t>
            </a:r>
            <a:endParaRPr lang="en-US" dirty="0"/>
          </a:p>
          <a:p>
            <a:pPr lvl="1"/>
            <a:r>
              <a:rPr lang="en-US" dirty="0"/>
              <a:t>Family updates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89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 Release Syndrome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Common to see the following a few days into ICU course</a:t>
            </a:r>
          </a:p>
          <a:p>
            <a:pPr lvl="1"/>
            <a:r>
              <a:rPr lang="en-US" dirty="0"/>
              <a:t>Recurring marked fevers in the absence of obvious infectious source</a:t>
            </a:r>
          </a:p>
          <a:p>
            <a:pPr lvl="1"/>
            <a:r>
              <a:rPr lang="en-US" dirty="0"/>
              <a:t>Tachycardia, tachypnea, diaphoresis</a:t>
            </a:r>
          </a:p>
          <a:p>
            <a:pPr lvl="1"/>
            <a:r>
              <a:rPr lang="en-US" dirty="0"/>
              <a:t>Elevated CRP, ferritin, LDH, IL-6</a:t>
            </a:r>
          </a:p>
          <a:p>
            <a:pPr lvl="2"/>
            <a:r>
              <a:rPr lang="en-US" dirty="0"/>
              <a:t>Trend daily (except IL-6)</a:t>
            </a:r>
          </a:p>
          <a:p>
            <a:pPr lvl="2"/>
            <a:r>
              <a:rPr lang="en-US" dirty="0"/>
              <a:t>D-Dimer</a:t>
            </a:r>
          </a:p>
          <a:p>
            <a:pPr lvl="1"/>
            <a:r>
              <a:rPr lang="en-US" dirty="0"/>
              <a:t>Progression to renal failure</a:t>
            </a:r>
          </a:p>
          <a:p>
            <a:pPr lvl="2"/>
            <a:r>
              <a:rPr lang="en-US" dirty="0"/>
              <a:t>~50% of our ICU patients are in acute renal failure requiring RRT</a:t>
            </a:r>
          </a:p>
          <a:p>
            <a:r>
              <a:rPr lang="en-US" dirty="0"/>
              <a:t>Unclear on how to mitigate</a:t>
            </a:r>
          </a:p>
          <a:p>
            <a:pPr lvl="1"/>
            <a:r>
              <a:rPr lang="en-US" dirty="0"/>
              <a:t>Steroids</a:t>
            </a:r>
          </a:p>
          <a:p>
            <a:pPr lvl="2"/>
            <a:r>
              <a:rPr lang="en-US" dirty="0"/>
              <a:t>Risks</a:t>
            </a:r>
          </a:p>
          <a:p>
            <a:pPr lvl="1"/>
            <a:r>
              <a:rPr lang="en-US" dirty="0"/>
              <a:t>Anti- IL6 </a:t>
            </a:r>
          </a:p>
          <a:p>
            <a:pPr lvl="1"/>
            <a:r>
              <a:rPr lang="en-US" dirty="0"/>
              <a:t>No clear data on efficacy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D639-722B-4D2E-86B3-0D234D1C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Role of Tocilizumab</a:t>
            </a:r>
          </a:p>
        </p:txBody>
      </p:sp>
      <p:sp>
        <p:nvSpPr>
          <p:cNvPr id="4" name="Rounded Rectangle 55">
            <a:extLst>
              <a:ext uri="{FF2B5EF4-FFF2-40B4-BE49-F238E27FC236}">
                <a16:creationId xmlns:a16="http://schemas.microsoft.com/office/drawing/2014/main" id="{C70EF497-F9E5-43D0-8A1B-72542BD4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0" y="2326245"/>
            <a:ext cx="6286500" cy="3514725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6"/>
                </a:solidFill>
                <a:latin typeface="Arial"/>
              </a:rPr>
              <a:t>∞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Tocilizumab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(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anti-IL6R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) 400mg IV x1 for severe CRS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MUST have: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Confirmed SARS-CoV-2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Bilateral pulmonary infiltrates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Need for supplemental O</a:t>
            </a:r>
            <a:r>
              <a:rPr lang="en-US" sz="1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to maintain sat &gt;92% or PaO2/FiO2 &lt;300mmHg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and at least 2 of following: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CRP &gt;100 or &gt;50 but doubled in past 48hrs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LDH &gt;250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Ferritin &gt;500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D-dimer &gt;1000ng/mL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Lymphocyte count &lt;0.6x10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9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/L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Avoid in patients w/other active infections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 page 3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BEFORE initiating immunomodulator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7AA66-25F7-4B9F-9790-2363C4D6944F}"/>
              </a:ext>
            </a:extLst>
          </p:cNvPr>
          <p:cNvSpPr/>
          <p:nvPr/>
        </p:nvSpPr>
        <p:spPr>
          <a:xfrm>
            <a:off x="4267201" y="5149903"/>
            <a:ext cx="3859284" cy="4637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evidence based treatment</a:t>
            </a:r>
          </a:p>
          <a:p>
            <a:pPr lvl="1"/>
            <a:r>
              <a:rPr lang="en-US" dirty="0"/>
              <a:t>Critical care support is the mainstay of therapy</a:t>
            </a:r>
          </a:p>
          <a:p>
            <a:r>
              <a:rPr lang="en-US" dirty="0"/>
              <a:t>Altered standard of care</a:t>
            </a:r>
          </a:p>
          <a:p>
            <a:pPr lvl="1"/>
            <a:r>
              <a:rPr lang="en-US" dirty="0"/>
              <a:t>Role of POCUS</a:t>
            </a:r>
          </a:p>
          <a:p>
            <a:r>
              <a:rPr lang="en-US" dirty="0"/>
              <a:t>Things move slowly</a:t>
            </a:r>
          </a:p>
          <a:p>
            <a:pPr lvl="1"/>
            <a:r>
              <a:rPr lang="en-US" dirty="0"/>
              <a:t>Has repercussions on management choices</a:t>
            </a:r>
          </a:p>
          <a:p>
            <a:pPr lvl="2"/>
            <a:r>
              <a:rPr lang="en-US" dirty="0"/>
              <a:t>Levels of sedation</a:t>
            </a:r>
          </a:p>
          <a:p>
            <a:pPr lvl="2"/>
            <a:r>
              <a:rPr lang="en-US" dirty="0"/>
              <a:t>Timing of invasive interventions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052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2E77"/>
      </a:accent1>
      <a:accent2>
        <a:srgbClr val="F6791F"/>
      </a:accent2>
      <a:accent3>
        <a:srgbClr val="3884BF"/>
      </a:accent3>
      <a:accent4>
        <a:srgbClr val="88CB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61B8D1E7B3C42820D773FFEEDC86C" ma:contentTypeVersion="0" ma:contentTypeDescription="Create a new document." ma:contentTypeScope="" ma:versionID="bf3b530b5d1b33daf31857354b75b9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40D0AD-8A98-4F57-828B-E426D0AA535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981C50-6EDA-49EF-921C-5474DA5F7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7B3D9B-922D-44B3-A767-40BA76C67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9077</TotalTime>
  <Words>662</Words>
  <Application>Microsoft Office PowerPoint</Application>
  <PresentationFormat>Widescreen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1_Office Theme</vt:lpstr>
      <vt:lpstr>Critical Care Aspects of COVID-19</vt:lpstr>
      <vt:lpstr>Clinical aspects: overall impressions so far</vt:lpstr>
      <vt:lpstr>PowerPoint Presentation</vt:lpstr>
      <vt:lpstr>PowerPoint Presentation</vt:lpstr>
      <vt:lpstr>Severe ARDS</vt:lpstr>
      <vt:lpstr>Severe ARDS </vt:lpstr>
      <vt:lpstr>Cytokine Release Syndrome </vt:lpstr>
      <vt:lpstr>Role of Tocilizumab</vt:lpstr>
      <vt:lpstr>Other considerations</vt:lpstr>
      <vt:lpstr>Clinical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STUFF</vt:lpstr>
      <vt:lpstr>STUFF</vt:lpstr>
      <vt:lpstr>STUFF</vt:lpstr>
      <vt:lpstr>Stuff: unanticipated shortages</vt:lpstr>
      <vt:lpstr>Dashboards</vt:lpstr>
      <vt:lpstr>STAFF</vt:lpstr>
      <vt:lpstr>DON’T SAY NO TO ANYONE!</vt:lpstr>
      <vt:lpstr>Staffing </vt:lpstr>
      <vt:lpstr>Have Plans B and C ready before Plan A runs out</vt:lpstr>
      <vt:lpstr>Clinical care: no obvious right answers</vt:lpstr>
      <vt:lpstr>Delegate and build autonomous teams</vt:lpstr>
      <vt:lpstr>Plan for staff well being</vt:lpstr>
      <vt:lpstr>Build a community</vt:lpstr>
      <vt:lpstr>Questions</vt:lpstr>
    </vt:vector>
  </TitlesOfParts>
  <Company>DweckDesign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William.Hicks@nychhc.org</dc:creator>
  <cp:lastModifiedBy>Mukherjee, Vikramjit</cp:lastModifiedBy>
  <cp:revision>291</cp:revision>
  <cp:lastPrinted>2015-11-18T14:32:45Z</cp:lastPrinted>
  <dcterms:created xsi:type="dcterms:W3CDTF">2018-02-14T00:17:14Z</dcterms:created>
  <dcterms:modified xsi:type="dcterms:W3CDTF">2020-04-09T05:50:38Z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0x0101002B261B8D1E7B3C42820D773FFEEDC86C</vt:lpwstr>
  </property>
</Properties>
</file>