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7" r:id="rId3"/>
    <p:sldId id="281" r:id="rId4"/>
    <p:sldId id="300" r:id="rId5"/>
    <p:sldId id="304" r:id="rId6"/>
    <p:sldId id="303" r:id="rId7"/>
    <p:sldId id="269" r:id="rId8"/>
    <p:sldId id="272" r:id="rId9"/>
    <p:sldId id="273" r:id="rId10"/>
    <p:sldId id="274" r:id="rId11"/>
    <p:sldId id="275" r:id="rId12"/>
    <p:sldId id="295" r:id="rId13"/>
    <p:sldId id="305" r:id="rId14"/>
    <p:sldId id="296" r:id="rId15"/>
    <p:sldId id="292" r:id="rId16"/>
    <p:sldId id="283" r:id="rId17"/>
    <p:sldId id="257" r:id="rId18"/>
    <p:sldId id="297" r:id="rId19"/>
    <p:sldId id="29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44" autoAdjust="0"/>
    <p:restoredTop sz="95380" autoAdjust="0"/>
  </p:normalViewPr>
  <p:slideViewPr>
    <p:cSldViewPr snapToGrid="0">
      <p:cViewPr varScale="1">
        <p:scale>
          <a:sx n="72" d="100"/>
          <a:sy n="72" d="100"/>
        </p:scale>
        <p:origin x="456" y="60"/>
      </p:cViewPr>
      <p:guideLst/>
    </p:cSldViewPr>
  </p:slideViewPr>
  <p:outlineViewPr>
    <p:cViewPr>
      <p:scale>
        <a:sx n="33" d="100"/>
        <a:sy n="33" d="100"/>
      </p:scale>
      <p:origin x="0" y="-17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EA56C-D092-4432-BC12-D9F482F2513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9A191-62BD-409E-A88B-CD4709155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8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DOHMH has worked with GNYHA to develop a library of resources and strategies from NYC and around the country </a:t>
            </a:r>
          </a:p>
          <a:p>
            <a:r>
              <a:rPr lang="en-US" dirty="0"/>
              <a:t>Most useful resources for developing and implementing crisis strategies.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9A191-62BD-409E-A88B-CD47091557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1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go to a particular section by clicking “Jump to Section”</a:t>
            </a:r>
          </a:p>
          <a:p>
            <a:r>
              <a:rPr lang="en-US" dirty="0"/>
              <a:t>Resources categorized into Crisis Planning Background, Space/Staff/Supply Surge Strategies</a:t>
            </a:r>
          </a:p>
          <a:p>
            <a:r>
              <a:rPr lang="en-US" dirty="0"/>
              <a:t>Plan to update once weekly</a:t>
            </a:r>
          </a:p>
          <a:p>
            <a:r>
              <a:rPr lang="en-US" dirty="0"/>
              <a:t>Send us new resources/comments through GNYHA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9A191-62BD-409E-A88B-CD47091557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85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7FB9C-4DD0-441F-9C5C-A8AFB4ACA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F753B-E1F9-4793-8DDE-B99C023EA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D4572-48A8-46CC-96B9-2A1A6823F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2B4F-3CD1-480B-879D-C3E2A33CF87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E46A-BCFC-4367-920F-FC1B9AB5F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3B736-B4AD-4E5A-B17C-68A1ECEF1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7362-A0A8-472B-B1F9-4B362339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2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921FC-7A7C-4342-A581-47506090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5D54D-C202-460A-BD1C-2B518306E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AB163-82EE-4062-AA45-8D7C435B0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2B4F-3CD1-480B-879D-C3E2A33CF87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4DE24-A459-4049-BADE-B4FAE07E4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0A1BB-8C6F-44FF-9B83-5F7984EC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7362-A0A8-472B-B1F9-4B362339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92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2424EB-F014-42F1-A3E0-085AAAD57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D13AF2-4309-496B-89AE-7C5DEA022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620CE-DE8C-4506-8556-EA620566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2B4F-3CD1-480B-879D-C3E2A33CF87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BA2C6-8670-41FC-ABB3-782F0BD11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E3F1B-5325-46CE-B555-538707B4D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7362-A0A8-472B-B1F9-4B362339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0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8994-D0CC-4033-AD04-FF8CF3589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3F44C-8B32-472A-BC7B-44F303306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D9A47-447A-4F8A-92CE-1236D4AE5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2B4F-3CD1-480B-879D-C3E2A33CF87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7EC6-3C25-455A-BA76-0FFF0CA8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E113A-19D7-46BC-8E3E-8FEE609DA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7362-A0A8-472B-B1F9-4B362339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4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769D4-3CE0-467F-895A-84CAB523A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29D26-3ED2-422A-B9EF-59F73C60F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39421-1145-49BB-8E2F-210DD7CE7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2B4F-3CD1-480B-879D-C3E2A33CF87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13809-C878-4884-A098-F83F93ACC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D688B-32ED-4052-8E1F-B718D3403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7362-A0A8-472B-B1F9-4B362339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8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91809-5A2F-4ADD-A966-E4619AB69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7F7A3-F297-4506-8052-C7E8A8A5E4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F65DF-16D4-4986-BA6A-DB28E3816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ADDC57-FD2B-4DFC-B2DF-0A73271F2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2B4F-3CD1-480B-879D-C3E2A33CF87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A7FADE-C3A8-44DF-B794-DE1CAEDF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4D7D0-00CB-48B5-A669-28C97C21C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7362-A0A8-472B-B1F9-4B362339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6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67250-F497-41AE-B61F-7191D8FD6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17600-EA11-411C-876F-0892846AD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27DB7-159C-4B62-904E-1476C70DA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1B2555-2D89-482A-BA54-119415523A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592120-ADEE-48E5-9B40-A933AE309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240571-F4A8-4CA9-B18F-F077C3B68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2B4F-3CD1-480B-879D-C3E2A33CF87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268C0F-3C15-4C25-9A81-077D1C70F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E112C0-8B17-4D47-9335-45A48399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7362-A0A8-472B-B1F9-4B362339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56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AFBD2-C9CA-49B1-83BC-B5ECA6544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E8EF78-D69D-44FD-8383-095868076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2B4F-3CD1-480B-879D-C3E2A33CF87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58EE81-8FBA-4B2F-902A-552135F0E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10478-7F1A-4E5C-8C2B-FE1262EA6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7362-A0A8-472B-B1F9-4B362339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6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F69F18-2ED4-4A90-8702-24185AA4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2B4F-3CD1-480B-879D-C3E2A33CF87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94A4CC-4BCA-4CF5-9080-F292631BA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228E0-93D0-41C3-A736-28288BDE9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7362-A0A8-472B-B1F9-4B362339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91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5A916-60C9-4280-95B6-19F21D8FF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2D7CA-FA6D-4565-BAA4-5C928FB2C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5216A-99BB-416A-9D86-4F2EC527D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32524-7785-4072-BA84-62D13D66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2B4F-3CD1-480B-879D-C3E2A33CF87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650A5-DB55-41F1-83C6-EAA34D242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A251FB-CDD1-4EBE-8CAE-3B8C4F2CD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7362-A0A8-472B-B1F9-4B362339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3810-BC3B-415A-8C92-B28A7E76F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DC93CE-24CF-42EE-8A84-7D9028BE45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1DC591-3615-48C9-B275-431CC8B77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B6A3E-0E4F-4D9A-8A11-363D8BAC7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2B4F-3CD1-480B-879D-C3E2A33CF87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77224-EA34-4E31-A65B-A0A2F05ED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22C15-05BB-4779-9A0F-DBB1EBD68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7362-A0A8-472B-B1F9-4B362339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1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438B8-01EE-4AAF-A989-D6CE97484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A5F6D-9AFE-49E8-8757-8C7D32AFE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356C6-4792-4B92-AA12-23656423B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E2B4F-3CD1-480B-879D-C3E2A33CF87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70157-67C0-4124-BA18-885EBD1D1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E31E8-7828-4F0E-8F47-5FCA9308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B7362-A0A8-472B-B1F9-4B362339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3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pc.org/toolkits/covid-19-response-resources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nyha.org/tool/critical-care-planning-resource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8BF5BB-DB37-4D7C-A33F-DB159B1F5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COVID-19 DISCUSSION FOR ICU DIRECTORS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3115B1C-87E5-4F56-9E01-7F5406893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  <a:defRPr sz="1800"/>
            </a:pPr>
            <a:endParaRPr lang="en-US" dirty="0"/>
          </a:p>
          <a:p>
            <a:pPr algn="l">
              <a:spcBef>
                <a:spcPts val="0"/>
              </a:spcBef>
              <a:defRPr sz="1800"/>
            </a:pPr>
            <a:r>
              <a:rPr lang="en-US" b="1" dirty="0"/>
              <a:t>Corinne Thompson, PhD</a:t>
            </a:r>
          </a:p>
          <a:p>
            <a:pPr algn="l">
              <a:spcBef>
                <a:spcPts val="0"/>
              </a:spcBef>
              <a:defRPr sz="1800"/>
            </a:pPr>
            <a:r>
              <a:rPr lang="en-US" dirty="0"/>
              <a:t>Lead, Epidemiology Data Branch</a:t>
            </a:r>
          </a:p>
          <a:p>
            <a:pPr indent="-228600" algn="l">
              <a:spcBef>
                <a:spcPts val="0"/>
              </a:spcBef>
              <a:buFont typeface="Arial" panose="020B0604020202020204" pitchFamily="34" charset="0"/>
              <a:buChar char="•"/>
              <a:defRPr sz="1800"/>
            </a:pPr>
            <a:endParaRPr lang="en-US" dirty="0"/>
          </a:p>
          <a:p>
            <a:pPr algn="l">
              <a:spcBef>
                <a:spcPts val="0"/>
              </a:spcBef>
              <a:defRPr sz="1800"/>
            </a:pP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80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85F34E-D5CC-45D5-804F-F386088B1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NYC 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HOSPITAL RATES BY </a:t>
            </a:r>
            <a:r>
              <a:rPr lang="en-US" sz="4800" dirty="0">
                <a:solidFill>
                  <a:srgbClr val="FFFFFF"/>
                </a:solidFill>
              </a:rPr>
              <a:t>AGE GROUP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COVID-19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C25000-0014-47C3-8F90-A462670C8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09" t="15959" r="17183" b="37374"/>
          <a:stretch/>
        </p:blipFill>
        <p:spPr>
          <a:xfrm>
            <a:off x="4862946" y="1191490"/>
            <a:ext cx="7314239" cy="410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99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B0B568-D8A0-472D-AA18-68DC23EA3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NYC 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DEATH RATES BY AGE </a:t>
            </a:r>
            <a:r>
              <a:rPr lang="en-US" sz="4800" dirty="0">
                <a:solidFill>
                  <a:srgbClr val="FFFFFF"/>
                </a:solidFill>
              </a:rPr>
              <a:t>GROUP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COVID-19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1ED109A-3767-4313-9A35-01821B5522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26" t="16162" r="17665" b="37575"/>
          <a:stretch/>
        </p:blipFill>
        <p:spPr>
          <a:xfrm>
            <a:off x="4862945" y="1246909"/>
            <a:ext cx="7153786" cy="397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99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B0B568-D8A0-472D-AA18-68DC23EA3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6982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NYC 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DEATH RATES BY BOROUGH AND AGE </a:t>
            </a:r>
            <a:r>
              <a:rPr lang="en-US" sz="4800" dirty="0">
                <a:solidFill>
                  <a:srgbClr val="FFFFFF"/>
                </a:solidFill>
              </a:rPr>
              <a:t>GROUP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COVID-19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EE8D937-C389-43AE-9333-3E0F16D5B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884" y="1140820"/>
            <a:ext cx="7150716" cy="45604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F1BB9D-B9A6-4D71-9233-97047D0BC2E6}"/>
              </a:ext>
            </a:extLst>
          </p:cNvPr>
          <p:cNvSpPr txBox="1"/>
          <p:nvPr/>
        </p:nvSpPr>
        <p:spPr>
          <a:xfrm>
            <a:off x="674238" y="4419600"/>
            <a:ext cx="365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Rates of laboratory confirmed COVID-19 deaths per 100,000 people by age group and borough. Deaths among 75+ year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Bronx much higher compared to the rest of NYC.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21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F255C9-C160-4399-AE89-C6045D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chemeClr val="accent1"/>
                </a:solidFill>
              </a:rPr>
              <a:t>DEATH SURVEILLANCE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22829-7747-4B3D-B537-106443408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2" y="963877"/>
            <a:ext cx="6377768" cy="4930246"/>
          </a:xfrm>
        </p:spPr>
        <p:txBody>
          <a:bodyPr anchor="ctr">
            <a:normAutofit/>
          </a:bodyPr>
          <a:lstStyle/>
          <a:p>
            <a:r>
              <a:rPr lang="en-US" dirty="0"/>
              <a:t>Not all persons infected with SARS-CoV-2 are diagnosed with COVID-19 </a:t>
            </a:r>
          </a:p>
          <a:p>
            <a:pPr lvl="1"/>
            <a:r>
              <a:rPr lang="en-US" dirty="0"/>
              <a:t>Routinely capture laboratory confirmed   COVID-19 cases</a:t>
            </a:r>
          </a:p>
          <a:p>
            <a:pPr lvl="1"/>
            <a:r>
              <a:rPr lang="en-US" dirty="0"/>
              <a:t>To capture possible COVID-19 cases</a:t>
            </a:r>
          </a:p>
          <a:p>
            <a:pPr lvl="2"/>
            <a:r>
              <a:rPr lang="en-US" sz="2400" dirty="0"/>
              <a:t>Review of death certificates</a:t>
            </a:r>
          </a:p>
          <a:p>
            <a:pPr lvl="2"/>
            <a:r>
              <a:rPr lang="en-US" sz="2400" dirty="0"/>
              <a:t>Review excess mortality compared to expected mortality</a:t>
            </a:r>
          </a:p>
          <a:p>
            <a:r>
              <a:rPr lang="en-US" dirty="0"/>
              <a:t>Possible cases will soon be added to total death count</a:t>
            </a:r>
          </a:p>
          <a:p>
            <a:pPr lvl="1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68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B0B568-D8A0-472D-AA18-68DC23EA3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6982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NYC 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DEATH RATES BY </a:t>
            </a:r>
            <a:r>
              <a:rPr lang="en-US" sz="4800" dirty="0">
                <a:solidFill>
                  <a:srgbClr val="FFFFFF"/>
                </a:solidFill>
              </a:rPr>
              <a:t>RACE/ ETHNICITY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COVID-19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1F1BB9D-B9A6-4D71-9233-97047D0BC2E6}"/>
              </a:ext>
            </a:extLst>
          </p:cNvPr>
          <p:cNvSpPr txBox="1"/>
          <p:nvPr/>
        </p:nvSpPr>
        <p:spPr>
          <a:xfrm>
            <a:off x="674238" y="44196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Rates of laboratory confirmed COVID-19 deaths per 100,000 people by race and ethnicity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6C4F6A-C5C8-4ABA-9B22-A36B9511DC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86" t="28485" r="30937" b="34295"/>
          <a:stretch/>
        </p:blipFill>
        <p:spPr>
          <a:xfrm>
            <a:off x="5006544" y="1510144"/>
            <a:ext cx="6911356" cy="382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29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EA8F6E-19B9-4228-B388-0278BA0F6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56" y="357272"/>
            <a:ext cx="3936381" cy="344470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NYC </a:t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RATES BY NEIGHBORHOOD LEVEL OF POVERTY </a:t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dirty="0">
                <a:solidFill>
                  <a:srgbClr val="FFFFFF"/>
                </a:solidFill>
              </a:rPr>
              <a:t>COVID-19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endParaRPr lang="en-US" sz="2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177C7B1-41B2-4583-8FE2-9C952C206A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51"/>
          <a:stretch/>
        </p:blipFill>
        <p:spPr>
          <a:xfrm>
            <a:off x="6197919" y="28382"/>
            <a:ext cx="5180220" cy="23124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E4C005-FF66-4FEC-93D7-116037E5E13F}"/>
              </a:ext>
            </a:extLst>
          </p:cNvPr>
          <p:cNvSpPr txBox="1"/>
          <p:nvPr/>
        </p:nvSpPr>
        <p:spPr>
          <a:xfrm>
            <a:off x="336884" y="4098943"/>
            <a:ext cx="42552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Rates of laboratory confirmed cases, hospitalizations and death of  COVID-19 per 100,000 people by neighborhood poverty.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Case rates are similar among neighborhood poverty levels but rates of hospitalization and death are higher in neighborhoods of very high poverty compared to low poverty. 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DB0543-03DC-478D-B482-B3808695A1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74" b="-1"/>
          <a:stretch/>
        </p:blipFill>
        <p:spPr>
          <a:xfrm>
            <a:off x="6151411" y="2319690"/>
            <a:ext cx="5180220" cy="22899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4AA180-F2AF-495E-8309-0F92657C75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253"/>
          <a:stretch/>
        </p:blipFill>
        <p:spPr>
          <a:xfrm>
            <a:off x="6179120" y="4611340"/>
            <a:ext cx="5140031" cy="22943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31480B-A1CC-477F-A126-73656AB0AD8F}"/>
              </a:ext>
            </a:extLst>
          </p:cNvPr>
          <p:cNvSpPr txBox="1"/>
          <p:nvPr/>
        </p:nvSpPr>
        <p:spPr>
          <a:xfrm rot="5400000">
            <a:off x="4329798" y="3082289"/>
            <a:ext cx="2769989" cy="1386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/>
              <a:t>HOSPITALIZED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AF67D3-641D-4B6F-B8A8-9404A3896168}"/>
              </a:ext>
            </a:extLst>
          </p:cNvPr>
          <p:cNvSpPr txBox="1"/>
          <p:nvPr/>
        </p:nvSpPr>
        <p:spPr>
          <a:xfrm rot="5400000">
            <a:off x="5150418" y="831261"/>
            <a:ext cx="1261884" cy="2494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/>
              <a:t>CASES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87E97B-85D0-4839-AE6E-AE2A66A93FD8}"/>
              </a:ext>
            </a:extLst>
          </p:cNvPr>
          <p:cNvSpPr txBox="1"/>
          <p:nvPr/>
        </p:nvSpPr>
        <p:spPr>
          <a:xfrm rot="5400000">
            <a:off x="4955341" y="5473732"/>
            <a:ext cx="1477328" cy="2494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/>
              <a:t>DEATHS</a:t>
            </a:r>
          </a:p>
        </p:txBody>
      </p:sp>
    </p:spTree>
    <p:extLst>
      <p:ext uri="{BB962C8B-B14F-4D97-AF65-F5344CB8AC3E}">
        <p14:creationId xmlns:p14="http://schemas.microsoft.com/office/powerpoint/2010/main" val="3713727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99921D-1C3F-4A5E-9068-E01C5D298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Crisis Communication Resources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5628E9-0260-4526-BC4C-B21E5899BB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3" t="15556" r="41434" b="18990"/>
          <a:stretch/>
        </p:blipFill>
        <p:spPr>
          <a:xfrm>
            <a:off x="27711" y="250288"/>
            <a:ext cx="4475510" cy="322027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574EF02-FCDD-4DB3-B7D7-642A215734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12" t="15758" r="32265" b="9931"/>
          <a:stretch/>
        </p:blipFill>
        <p:spPr>
          <a:xfrm>
            <a:off x="50530" y="3537994"/>
            <a:ext cx="4475510" cy="312825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5D4AD-5DA3-4910-90ED-778A0CAF5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99889"/>
            <a:ext cx="5747187" cy="298754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</a:rPr>
              <a:t>Center to Advance Palliative Care (CAPC) </a:t>
            </a:r>
          </a:p>
          <a:p>
            <a:r>
              <a:rPr lang="en-US" sz="2200" dirty="0">
                <a:solidFill>
                  <a:srgbClr val="FFFFFF"/>
                </a:solidFill>
              </a:rPr>
              <a:t>Mount Sinai Icahn School of Medicine </a:t>
            </a:r>
          </a:p>
          <a:p>
            <a:r>
              <a:rPr lang="en-US" sz="2200" dirty="0">
                <a:solidFill>
                  <a:srgbClr val="FFFFFF"/>
                </a:solidFill>
              </a:rPr>
              <a:t>Publicly available </a:t>
            </a:r>
            <a:r>
              <a:rPr lang="en-US" sz="2200" u="sng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COVID-19 Response Resources toolkit</a:t>
            </a:r>
            <a:r>
              <a:rPr lang="en-US" sz="2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en-US" sz="2200" dirty="0">
                <a:solidFill>
                  <a:srgbClr val="FFFFFF"/>
                </a:solidFill>
              </a:rPr>
              <a:t>Protocols and guidance on crisis communication and tools to help palliative care teams address high levels of volume and stress during a crisis </a:t>
            </a:r>
          </a:p>
          <a:p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5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EF0A4F-E7D9-47E7-AC81-D6F9ADCDE5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89" r="1377"/>
          <a:stretch/>
        </p:blipFill>
        <p:spPr>
          <a:xfrm>
            <a:off x="972795" y="144966"/>
            <a:ext cx="10585116" cy="584019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F24A78-A699-4B46-AD99-6F96ACE82D30}"/>
              </a:ext>
            </a:extLst>
          </p:cNvPr>
          <p:cNvSpPr/>
          <p:nvPr/>
        </p:nvSpPr>
        <p:spPr>
          <a:xfrm>
            <a:off x="3172035" y="6156997"/>
            <a:ext cx="6186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https://www.gnyha.org/tool/critical-care-planning-resources/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288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2AF3B2-B486-401B-8F24-280985317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3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84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C48B15-809E-4461-BBF8-C0D4FE3B1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US" sz="5800"/>
              <a:t>QUESTIONS?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424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1D13B-3E50-4BAB-9607-D41CC8CE2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chemeClr val="accent1"/>
                </a:solidFill>
              </a:rPr>
              <a:t>DISCLAIMER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95E51-A36C-41A3-A87F-03DF2DFCC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Our understanding of the novel coronavirus is evolving rapidly</a:t>
            </a:r>
          </a:p>
          <a:p>
            <a:r>
              <a:rPr lang="en-US" sz="2400" dirty="0"/>
              <a:t>This presentation is based on our knowledge as of April 8, 2020, 5:00PM</a:t>
            </a:r>
          </a:p>
        </p:txBody>
      </p:sp>
    </p:spTree>
    <p:extLst>
      <p:ext uri="{BB962C8B-B14F-4D97-AF65-F5344CB8AC3E}">
        <p14:creationId xmlns:p14="http://schemas.microsoft.com/office/powerpoint/2010/main" val="3473378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E6AB51-FA5F-4217-B520-01A088426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chemeClr val="accent1"/>
                </a:solidFill>
              </a:rPr>
              <a:t>CURRENT STATUS OF OUTBREAK NYC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1704780-3666-4255-B2CC-2F0A78FD0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fontAlgn="ctr"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</a:rPr>
              <a:t>Cases: 80,204</a:t>
            </a:r>
            <a:endParaRPr lang="en-US" sz="2400" dirty="0">
              <a:latin typeface="Arial" panose="020B0604020202020204" pitchFamily="34" charset="0"/>
            </a:endParaRPr>
          </a:p>
          <a:p>
            <a:pPr marL="0" fontAlgn="ctr"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</a:rPr>
              <a:t>Total hospitalized*: 20,474</a:t>
            </a:r>
            <a:endParaRPr lang="en-US" sz="2400" dirty="0">
              <a:latin typeface="Arial" panose="020B0604020202020204" pitchFamily="34" charset="0"/>
            </a:endParaRPr>
          </a:p>
          <a:p>
            <a:pPr marL="0" fontAlgn="ctr"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</a:rPr>
              <a:t>Deaths: 4,260</a:t>
            </a:r>
          </a:p>
          <a:p>
            <a:pPr marL="0" indent="0" fontAlgn="ctr">
              <a:spcBef>
                <a:spcPts val="0"/>
              </a:spcBef>
              <a:spcAft>
                <a:spcPts val="600"/>
              </a:spcAft>
              <a:buNone/>
            </a:pPr>
            <a:endParaRPr lang="en-US" sz="1600" i="1" dirty="0">
              <a:latin typeface="Calibri" panose="020F0502020204030204" pitchFamily="34" charset="0"/>
            </a:endParaRPr>
          </a:p>
          <a:p>
            <a:pPr marL="0" indent="0" fontAlgn="ctr">
              <a:spcBef>
                <a:spcPts val="0"/>
              </a:spcBef>
              <a:spcAft>
                <a:spcPts val="600"/>
              </a:spcAft>
              <a:buNone/>
            </a:pPr>
            <a:endParaRPr lang="en-US" sz="1600" i="1" dirty="0">
              <a:latin typeface="Calibri" panose="020F0502020204030204" pitchFamily="34" charset="0"/>
            </a:endParaRPr>
          </a:p>
          <a:p>
            <a:pPr marL="0" indent="0" font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i="1" dirty="0">
                <a:latin typeface="Calibri" panose="020F0502020204030204" pitchFamily="34" charset="0"/>
              </a:rPr>
              <a:t>*Estimated </a:t>
            </a:r>
            <a:endParaRPr lang="en-US" sz="16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559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B0B2273D-D75C-423B-B2DE-425339D2F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COVID-19 CASES NYC BY ZIP CODE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3BFAC3-EA77-4FA7-AABC-E9AD046B42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49" t="15152" r="25870" b="3636"/>
          <a:stretch/>
        </p:blipFill>
        <p:spPr>
          <a:xfrm>
            <a:off x="5153822" y="665018"/>
            <a:ext cx="6553545" cy="555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44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F394AF6F-6D90-4CD5-8F89-70C952D5F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1039095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COVID-19 PERCENT OF PATIENTS TESTING POSITIVE BY ZIP CODE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D5128C-05E6-43D7-A70C-E101CE8803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49" t="15353" r="25870" b="3434"/>
          <a:stretch/>
        </p:blipFill>
        <p:spPr>
          <a:xfrm>
            <a:off x="5153822" y="706583"/>
            <a:ext cx="6553545" cy="561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73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1B446-12DB-41B3-9286-B38793AEF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NYC CASES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COVID-19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FA05902-74D0-4FAA-A7D4-A7B88C0A84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75" t="23031" r="38659" b="9899"/>
          <a:stretch/>
        </p:blipFill>
        <p:spPr>
          <a:xfrm>
            <a:off x="5943601" y="65188"/>
            <a:ext cx="4017818" cy="677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18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A15035-05F9-4F7C-99B2-44652A388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NYC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CASES OVER </a:t>
            </a:r>
            <a:r>
              <a:rPr lang="en-US" sz="4800" dirty="0">
                <a:solidFill>
                  <a:srgbClr val="FFFFFF"/>
                </a:solidFill>
              </a:rPr>
              <a:t>TIME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COVID-19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360DD0E-92BE-4432-BF97-ECCBFB2E64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02" t="37449" r="17062" b="27677"/>
          <a:stretch/>
        </p:blipFill>
        <p:spPr>
          <a:xfrm>
            <a:off x="6166626" y="85840"/>
            <a:ext cx="5117858" cy="20886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5DF6BB-0F61-431C-9C04-0170F4A97015}"/>
              </a:ext>
            </a:extLst>
          </p:cNvPr>
          <p:cNvSpPr txBox="1"/>
          <p:nvPr/>
        </p:nvSpPr>
        <p:spPr>
          <a:xfrm>
            <a:off x="845127" y="4281055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Due to delays in reporting, recent data are incomplete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89C80A-2EE3-4618-8BB5-1DA1A8334A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26" t="39472" r="17884" b="27832"/>
          <a:stretch/>
        </p:blipFill>
        <p:spPr>
          <a:xfrm>
            <a:off x="5990958" y="2371404"/>
            <a:ext cx="5293525" cy="20886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B48C67-6C82-47C8-9592-C111E6CFD7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85" t="39365" r="17183" b="27272"/>
          <a:stretch/>
        </p:blipFill>
        <p:spPr>
          <a:xfrm>
            <a:off x="5886241" y="4674315"/>
            <a:ext cx="5286733" cy="20886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0D8A96-C011-46ED-920F-2779874AA42C}"/>
              </a:ext>
            </a:extLst>
          </p:cNvPr>
          <p:cNvSpPr txBox="1"/>
          <p:nvPr/>
        </p:nvSpPr>
        <p:spPr>
          <a:xfrm rot="5400000">
            <a:off x="4260525" y="3082289"/>
            <a:ext cx="2769989" cy="1386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/>
              <a:t>HOSPITALIZED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28C983-F903-4FEF-929A-8EEE59D4EB0B}"/>
              </a:ext>
            </a:extLst>
          </p:cNvPr>
          <p:cNvSpPr txBox="1"/>
          <p:nvPr/>
        </p:nvSpPr>
        <p:spPr>
          <a:xfrm rot="5400000">
            <a:off x="5081145" y="831261"/>
            <a:ext cx="1261884" cy="2494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/>
              <a:t>CASES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935D56-C1E8-4B5F-AAD6-1411E8A4E16E}"/>
              </a:ext>
            </a:extLst>
          </p:cNvPr>
          <p:cNvSpPr txBox="1"/>
          <p:nvPr/>
        </p:nvSpPr>
        <p:spPr>
          <a:xfrm rot="5400000">
            <a:off x="4886068" y="5473732"/>
            <a:ext cx="1477328" cy="2494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/>
              <a:t>DEATHS</a:t>
            </a:r>
          </a:p>
        </p:txBody>
      </p:sp>
    </p:spTree>
    <p:extLst>
      <p:ext uri="{BB962C8B-B14F-4D97-AF65-F5344CB8AC3E}">
        <p14:creationId xmlns:p14="http://schemas.microsoft.com/office/powerpoint/2010/main" val="19436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AA8AE6-6482-4267-A5D5-BFED9DC79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NYC 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RATES BY </a:t>
            </a:r>
            <a:r>
              <a:rPr lang="en-US" sz="4800" dirty="0">
                <a:solidFill>
                  <a:srgbClr val="FFFFFF"/>
                </a:solidFill>
              </a:rPr>
              <a:t>BOROUGH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COVID-19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37291A4-896D-488A-AFD2-E96347C0D9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88" t="19394" r="17183" b="34343"/>
          <a:stretch/>
        </p:blipFill>
        <p:spPr>
          <a:xfrm>
            <a:off x="4835236" y="1274617"/>
            <a:ext cx="7196146" cy="39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1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F5ACDD-2F33-4BDC-82F2-DE8386D5F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NYC          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CASE RATES BY </a:t>
            </a:r>
            <a:r>
              <a:rPr lang="en-US" sz="4800" dirty="0">
                <a:solidFill>
                  <a:srgbClr val="FFFFFF"/>
                </a:solidFill>
              </a:rPr>
              <a:t>AGE GROUP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COVID-19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1C2AF01-5ACF-4364-AFCE-22906125D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47" t="15959" r="17424" b="37374"/>
          <a:stretch/>
        </p:blipFill>
        <p:spPr>
          <a:xfrm>
            <a:off x="4904509" y="1288472"/>
            <a:ext cx="7232913" cy="404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07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432</Words>
  <Application>Microsoft Office PowerPoint</Application>
  <PresentationFormat>Widescreen</PresentationFormat>
  <Paragraphs>58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COVID-19 DISCUSSION FOR ICU DIRECTORS</vt:lpstr>
      <vt:lpstr>DISCLAIMER</vt:lpstr>
      <vt:lpstr>CURRENT STATUS OF OUTBREAK NYC</vt:lpstr>
      <vt:lpstr>COVID-19 CASES NYC BY ZIP CODE</vt:lpstr>
      <vt:lpstr>COVID-19 PERCENT OF PATIENTS TESTING POSITIVE BY ZIP CODE </vt:lpstr>
      <vt:lpstr>NYC CASES COVID-19</vt:lpstr>
      <vt:lpstr>NYC  CASES OVER TIME COVID-19</vt:lpstr>
      <vt:lpstr>NYC  RATES BY BOROUGH COVID-19</vt:lpstr>
      <vt:lpstr>NYC           CASE RATES BY AGE GROUP COVID-19</vt:lpstr>
      <vt:lpstr>NYC  HOSPITAL RATES BY AGE GROUP COVID-19</vt:lpstr>
      <vt:lpstr>NYC  DEATH RATES BY AGE GROUP COVID-19</vt:lpstr>
      <vt:lpstr>NYC  DEATH RATES BY BOROUGH AND AGE GROUP COVID-19</vt:lpstr>
      <vt:lpstr>DEATH SURVEILLANCE</vt:lpstr>
      <vt:lpstr>NYC  DEATH RATES BY RACE/ ETHNICITY COVID-19</vt:lpstr>
      <vt:lpstr>NYC  RATES BY NEIGHBORHOOD LEVEL OF POVERTY  COVID-19 </vt:lpstr>
      <vt:lpstr>Crisis Communication Resources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DISCUSSION FOR ICU DIRECTORS</dc:title>
  <dc:creator>Madhury Ray</dc:creator>
  <cp:lastModifiedBy>Madhury Ray</cp:lastModifiedBy>
  <cp:revision>2</cp:revision>
  <dcterms:created xsi:type="dcterms:W3CDTF">2020-04-09T15:43:07Z</dcterms:created>
  <dcterms:modified xsi:type="dcterms:W3CDTF">2020-04-09T15:45:45Z</dcterms:modified>
</cp:coreProperties>
</file>