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74" r:id="rId2"/>
    <p:sldMasterId id="2147483976" r:id="rId3"/>
    <p:sldMasterId id="2147483988" r:id="rId4"/>
    <p:sldMasterId id="2147484000" r:id="rId5"/>
    <p:sldMasterId id="2147484024" r:id="rId6"/>
  </p:sldMasterIdLst>
  <p:notesMasterIdLst>
    <p:notesMasterId r:id="rId95"/>
  </p:notesMasterIdLst>
  <p:handoutMasterIdLst>
    <p:handoutMasterId r:id="rId96"/>
  </p:handoutMasterIdLst>
  <p:sldIdLst>
    <p:sldId id="262" r:id="rId7"/>
    <p:sldId id="292" r:id="rId8"/>
    <p:sldId id="263" r:id="rId9"/>
    <p:sldId id="288" r:id="rId10"/>
    <p:sldId id="273" r:id="rId11"/>
    <p:sldId id="451" r:id="rId12"/>
    <p:sldId id="519" r:id="rId13"/>
    <p:sldId id="520" r:id="rId14"/>
    <p:sldId id="307" r:id="rId15"/>
    <p:sldId id="458" r:id="rId16"/>
    <p:sldId id="459" r:id="rId17"/>
    <p:sldId id="460" r:id="rId18"/>
    <p:sldId id="461" r:id="rId19"/>
    <p:sldId id="462" r:id="rId20"/>
    <p:sldId id="464" r:id="rId21"/>
    <p:sldId id="540" r:id="rId22"/>
    <p:sldId id="541" r:id="rId23"/>
    <p:sldId id="466" r:id="rId24"/>
    <p:sldId id="521" r:id="rId25"/>
    <p:sldId id="470" r:id="rId26"/>
    <p:sldId id="522" r:id="rId27"/>
    <p:sldId id="523" r:id="rId28"/>
    <p:sldId id="473" r:id="rId29"/>
    <p:sldId id="474" r:id="rId30"/>
    <p:sldId id="477" r:id="rId31"/>
    <p:sldId id="475" r:id="rId32"/>
    <p:sldId id="524" r:id="rId33"/>
    <p:sldId id="525" r:id="rId34"/>
    <p:sldId id="479" r:id="rId35"/>
    <p:sldId id="480" r:id="rId36"/>
    <p:sldId id="526" r:id="rId37"/>
    <p:sldId id="527" r:id="rId38"/>
    <p:sldId id="484" r:id="rId39"/>
    <p:sldId id="486" r:id="rId40"/>
    <p:sldId id="488" r:id="rId41"/>
    <p:sldId id="529" r:id="rId42"/>
    <p:sldId id="530" r:id="rId43"/>
    <p:sldId id="513" r:id="rId44"/>
    <p:sldId id="531" r:id="rId45"/>
    <p:sldId id="532" r:id="rId46"/>
    <p:sldId id="533" r:id="rId47"/>
    <p:sldId id="534" r:id="rId48"/>
    <p:sldId id="535" r:id="rId49"/>
    <p:sldId id="536" r:id="rId50"/>
    <p:sldId id="537" r:id="rId51"/>
    <p:sldId id="496" r:id="rId52"/>
    <p:sldId id="497" r:id="rId53"/>
    <p:sldId id="498" r:id="rId54"/>
    <p:sldId id="500" r:id="rId55"/>
    <p:sldId id="501" r:id="rId56"/>
    <p:sldId id="499" r:id="rId57"/>
    <p:sldId id="512" r:id="rId58"/>
    <p:sldId id="503" r:id="rId59"/>
    <p:sldId id="504" r:id="rId60"/>
    <p:sldId id="538" r:id="rId61"/>
    <p:sldId id="506" r:id="rId62"/>
    <p:sldId id="507" r:id="rId63"/>
    <p:sldId id="508" r:id="rId64"/>
    <p:sldId id="543" r:id="rId65"/>
    <p:sldId id="542" r:id="rId66"/>
    <p:sldId id="509" r:id="rId67"/>
    <p:sldId id="450" r:id="rId68"/>
    <p:sldId id="511" r:id="rId69"/>
    <p:sldId id="539" r:id="rId70"/>
    <p:sldId id="494" r:id="rId71"/>
    <p:sldId id="491" r:id="rId72"/>
    <p:sldId id="492" r:id="rId73"/>
    <p:sldId id="495" r:id="rId74"/>
    <p:sldId id="493" r:id="rId75"/>
    <p:sldId id="264" r:id="rId76"/>
    <p:sldId id="275" r:id="rId77"/>
    <p:sldId id="276" r:id="rId78"/>
    <p:sldId id="259" r:id="rId79"/>
    <p:sldId id="277" r:id="rId80"/>
    <p:sldId id="274" r:id="rId81"/>
    <p:sldId id="572" r:id="rId82"/>
    <p:sldId id="291" r:id="rId83"/>
    <p:sldId id="258" r:id="rId84"/>
    <p:sldId id="260" r:id="rId85"/>
    <p:sldId id="256" r:id="rId86"/>
    <p:sldId id="257" r:id="rId87"/>
    <p:sldId id="267" r:id="rId88"/>
    <p:sldId id="272" r:id="rId89"/>
    <p:sldId id="266" r:id="rId90"/>
    <p:sldId id="279" r:id="rId91"/>
    <p:sldId id="284" r:id="rId92"/>
    <p:sldId id="281" r:id="rId93"/>
    <p:sldId id="278" r:id="rId9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B4BF"/>
    <a:srgbClr val="31434E"/>
    <a:srgbClr val="EAE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6314"/>
  </p:normalViewPr>
  <p:slideViewPr>
    <p:cSldViewPr>
      <p:cViewPr varScale="1">
        <p:scale>
          <a:sx n="141" d="100"/>
          <a:sy n="141" d="100"/>
        </p:scale>
        <p:origin x="1264" y="176"/>
      </p:cViewPr>
      <p:guideLst>
        <p:guide orient="horz" pos="1620"/>
        <p:guide pos="2880"/>
      </p:guideLst>
    </p:cSldViewPr>
  </p:slideViewPr>
  <p:outlineViewPr>
    <p:cViewPr>
      <p:scale>
        <a:sx n="33" d="100"/>
        <a:sy n="33" d="100"/>
      </p:scale>
      <p:origin x="0" y="-1182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4320"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Infant disease severity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73-4A90-AA4F-F2C6FABA82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73-4A90-AA4F-F2C6FABA82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73-4A90-AA4F-F2C6FABA823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73-4A90-AA4F-F2C6FABA823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C73-4A90-AA4F-F2C6FABA823D}"/>
              </c:ext>
            </c:extLst>
          </c:dPt>
          <c:dLbls>
            <c:dLbl>
              <c:idx val="0"/>
              <c:layout>
                <c:manualLayout>
                  <c:x val="0.13257727894733667"/>
                  <c:y val="2.19499885929193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C73-4A90-AA4F-F2C6FABA823D}"/>
                </c:ext>
              </c:extLst>
            </c:dLbl>
            <c:dLbl>
              <c:idx val="3"/>
              <c:layout>
                <c:manualLayout>
                  <c:x val="-7.1906320784996203E-2"/>
                  <c:y val="2.19499885929193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C73-4A90-AA4F-F2C6FABA823D}"/>
                </c:ext>
              </c:extLst>
            </c:dLbl>
            <c:dLbl>
              <c:idx val="4"/>
              <c:layout>
                <c:manualLayout>
                  <c:x val="-4.9435595539684893E-2"/>
                  <c:y val="3.135712656131330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C73-4A90-AA4F-F2C6FABA823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Asymptomatic</c:v>
                </c:pt>
                <c:pt idx="1">
                  <c:v>Mild</c:v>
                </c:pt>
                <c:pt idx="2">
                  <c:v>Moderate</c:v>
                </c:pt>
                <c:pt idx="3">
                  <c:v>Severe</c:v>
                </c:pt>
                <c:pt idx="4">
                  <c:v>Critical</c:v>
                </c:pt>
              </c:strCache>
            </c:strRef>
          </c:cat>
          <c:val>
            <c:numRef>
              <c:f>Sheet1!$B$2:$B$6</c:f>
              <c:numCache>
                <c:formatCode>General</c:formatCode>
                <c:ptCount val="5"/>
                <c:pt idx="0">
                  <c:v>7</c:v>
                </c:pt>
                <c:pt idx="1">
                  <c:v>205</c:v>
                </c:pt>
                <c:pt idx="2">
                  <c:v>127</c:v>
                </c:pt>
                <c:pt idx="3">
                  <c:v>33</c:v>
                </c:pt>
                <c:pt idx="4">
                  <c:v>7</c:v>
                </c:pt>
              </c:numCache>
            </c:numRef>
          </c:val>
          <c:extLst>
            <c:ext xmlns:c16="http://schemas.microsoft.com/office/drawing/2014/chart" uri="{C3380CC4-5D6E-409C-BE32-E72D297353CC}">
              <c16:uniqueId val="{0000000A-EC73-4A90-AA4F-F2C6FABA823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1" Type="http://schemas.openxmlformats.org/officeDocument/2006/relationships/hyperlink" Target="mailto:acombs@northwell.edu"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mailto:NYSPQC@health.ny.gov"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mailto:acombs@northwell.edu"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mailto:NYSPQC@health.ny.gov"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853B1-3DAC-3040-BD6F-917547061E87}"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96C56D1B-E9D2-2143-8AB7-A1DBDB8AF148}">
      <dgm:prSet phldrT="[Text]" custT="1"/>
      <dgm:spPr/>
      <dgm:t>
        <a:bodyPr/>
        <a:lstStyle/>
        <a:p>
          <a:r>
            <a:rPr lang="en-US" sz="2000" dirty="0"/>
            <a:t>Overview of COVID-19 in Pregnancy</a:t>
          </a:r>
        </a:p>
      </dgm:t>
    </dgm:pt>
    <dgm:pt modelId="{0BDE911C-3799-6549-AB9D-200D79E3859B}" type="parTrans" cxnId="{61C741DA-EAB0-824F-A6FA-30AEE5E6796D}">
      <dgm:prSet/>
      <dgm:spPr/>
      <dgm:t>
        <a:bodyPr/>
        <a:lstStyle/>
        <a:p>
          <a:endParaRPr lang="en-US" sz="1200"/>
        </a:p>
      </dgm:t>
    </dgm:pt>
    <dgm:pt modelId="{0721EA17-B173-C14D-8656-333A66155F0C}" type="sibTrans" cxnId="{61C741DA-EAB0-824F-A6FA-30AEE5E6796D}">
      <dgm:prSet/>
      <dgm:spPr/>
      <dgm:t>
        <a:bodyPr/>
        <a:lstStyle/>
        <a:p>
          <a:endParaRPr lang="en-US" sz="1200"/>
        </a:p>
      </dgm:t>
    </dgm:pt>
    <dgm:pt modelId="{F5C6785F-E699-284D-BBEE-5BA0A3B3508E}">
      <dgm:prSet phldrT="[Text]" custT="1"/>
      <dgm:spPr/>
      <dgm:t>
        <a:bodyPr/>
        <a:lstStyle/>
        <a:p>
          <a:r>
            <a:rPr lang="en-US" sz="2000" dirty="0"/>
            <a:t>Case Presentation:  COVID-19 in Pregnancy</a:t>
          </a:r>
        </a:p>
      </dgm:t>
    </dgm:pt>
    <dgm:pt modelId="{E68A4C5B-384B-F04B-B530-28A9F5DFF9C3}" type="parTrans" cxnId="{FCE13852-B3FD-D648-9FAE-E4B492579A73}">
      <dgm:prSet/>
      <dgm:spPr/>
      <dgm:t>
        <a:bodyPr/>
        <a:lstStyle/>
        <a:p>
          <a:endParaRPr lang="en-US" sz="1200"/>
        </a:p>
      </dgm:t>
    </dgm:pt>
    <dgm:pt modelId="{E1D3BD2B-9489-2D42-B1A2-B81DA8D016AD}" type="sibTrans" cxnId="{FCE13852-B3FD-D648-9FAE-E4B492579A73}">
      <dgm:prSet/>
      <dgm:spPr/>
      <dgm:t>
        <a:bodyPr/>
        <a:lstStyle/>
        <a:p>
          <a:endParaRPr lang="en-US" sz="1200"/>
        </a:p>
      </dgm:t>
    </dgm:pt>
    <dgm:pt modelId="{DBCE1A4C-9886-4A48-AFBD-BEBF7567DDF8}">
      <dgm:prSet phldrT="[Text]" custT="1"/>
      <dgm:spPr/>
      <dgm:t>
        <a:bodyPr/>
        <a:lstStyle/>
        <a:p>
          <a:r>
            <a:rPr lang="en-US" sz="2000" dirty="0"/>
            <a:t>Ambulatory &amp; Inpatient Considerations and Challenges</a:t>
          </a:r>
        </a:p>
      </dgm:t>
    </dgm:pt>
    <dgm:pt modelId="{8DFF10BF-0912-CB4D-98CD-E1CE61C4384D}" type="parTrans" cxnId="{0A1340E1-6AF9-544D-8648-68DDC25B18F5}">
      <dgm:prSet/>
      <dgm:spPr/>
      <dgm:t>
        <a:bodyPr/>
        <a:lstStyle/>
        <a:p>
          <a:endParaRPr lang="en-US" sz="1200"/>
        </a:p>
      </dgm:t>
    </dgm:pt>
    <dgm:pt modelId="{59A3DBB9-365F-634E-9BE1-4452C49C4174}" type="sibTrans" cxnId="{0A1340E1-6AF9-544D-8648-68DDC25B18F5}">
      <dgm:prSet/>
      <dgm:spPr/>
      <dgm:t>
        <a:bodyPr/>
        <a:lstStyle/>
        <a:p>
          <a:endParaRPr lang="en-US" sz="1200"/>
        </a:p>
      </dgm:t>
    </dgm:pt>
    <dgm:pt modelId="{19B8B210-D810-3B48-AB65-98977CFCC45F}" type="pres">
      <dgm:prSet presAssocID="{B15853B1-3DAC-3040-BD6F-917547061E87}" presName="Name0" presStyleCnt="0">
        <dgm:presLayoutVars>
          <dgm:chMax val="7"/>
          <dgm:chPref val="7"/>
          <dgm:dir/>
        </dgm:presLayoutVars>
      </dgm:prSet>
      <dgm:spPr/>
    </dgm:pt>
    <dgm:pt modelId="{11B1AF4F-EE82-6C4D-BDEF-22B39318D6BE}" type="pres">
      <dgm:prSet presAssocID="{B15853B1-3DAC-3040-BD6F-917547061E87}" presName="Name1" presStyleCnt="0"/>
      <dgm:spPr/>
    </dgm:pt>
    <dgm:pt modelId="{158A3538-8AE6-8149-ABE6-7DFFD5987AAE}" type="pres">
      <dgm:prSet presAssocID="{B15853B1-3DAC-3040-BD6F-917547061E87}" presName="cycle" presStyleCnt="0"/>
      <dgm:spPr/>
    </dgm:pt>
    <dgm:pt modelId="{42B4E672-F94B-7E4A-B595-FFFF67387FDF}" type="pres">
      <dgm:prSet presAssocID="{B15853B1-3DAC-3040-BD6F-917547061E87}" presName="srcNode" presStyleLbl="node1" presStyleIdx="0" presStyleCnt="3"/>
      <dgm:spPr/>
    </dgm:pt>
    <dgm:pt modelId="{771A0DD4-F1B2-B540-B0CF-576E3DAD884B}" type="pres">
      <dgm:prSet presAssocID="{B15853B1-3DAC-3040-BD6F-917547061E87}" presName="conn" presStyleLbl="parChTrans1D2" presStyleIdx="0" presStyleCnt="1"/>
      <dgm:spPr/>
    </dgm:pt>
    <dgm:pt modelId="{8B8C5DB1-E1FE-F341-8B4A-0B230414D0AA}" type="pres">
      <dgm:prSet presAssocID="{B15853B1-3DAC-3040-BD6F-917547061E87}" presName="extraNode" presStyleLbl="node1" presStyleIdx="0" presStyleCnt="3"/>
      <dgm:spPr/>
    </dgm:pt>
    <dgm:pt modelId="{C07193E1-7060-9F48-85F8-3F134E68F9BC}" type="pres">
      <dgm:prSet presAssocID="{B15853B1-3DAC-3040-BD6F-917547061E87}" presName="dstNode" presStyleLbl="node1" presStyleIdx="0" presStyleCnt="3"/>
      <dgm:spPr/>
    </dgm:pt>
    <dgm:pt modelId="{43896F32-088E-284D-B5AF-8198AA98177D}" type="pres">
      <dgm:prSet presAssocID="{96C56D1B-E9D2-2143-8AB7-A1DBDB8AF148}" presName="text_1" presStyleLbl="node1" presStyleIdx="0" presStyleCnt="3">
        <dgm:presLayoutVars>
          <dgm:bulletEnabled val="1"/>
        </dgm:presLayoutVars>
      </dgm:prSet>
      <dgm:spPr/>
    </dgm:pt>
    <dgm:pt modelId="{54269407-7281-D44F-B4DE-722F1D433847}" type="pres">
      <dgm:prSet presAssocID="{96C56D1B-E9D2-2143-8AB7-A1DBDB8AF148}" presName="accent_1" presStyleCnt="0"/>
      <dgm:spPr/>
    </dgm:pt>
    <dgm:pt modelId="{F9F0410D-2873-354C-8887-23C479E94E05}" type="pres">
      <dgm:prSet presAssocID="{96C56D1B-E9D2-2143-8AB7-A1DBDB8AF148}" presName="accentRepeatNode" presStyleLbl="solidFgAcc1" presStyleIdx="0" presStyleCnt="3"/>
      <dgm:spPr/>
    </dgm:pt>
    <dgm:pt modelId="{C91D4D2F-1005-E441-87FD-3389266AF1C6}" type="pres">
      <dgm:prSet presAssocID="{F5C6785F-E699-284D-BBEE-5BA0A3B3508E}" presName="text_2" presStyleLbl="node1" presStyleIdx="1" presStyleCnt="3">
        <dgm:presLayoutVars>
          <dgm:bulletEnabled val="1"/>
        </dgm:presLayoutVars>
      </dgm:prSet>
      <dgm:spPr/>
    </dgm:pt>
    <dgm:pt modelId="{40BDF1DC-BEB5-4444-9890-A592783BC6F2}" type="pres">
      <dgm:prSet presAssocID="{F5C6785F-E699-284D-BBEE-5BA0A3B3508E}" presName="accent_2" presStyleCnt="0"/>
      <dgm:spPr/>
    </dgm:pt>
    <dgm:pt modelId="{6EA04E44-63FB-D044-BFEE-EDE4D2848947}" type="pres">
      <dgm:prSet presAssocID="{F5C6785F-E699-284D-BBEE-5BA0A3B3508E}" presName="accentRepeatNode" presStyleLbl="solidFgAcc1" presStyleIdx="1" presStyleCnt="3"/>
      <dgm:spPr/>
    </dgm:pt>
    <dgm:pt modelId="{60E3B769-A03A-9246-BC97-35A3016C9668}" type="pres">
      <dgm:prSet presAssocID="{DBCE1A4C-9886-4A48-AFBD-BEBF7567DDF8}" presName="text_3" presStyleLbl="node1" presStyleIdx="2" presStyleCnt="3">
        <dgm:presLayoutVars>
          <dgm:bulletEnabled val="1"/>
        </dgm:presLayoutVars>
      </dgm:prSet>
      <dgm:spPr/>
    </dgm:pt>
    <dgm:pt modelId="{BFAC1505-C31B-7C41-AB86-CD0198A95103}" type="pres">
      <dgm:prSet presAssocID="{DBCE1A4C-9886-4A48-AFBD-BEBF7567DDF8}" presName="accent_3" presStyleCnt="0"/>
      <dgm:spPr/>
    </dgm:pt>
    <dgm:pt modelId="{6284E891-DC95-0540-96CB-CC0BA7105250}" type="pres">
      <dgm:prSet presAssocID="{DBCE1A4C-9886-4A48-AFBD-BEBF7567DDF8}" presName="accentRepeatNode" presStyleLbl="solidFgAcc1" presStyleIdx="2" presStyleCnt="3"/>
      <dgm:spPr/>
    </dgm:pt>
  </dgm:ptLst>
  <dgm:cxnLst>
    <dgm:cxn modelId="{1AADCB3D-CF6F-9D42-87A4-039380D2D55A}" type="presOf" srcId="{96C56D1B-E9D2-2143-8AB7-A1DBDB8AF148}" destId="{43896F32-088E-284D-B5AF-8198AA98177D}" srcOrd="0" destOrd="0" presId="urn:microsoft.com/office/officeart/2008/layout/VerticalCurvedList"/>
    <dgm:cxn modelId="{FCE13852-B3FD-D648-9FAE-E4B492579A73}" srcId="{B15853B1-3DAC-3040-BD6F-917547061E87}" destId="{F5C6785F-E699-284D-BBEE-5BA0A3B3508E}" srcOrd="1" destOrd="0" parTransId="{E68A4C5B-384B-F04B-B530-28A9F5DFF9C3}" sibTransId="{E1D3BD2B-9489-2D42-B1A2-B81DA8D016AD}"/>
    <dgm:cxn modelId="{0B3CD462-DEA3-DC4D-A491-1AD28AA82462}" type="presOf" srcId="{F5C6785F-E699-284D-BBEE-5BA0A3B3508E}" destId="{C91D4D2F-1005-E441-87FD-3389266AF1C6}" srcOrd="0" destOrd="0" presId="urn:microsoft.com/office/officeart/2008/layout/VerticalCurvedList"/>
    <dgm:cxn modelId="{AB4ABB77-D6D2-F247-AD79-EEB2D940EC2C}" type="presOf" srcId="{0721EA17-B173-C14D-8656-333A66155F0C}" destId="{771A0DD4-F1B2-B540-B0CF-576E3DAD884B}" srcOrd="0" destOrd="0" presId="urn:microsoft.com/office/officeart/2008/layout/VerticalCurvedList"/>
    <dgm:cxn modelId="{61C741DA-EAB0-824F-A6FA-30AEE5E6796D}" srcId="{B15853B1-3DAC-3040-BD6F-917547061E87}" destId="{96C56D1B-E9D2-2143-8AB7-A1DBDB8AF148}" srcOrd="0" destOrd="0" parTransId="{0BDE911C-3799-6549-AB9D-200D79E3859B}" sibTransId="{0721EA17-B173-C14D-8656-333A66155F0C}"/>
    <dgm:cxn modelId="{7BD0B3DA-34A4-F943-8D9B-56D41E75273A}" type="presOf" srcId="{B15853B1-3DAC-3040-BD6F-917547061E87}" destId="{19B8B210-D810-3B48-AB65-98977CFCC45F}" srcOrd="0" destOrd="0" presId="urn:microsoft.com/office/officeart/2008/layout/VerticalCurvedList"/>
    <dgm:cxn modelId="{0A1340E1-6AF9-544D-8648-68DDC25B18F5}" srcId="{B15853B1-3DAC-3040-BD6F-917547061E87}" destId="{DBCE1A4C-9886-4A48-AFBD-BEBF7567DDF8}" srcOrd="2" destOrd="0" parTransId="{8DFF10BF-0912-CB4D-98CD-E1CE61C4384D}" sibTransId="{59A3DBB9-365F-634E-9BE1-4452C49C4174}"/>
    <dgm:cxn modelId="{763632ED-E283-6946-89C2-3DA76C0CFA56}" type="presOf" srcId="{DBCE1A4C-9886-4A48-AFBD-BEBF7567DDF8}" destId="{60E3B769-A03A-9246-BC97-35A3016C9668}" srcOrd="0" destOrd="0" presId="urn:microsoft.com/office/officeart/2008/layout/VerticalCurvedList"/>
    <dgm:cxn modelId="{8B729C08-D42B-454B-9550-27A10C308658}" type="presParOf" srcId="{19B8B210-D810-3B48-AB65-98977CFCC45F}" destId="{11B1AF4F-EE82-6C4D-BDEF-22B39318D6BE}" srcOrd="0" destOrd="0" presId="urn:microsoft.com/office/officeart/2008/layout/VerticalCurvedList"/>
    <dgm:cxn modelId="{1D30A0F8-E8AC-1C4C-BA33-967209E55D0A}" type="presParOf" srcId="{11B1AF4F-EE82-6C4D-BDEF-22B39318D6BE}" destId="{158A3538-8AE6-8149-ABE6-7DFFD5987AAE}" srcOrd="0" destOrd="0" presId="urn:microsoft.com/office/officeart/2008/layout/VerticalCurvedList"/>
    <dgm:cxn modelId="{AAF779C5-18EE-7140-A323-8E5D2FC55F95}" type="presParOf" srcId="{158A3538-8AE6-8149-ABE6-7DFFD5987AAE}" destId="{42B4E672-F94B-7E4A-B595-FFFF67387FDF}" srcOrd="0" destOrd="0" presId="urn:microsoft.com/office/officeart/2008/layout/VerticalCurvedList"/>
    <dgm:cxn modelId="{A9C9EED9-AF79-5D42-AF2F-34F95AD80B5F}" type="presParOf" srcId="{158A3538-8AE6-8149-ABE6-7DFFD5987AAE}" destId="{771A0DD4-F1B2-B540-B0CF-576E3DAD884B}" srcOrd="1" destOrd="0" presId="urn:microsoft.com/office/officeart/2008/layout/VerticalCurvedList"/>
    <dgm:cxn modelId="{AF48343B-BE8E-6049-9C08-8FFC91FDB7D2}" type="presParOf" srcId="{158A3538-8AE6-8149-ABE6-7DFFD5987AAE}" destId="{8B8C5DB1-E1FE-F341-8B4A-0B230414D0AA}" srcOrd="2" destOrd="0" presId="urn:microsoft.com/office/officeart/2008/layout/VerticalCurvedList"/>
    <dgm:cxn modelId="{FF5D4C04-1138-204B-9610-80550188ACD5}" type="presParOf" srcId="{158A3538-8AE6-8149-ABE6-7DFFD5987AAE}" destId="{C07193E1-7060-9F48-85F8-3F134E68F9BC}" srcOrd="3" destOrd="0" presId="urn:microsoft.com/office/officeart/2008/layout/VerticalCurvedList"/>
    <dgm:cxn modelId="{BA94F22D-46FF-D944-AD20-27E655FD85CD}" type="presParOf" srcId="{11B1AF4F-EE82-6C4D-BDEF-22B39318D6BE}" destId="{43896F32-088E-284D-B5AF-8198AA98177D}" srcOrd="1" destOrd="0" presId="urn:microsoft.com/office/officeart/2008/layout/VerticalCurvedList"/>
    <dgm:cxn modelId="{CA7DB4BB-078F-9F41-A504-BC55966CFF8E}" type="presParOf" srcId="{11B1AF4F-EE82-6C4D-BDEF-22B39318D6BE}" destId="{54269407-7281-D44F-B4DE-722F1D433847}" srcOrd="2" destOrd="0" presId="urn:microsoft.com/office/officeart/2008/layout/VerticalCurvedList"/>
    <dgm:cxn modelId="{D5ACB0B5-DBE8-0B44-959A-DBE912750AC5}" type="presParOf" srcId="{54269407-7281-D44F-B4DE-722F1D433847}" destId="{F9F0410D-2873-354C-8887-23C479E94E05}" srcOrd="0" destOrd="0" presId="urn:microsoft.com/office/officeart/2008/layout/VerticalCurvedList"/>
    <dgm:cxn modelId="{1624239C-D473-6C4D-B4B4-9681C886AE28}" type="presParOf" srcId="{11B1AF4F-EE82-6C4D-BDEF-22B39318D6BE}" destId="{C91D4D2F-1005-E441-87FD-3389266AF1C6}" srcOrd="3" destOrd="0" presId="urn:microsoft.com/office/officeart/2008/layout/VerticalCurvedList"/>
    <dgm:cxn modelId="{E852A966-48A6-3243-B8D8-38B6CCF7BC60}" type="presParOf" srcId="{11B1AF4F-EE82-6C4D-BDEF-22B39318D6BE}" destId="{40BDF1DC-BEB5-4444-9890-A592783BC6F2}" srcOrd="4" destOrd="0" presId="urn:microsoft.com/office/officeart/2008/layout/VerticalCurvedList"/>
    <dgm:cxn modelId="{8206556F-4C36-AD42-9F6A-FBBBA64C6CF5}" type="presParOf" srcId="{40BDF1DC-BEB5-4444-9890-A592783BC6F2}" destId="{6EA04E44-63FB-D044-BFEE-EDE4D2848947}" srcOrd="0" destOrd="0" presId="urn:microsoft.com/office/officeart/2008/layout/VerticalCurvedList"/>
    <dgm:cxn modelId="{722DC1CC-6A8F-7C4A-BCD0-E8BF5ABA7E62}" type="presParOf" srcId="{11B1AF4F-EE82-6C4D-BDEF-22B39318D6BE}" destId="{60E3B769-A03A-9246-BC97-35A3016C9668}" srcOrd="5" destOrd="0" presId="urn:microsoft.com/office/officeart/2008/layout/VerticalCurvedList"/>
    <dgm:cxn modelId="{48E12478-3E96-8448-920D-9DBAB2C4EA5E}" type="presParOf" srcId="{11B1AF4F-EE82-6C4D-BDEF-22B39318D6BE}" destId="{BFAC1505-C31B-7C41-AB86-CD0198A95103}" srcOrd="6" destOrd="0" presId="urn:microsoft.com/office/officeart/2008/layout/VerticalCurvedList"/>
    <dgm:cxn modelId="{9E8B0B7A-6F8D-F942-8693-59029F42420D}" type="presParOf" srcId="{BFAC1505-C31B-7C41-AB86-CD0198A95103}" destId="{6284E891-DC95-0540-96CB-CC0BA710525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ECC567-4F6C-A245-B14F-DA43D115E979}"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C14BE3D4-E1EC-2D41-AC47-B00812175E31}">
      <dgm:prSet phldrT="[Text]" custT="1"/>
      <dgm:spPr/>
      <dgm:t>
        <a:bodyPr/>
        <a:lstStyle/>
        <a:p>
          <a:r>
            <a:rPr kumimoji="0" lang="en-US" sz="2000" b="0" i="0" u="none" strike="noStrike" cap="none" spc="0" normalizeH="0" baseline="0" noProof="0" dirty="0">
              <a:ln>
                <a:noFill/>
              </a:ln>
              <a:effectLst/>
              <a:uLnTx/>
              <a:uFillTx/>
              <a:latin typeface="Calibri" panose="020F0502020204030204"/>
              <a:ea typeface="+mn-ea"/>
              <a:cs typeface="+mn-cs"/>
            </a:rPr>
            <a:t>Limited case reports</a:t>
          </a:r>
          <a:endParaRPr lang="en-US" sz="2000" dirty="0"/>
        </a:p>
      </dgm:t>
    </dgm:pt>
    <dgm:pt modelId="{FF7DFC11-3E29-E447-BC1A-B17BF4FC5F47}" type="parTrans" cxnId="{10166D3D-0C9C-A544-BF17-ECFE28C712FF}">
      <dgm:prSet/>
      <dgm:spPr/>
      <dgm:t>
        <a:bodyPr/>
        <a:lstStyle/>
        <a:p>
          <a:endParaRPr lang="en-US"/>
        </a:p>
      </dgm:t>
    </dgm:pt>
    <dgm:pt modelId="{06F9A7C3-C1C2-8E47-9558-C08CD6B19309}" type="sibTrans" cxnId="{10166D3D-0C9C-A544-BF17-ECFE28C712FF}">
      <dgm:prSet/>
      <dgm:spPr/>
      <dgm:t>
        <a:bodyPr/>
        <a:lstStyle/>
        <a:p>
          <a:endParaRPr lang="en-US"/>
        </a:p>
      </dgm:t>
    </dgm:pt>
    <dgm:pt modelId="{FCAF4D80-6BB1-DC45-81C9-2CE7E9643631}">
      <dgm:prSet phldrT="[Text]" custT="1"/>
      <dgm:spPr>
        <a:noFill/>
      </dgm:spPr>
      <dgm:t>
        <a:bodyPr/>
        <a:lstStyle/>
        <a:p>
          <a:r>
            <a:rPr kumimoji="0" lang="en-US" sz="1600" b="0" i="0" u="none" strike="noStrike" cap="none" spc="0" normalizeH="0" baseline="0" noProof="0" dirty="0">
              <a:ln>
                <a:noFill/>
              </a:ln>
              <a:effectLst/>
              <a:uLnTx/>
              <a:uFillTx/>
              <a:latin typeface="Calibri" panose="020F0502020204030204"/>
              <a:ea typeface="+mn-ea"/>
              <a:cs typeface="+mn-cs"/>
            </a:rPr>
            <a:t>Preterm birth.</a:t>
          </a:r>
          <a:endParaRPr lang="en-US" sz="1600" dirty="0">
            <a:solidFill>
              <a:schemeClr val="tx1"/>
            </a:solidFill>
          </a:endParaRPr>
        </a:p>
      </dgm:t>
    </dgm:pt>
    <dgm:pt modelId="{AB27F101-7394-9C46-BE1F-CD4803B86E16}" type="parTrans" cxnId="{D139ED70-CC26-5E49-9189-1E05F44FC13F}">
      <dgm:prSet/>
      <dgm:spPr/>
      <dgm:t>
        <a:bodyPr/>
        <a:lstStyle/>
        <a:p>
          <a:endParaRPr lang="en-US"/>
        </a:p>
      </dgm:t>
    </dgm:pt>
    <dgm:pt modelId="{4C05B97D-1BB1-2643-ABF5-11BB9C129528}" type="sibTrans" cxnId="{D139ED70-CC26-5E49-9189-1E05F44FC13F}">
      <dgm:prSet/>
      <dgm:spPr/>
      <dgm:t>
        <a:bodyPr/>
        <a:lstStyle/>
        <a:p>
          <a:endParaRPr lang="en-US"/>
        </a:p>
      </dgm:t>
    </dgm:pt>
    <dgm:pt modelId="{14B5AE7E-8C4D-2D43-ABF8-F6CD43C063E9}">
      <dgm:prSet phldrT="[Text]" custT="1"/>
      <dgm:spPr>
        <a:solidFill>
          <a:schemeClr val="accent6"/>
        </a:solidFill>
        <a:ln>
          <a:solidFill>
            <a:schemeClr val="accent6"/>
          </a:solidFill>
        </a:ln>
      </dgm:spPr>
      <dgm:t>
        <a:bodyPr/>
        <a:lstStyle/>
        <a:p>
          <a:r>
            <a:rPr kumimoji="0" lang="en-US" sz="2000" b="0" i="0" u="none" strike="noStrike" cap="none" spc="0" normalizeH="0" baseline="0" noProof="0" dirty="0">
              <a:ln>
                <a:noFill/>
              </a:ln>
              <a:effectLst/>
              <a:uLnTx/>
              <a:uFillTx/>
              <a:latin typeface="Calibri" panose="020F0502020204030204"/>
              <a:ea typeface="+mn-ea"/>
              <a:cs typeface="+mn-cs"/>
            </a:rPr>
            <a:t>Extrapolated data:</a:t>
          </a:r>
          <a:endParaRPr lang="en-US" sz="2000" dirty="0"/>
        </a:p>
      </dgm:t>
    </dgm:pt>
    <dgm:pt modelId="{34657DFC-85FA-524D-B054-8FC9EB90DCBA}" type="parTrans" cxnId="{68E95E3D-D18E-CC43-BD5D-D992221835C3}">
      <dgm:prSet/>
      <dgm:spPr/>
      <dgm:t>
        <a:bodyPr/>
        <a:lstStyle/>
        <a:p>
          <a:endParaRPr lang="en-US"/>
        </a:p>
      </dgm:t>
    </dgm:pt>
    <dgm:pt modelId="{4126AD1D-1640-834A-9895-BA672026148A}" type="sibTrans" cxnId="{68E95E3D-D18E-CC43-BD5D-D992221835C3}">
      <dgm:prSet/>
      <dgm:spPr/>
      <dgm:t>
        <a:bodyPr/>
        <a:lstStyle/>
        <a:p>
          <a:endParaRPr lang="en-US"/>
        </a:p>
      </dgm:t>
    </dgm:pt>
    <dgm:pt modelId="{FBD3B19E-E5EA-8C4F-8B9D-CF80FF03F5EC}">
      <dgm:prSet phldrT="[Text]" custT="1"/>
      <dgm:spPr>
        <a:noFill/>
      </dgm:spPr>
      <dgm:t>
        <a:bodyPr/>
        <a:lstStyle/>
        <a:p>
          <a:r>
            <a:rPr kumimoji="0" lang="en-US" sz="1600" b="0" i="0" u="none" strike="noStrike" cap="none" spc="0" normalizeH="0" baseline="0" noProof="0" dirty="0">
              <a:ln>
                <a:noFill/>
              </a:ln>
              <a:effectLst/>
              <a:uLnTx/>
              <a:uFillTx/>
              <a:latin typeface="Calibri" panose="020F0502020204030204"/>
              <a:ea typeface="+mn-ea"/>
              <a:cs typeface="+mn-cs"/>
            </a:rPr>
            <a:t>Influenza: LBW, PTB.</a:t>
          </a:r>
          <a:endParaRPr lang="en-US" sz="1600" dirty="0"/>
        </a:p>
      </dgm:t>
    </dgm:pt>
    <dgm:pt modelId="{8762088C-66A5-7249-AF41-1A1ED1BF38CA}" type="parTrans" cxnId="{7CD13256-96AA-D74B-AC9F-AAF46B901F8C}">
      <dgm:prSet/>
      <dgm:spPr/>
      <dgm:t>
        <a:bodyPr/>
        <a:lstStyle/>
        <a:p>
          <a:endParaRPr lang="en-US"/>
        </a:p>
      </dgm:t>
    </dgm:pt>
    <dgm:pt modelId="{BF63DFBC-2C76-BB40-B9DD-47BDF8FF6B2D}" type="sibTrans" cxnId="{7CD13256-96AA-D74B-AC9F-AAF46B901F8C}">
      <dgm:prSet/>
      <dgm:spPr/>
      <dgm:t>
        <a:bodyPr/>
        <a:lstStyle/>
        <a:p>
          <a:endParaRPr lang="en-US"/>
        </a:p>
      </dgm:t>
    </dgm:pt>
    <dgm:pt modelId="{59146544-2BEB-7543-9535-510E84F463C3}">
      <dgm:prSet custT="1"/>
      <dgm:spPr/>
      <dgm:t>
        <a:bodyPr/>
        <a:lstStyle/>
        <a:p>
          <a:r>
            <a:rPr kumimoji="0" lang="en-US" sz="1600" b="0" i="0" u="none" strike="noStrike" cap="none" spc="0" normalizeH="0" baseline="0" noProof="0" dirty="0">
              <a:ln>
                <a:noFill/>
              </a:ln>
              <a:effectLst/>
              <a:uLnTx/>
              <a:uFillTx/>
              <a:latin typeface="Calibri" panose="020F0502020204030204"/>
              <a:ea typeface="+mn-ea"/>
              <a:cs typeface="+mn-cs"/>
            </a:rPr>
            <a:t>Not clear that these outcomes were related to maternal infection, and at this time the risk of adverse infant outcomes is not known.</a:t>
          </a:r>
        </a:p>
      </dgm:t>
    </dgm:pt>
    <dgm:pt modelId="{91338B1B-CE28-FE4B-88D7-039D03C32093}" type="parTrans" cxnId="{8D35C47D-6E71-1F4F-ACF8-39C93B3B0743}">
      <dgm:prSet/>
      <dgm:spPr/>
      <dgm:t>
        <a:bodyPr/>
        <a:lstStyle/>
        <a:p>
          <a:endParaRPr lang="en-US"/>
        </a:p>
      </dgm:t>
    </dgm:pt>
    <dgm:pt modelId="{6D6C34FC-6845-1D4E-8F54-2A1FED8AB971}" type="sibTrans" cxnId="{8D35C47D-6E71-1F4F-ACF8-39C93B3B0743}">
      <dgm:prSet/>
      <dgm:spPr/>
      <dgm:t>
        <a:bodyPr/>
        <a:lstStyle/>
        <a:p>
          <a:endParaRPr lang="en-US"/>
        </a:p>
      </dgm:t>
    </dgm:pt>
    <dgm:pt modelId="{B3A63B3B-1028-484E-854B-C6E8413529B6}">
      <dgm:prSet custT="1"/>
      <dgm:spPr/>
      <dgm:t>
        <a:bodyPr/>
        <a:lstStyle/>
        <a:p>
          <a:r>
            <a:rPr kumimoji="0" lang="en-US" sz="1600" b="0" i="0" u="none" strike="noStrike" cap="none" spc="0" normalizeH="0" baseline="0" noProof="0">
              <a:ln>
                <a:noFill/>
              </a:ln>
              <a:effectLst/>
              <a:uLnTx/>
              <a:uFillTx/>
              <a:latin typeface="Calibri" panose="020F0502020204030204"/>
              <a:ea typeface="+mn-ea"/>
              <a:cs typeface="+mn-cs"/>
            </a:rPr>
            <a:t>SARS-CoV and MERS-CoV: SGA or PTB</a:t>
          </a:r>
          <a:endParaRPr kumimoji="0" lang="en-US" sz="1600" b="0" i="0" u="none" strike="noStrike" cap="none" spc="0" normalizeH="0" baseline="0" noProof="0" dirty="0">
            <a:ln>
              <a:noFill/>
            </a:ln>
            <a:effectLst/>
            <a:uLnTx/>
            <a:uFillTx/>
            <a:latin typeface="Calibri" panose="020F0502020204030204"/>
            <a:ea typeface="+mn-ea"/>
            <a:cs typeface="+mn-cs"/>
          </a:endParaRPr>
        </a:p>
      </dgm:t>
    </dgm:pt>
    <dgm:pt modelId="{92DB18D2-1F03-6C4A-97C9-ACEB418C999D}" type="parTrans" cxnId="{40279D06-6EA3-5D43-842F-266E6466A3DE}">
      <dgm:prSet/>
      <dgm:spPr/>
      <dgm:t>
        <a:bodyPr/>
        <a:lstStyle/>
        <a:p>
          <a:endParaRPr lang="en-US"/>
        </a:p>
      </dgm:t>
    </dgm:pt>
    <dgm:pt modelId="{4C9C2DF1-3DCF-0D47-8AA4-07EE4B702634}" type="sibTrans" cxnId="{40279D06-6EA3-5D43-842F-266E6466A3DE}">
      <dgm:prSet/>
      <dgm:spPr/>
      <dgm:t>
        <a:bodyPr/>
        <a:lstStyle/>
        <a:p>
          <a:endParaRPr lang="en-US"/>
        </a:p>
      </dgm:t>
    </dgm:pt>
    <dgm:pt modelId="{70E1C192-55CD-874A-8401-22B0CA84106D}">
      <dgm:prSet custT="1"/>
      <dgm:spPr/>
      <dgm:t>
        <a:bodyPr/>
        <a:lstStyle/>
        <a:p>
          <a:r>
            <a:rPr kumimoji="0" lang="en-US" sz="1600" b="0" i="0" u="none" strike="noStrike" cap="none" spc="0" normalizeH="0" baseline="0" noProof="0" dirty="0">
              <a:ln>
                <a:noFill/>
              </a:ln>
              <a:effectLst/>
              <a:uLnTx/>
              <a:uFillTx/>
              <a:latin typeface="Calibri" panose="020F0502020204030204"/>
              <a:ea typeface="+mn-ea"/>
              <a:cs typeface="+mn-cs"/>
            </a:rPr>
            <a:t>High fever early in pregnancy may increase the risk of certain birth defects.</a:t>
          </a:r>
        </a:p>
      </dgm:t>
    </dgm:pt>
    <dgm:pt modelId="{AA60A4C8-DFA6-1A45-A3EA-C6B578BB2004}" type="parTrans" cxnId="{52FE3BB8-A5A1-2E4B-AD0D-B86ADD0A2F2F}">
      <dgm:prSet/>
      <dgm:spPr/>
      <dgm:t>
        <a:bodyPr/>
        <a:lstStyle/>
        <a:p>
          <a:endParaRPr lang="en-US"/>
        </a:p>
      </dgm:t>
    </dgm:pt>
    <dgm:pt modelId="{CA0DEDF7-F3E4-BD43-A597-DED0F1359071}" type="sibTrans" cxnId="{52FE3BB8-A5A1-2E4B-AD0D-B86ADD0A2F2F}">
      <dgm:prSet/>
      <dgm:spPr/>
      <dgm:t>
        <a:bodyPr/>
        <a:lstStyle/>
        <a:p>
          <a:endParaRPr lang="en-US"/>
        </a:p>
      </dgm:t>
    </dgm:pt>
    <dgm:pt modelId="{01612323-3587-844D-9E1B-664486F85427}" type="pres">
      <dgm:prSet presAssocID="{EFECC567-4F6C-A245-B14F-DA43D115E979}" presName="Name0" presStyleCnt="0">
        <dgm:presLayoutVars>
          <dgm:dir/>
          <dgm:animLvl val="lvl"/>
          <dgm:resizeHandles val="exact"/>
        </dgm:presLayoutVars>
      </dgm:prSet>
      <dgm:spPr/>
    </dgm:pt>
    <dgm:pt modelId="{EE0A6BB8-297C-BF49-86AC-34F1A2152A78}" type="pres">
      <dgm:prSet presAssocID="{C14BE3D4-E1EC-2D41-AC47-B00812175E31}" presName="composite" presStyleCnt="0"/>
      <dgm:spPr/>
    </dgm:pt>
    <dgm:pt modelId="{87E495B0-14E8-0B44-94BC-6A1E09170DC7}" type="pres">
      <dgm:prSet presAssocID="{C14BE3D4-E1EC-2D41-AC47-B00812175E31}" presName="parTx" presStyleLbl="alignNode1" presStyleIdx="0" presStyleCnt="2">
        <dgm:presLayoutVars>
          <dgm:chMax val="0"/>
          <dgm:chPref val="0"/>
          <dgm:bulletEnabled val="1"/>
        </dgm:presLayoutVars>
      </dgm:prSet>
      <dgm:spPr/>
    </dgm:pt>
    <dgm:pt modelId="{614775FC-6488-284C-9E8A-FFEA8185C259}" type="pres">
      <dgm:prSet presAssocID="{C14BE3D4-E1EC-2D41-AC47-B00812175E31}" presName="desTx" presStyleLbl="alignAccFollowNode1" presStyleIdx="0" presStyleCnt="2" custScaleY="100381" custLinFactNeighborX="-103" custLinFactNeighborY="9141">
        <dgm:presLayoutVars>
          <dgm:bulletEnabled val="1"/>
        </dgm:presLayoutVars>
      </dgm:prSet>
      <dgm:spPr/>
    </dgm:pt>
    <dgm:pt modelId="{7950E251-4F97-8142-B59C-D42800D0FF22}" type="pres">
      <dgm:prSet presAssocID="{06F9A7C3-C1C2-8E47-9558-C08CD6B19309}" presName="space" presStyleCnt="0"/>
      <dgm:spPr/>
    </dgm:pt>
    <dgm:pt modelId="{FFB00AFC-84E2-F145-84C8-8BBFA18DF038}" type="pres">
      <dgm:prSet presAssocID="{14B5AE7E-8C4D-2D43-ABF8-F6CD43C063E9}" presName="composite" presStyleCnt="0"/>
      <dgm:spPr/>
    </dgm:pt>
    <dgm:pt modelId="{D0EECB26-7848-2445-8B10-E1D641504DE3}" type="pres">
      <dgm:prSet presAssocID="{14B5AE7E-8C4D-2D43-ABF8-F6CD43C063E9}" presName="parTx" presStyleLbl="alignNode1" presStyleIdx="1" presStyleCnt="2">
        <dgm:presLayoutVars>
          <dgm:chMax val="0"/>
          <dgm:chPref val="0"/>
          <dgm:bulletEnabled val="1"/>
        </dgm:presLayoutVars>
      </dgm:prSet>
      <dgm:spPr/>
    </dgm:pt>
    <dgm:pt modelId="{A3892743-33CF-7046-8301-BEDC36C0748B}" type="pres">
      <dgm:prSet presAssocID="{14B5AE7E-8C4D-2D43-ABF8-F6CD43C063E9}" presName="desTx" presStyleLbl="alignAccFollowNode1" presStyleIdx="1" presStyleCnt="2" custLinFactNeighborX="145" custLinFactNeighborY="1669">
        <dgm:presLayoutVars>
          <dgm:bulletEnabled val="1"/>
        </dgm:presLayoutVars>
      </dgm:prSet>
      <dgm:spPr/>
    </dgm:pt>
  </dgm:ptLst>
  <dgm:cxnLst>
    <dgm:cxn modelId="{40279D06-6EA3-5D43-842F-266E6466A3DE}" srcId="{14B5AE7E-8C4D-2D43-ABF8-F6CD43C063E9}" destId="{B3A63B3B-1028-484E-854B-C6E8413529B6}" srcOrd="1" destOrd="0" parTransId="{92DB18D2-1F03-6C4A-97C9-ACEB418C999D}" sibTransId="{4C9C2DF1-3DCF-0D47-8AA4-07EE4B702634}"/>
    <dgm:cxn modelId="{A9F5233D-19C5-4547-A5D6-8B1C0F2BD62C}" type="presOf" srcId="{FCAF4D80-6BB1-DC45-81C9-2CE7E9643631}" destId="{614775FC-6488-284C-9E8A-FFEA8185C259}" srcOrd="0" destOrd="0" presId="urn:microsoft.com/office/officeart/2005/8/layout/hList1"/>
    <dgm:cxn modelId="{68E95E3D-D18E-CC43-BD5D-D992221835C3}" srcId="{EFECC567-4F6C-A245-B14F-DA43D115E979}" destId="{14B5AE7E-8C4D-2D43-ABF8-F6CD43C063E9}" srcOrd="1" destOrd="0" parTransId="{34657DFC-85FA-524D-B054-8FC9EB90DCBA}" sibTransId="{4126AD1D-1640-834A-9895-BA672026148A}"/>
    <dgm:cxn modelId="{10166D3D-0C9C-A544-BF17-ECFE28C712FF}" srcId="{EFECC567-4F6C-A245-B14F-DA43D115E979}" destId="{C14BE3D4-E1EC-2D41-AC47-B00812175E31}" srcOrd="0" destOrd="0" parTransId="{FF7DFC11-3E29-E447-BC1A-B17BF4FC5F47}" sibTransId="{06F9A7C3-C1C2-8E47-9558-C08CD6B19309}"/>
    <dgm:cxn modelId="{9B7B173E-7D89-D44E-A249-45E9BBA4B0A2}" type="presOf" srcId="{70E1C192-55CD-874A-8401-22B0CA84106D}" destId="{A3892743-33CF-7046-8301-BEDC36C0748B}" srcOrd="0" destOrd="2" presId="urn:microsoft.com/office/officeart/2005/8/layout/hList1"/>
    <dgm:cxn modelId="{7CD13256-96AA-D74B-AC9F-AAF46B901F8C}" srcId="{14B5AE7E-8C4D-2D43-ABF8-F6CD43C063E9}" destId="{FBD3B19E-E5EA-8C4F-8B9D-CF80FF03F5EC}" srcOrd="0" destOrd="0" parTransId="{8762088C-66A5-7249-AF41-1A1ED1BF38CA}" sibTransId="{BF63DFBC-2C76-BB40-B9DD-47BDF8FF6B2D}"/>
    <dgm:cxn modelId="{E0E90364-7B83-4A63-8F1E-5B4AC7F29F30}" type="presOf" srcId="{C14BE3D4-E1EC-2D41-AC47-B00812175E31}" destId="{87E495B0-14E8-0B44-94BC-6A1E09170DC7}" srcOrd="0" destOrd="0" presId="urn:microsoft.com/office/officeart/2005/8/layout/hList1"/>
    <dgm:cxn modelId="{D139ED70-CC26-5E49-9189-1E05F44FC13F}" srcId="{C14BE3D4-E1EC-2D41-AC47-B00812175E31}" destId="{FCAF4D80-6BB1-DC45-81C9-2CE7E9643631}" srcOrd="0" destOrd="0" parTransId="{AB27F101-7394-9C46-BE1F-CD4803B86E16}" sibTransId="{4C05B97D-1BB1-2643-ABF5-11BB9C129528}"/>
    <dgm:cxn modelId="{8D35C47D-6E71-1F4F-ACF8-39C93B3B0743}" srcId="{C14BE3D4-E1EC-2D41-AC47-B00812175E31}" destId="{59146544-2BEB-7543-9535-510E84F463C3}" srcOrd="1" destOrd="0" parTransId="{91338B1B-CE28-FE4B-88D7-039D03C32093}" sibTransId="{6D6C34FC-6845-1D4E-8F54-2A1FED8AB971}"/>
    <dgm:cxn modelId="{EC447C9E-D40F-CE4B-8DE7-6B38566FD294}" type="presOf" srcId="{B3A63B3B-1028-484E-854B-C6E8413529B6}" destId="{A3892743-33CF-7046-8301-BEDC36C0748B}" srcOrd="0" destOrd="1" presId="urn:microsoft.com/office/officeart/2005/8/layout/hList1"/>
    <dgm:cxn modelId="{418405AD-A36B-4C09-8925-10CF5CF5AA2A}" type="presOf" srcId="{EFECC567-4F6C-A245-B14F-DA43D115E979}" destId="{01612323-3587-844D-9E1B-664486F85427}" srcOrd="0" destOrd="0" presId="urn:microsoft.com/office/officeart/2005/8/layout/hList1"/>
    <dgm:cxn modelId="{52FE3BB8-A5A1-2E4B-AD0D-B86ADD0A2F2F}" srcId="{14B5AE7E-8C4D-2D43-ABF8-F6CD43C063E9}" destId="{70E1C192-55CD-874A-8401-22B0CA84106D}" srcOrd="2" destOrd="0" parTransId="{AA60A4C8-DFA6-1A45-A3EA-C6B578BB2004}" sibTransId="{CA0DEDF7-F3E4-BD43-A597-DED0F1359071}"/>
    <dgm:cxn modelId="{FBBF59BD-5ED2-9042-8600-3B0CC18B3CEE}" type="presOf" srcId="{59146544-2BEB-7543-9535-510E84F463C3}" destId="{614775FC-6488-284C-9E8A-FFEA8185C259}" srcOrd="0" destOrd="1" presId="urn:microsoft.com/office/officeart/2005/8/layout/hList1"/>
    <dgm:cxn modelId="{80120FDB-E535-4480-BE36-368CCB25515E}" type="presOf" srcId="{FBD3B19E-E5EA-8C4F-8B9D-CF80FF03F5EC}" destId="{A3892743-33CF-7046-8301-BEDC36C0748B}" srcOrd="0" destOrd="0" presId="urn:microsoft.com/office/officeart/2005/8/layout/hList1"/>
    <dgm:cxn modelId="{7F2D51FB-7F3A-4364-A28F-3DDCE23F8D04}" type="presOf" srcId="{14B5AE7E-8C4D-2D43-ABF8-F6CD43C063E9}" destId="{D0EECB26-7848-2445-8B10-E1D641504DE3}" srcOrd="0" destOrd="0" presId="urn:microsoft.com/office/officeart/2005/8/layout/hList1"/>
    <dgm:cxn modelId="{12AFFA47-EE0E-403D-93B9-D106C5E55B7E}" type="presParOf" srcId="{01612323-3587-844D-9E1B-664486F85427}" destId="{EE0A6BB8-297C-BF49-86AC-34F1A2152A78}" srcOrd="0" destOrd="0" presId="urn:microsoft.com/office/officeart/2005/8/layout/hList1"/>
    <dgm:cxn modelId="{B2C0361E-420E-4BF9-AFF0-33D314767F86}" type="presParOf" srcId="{EE0A6BB8-297C-BF49-86AC-34F1A2152A78}" destId="{87E495B0-14E8-0B44-94BC-6A1E09170DC7}" srcOrd="0" destOrd="0" presId="urn:microsoft.com/office/officeart/2005/8/layout/hList1"/>
    <dgm:cxn modelId="{23E94295-127C-4AEC-B899-4B502E3B1C55}" type="presParOf" srcId="{EE0A6BB8-297C-BF49-86AC-34F1A2152A78}" destId="{614775FC-6488-284C-9E8A-FFEA8185C259}" srcOrd="1" destOrd="0" presId="urn:microsoft.com/office/officeart/2005/8/layout/hList1"/>
    <dgm:cxn modelId="{E69BF015-9724-451D-B5A0-3CAC70DBD912}" type="presParOf" srcId="{01612323-3587-844D-9E1B-664486F85427}" destId="{7950E251-4F97-8142-B59C-D42800D0FF22}" srcOrd="1" destOrd="0" presId="urn:microsoft.com/office/officeart/2005/8/layout/hList1"/>
    <dgm:cxn modelId="{A0FF1584-F87D-476E-9E51-E8D5BE132BA1}" type="presParOf" srcId="{01612323-3587-844D-9E1B-664486F85427}" destId="{FFB00AFC-84E2-F145-84C8-8BBFA18DF038}" srcOrd="2" destOrd="0" presId="urn:microsoft.com/office/officeart/2005/8/layout/hList1"/>
    <dgm:cxn modelId="{1F801291-3EDC-4FFE-95A3-1EE0BA08FCE7}" type="presParOf" srcId="{FFB00AFC-84E2-F145-84C8-8BBFA18DF038}" destId="{D0EECB26-7848-2445-8B10-E1D641504DE3}" srcOrd="0" destOrd="0" presId="urn:microsoft.com/office/officeart/2005/8/layout/hList1"/>
    <dgm:cxn modelId="{CBE52417-88F1-4AB6-AA5A-394852858511}" type="presParOf" srcId="{FFB00AFC-84E2-F145-84C8-8BBFA18DF038}" destId="{A3892743-33CF-7046-8301-BEDC36C0748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ECC567-4F6C-A245-B14F-DA43D115E979}"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C14BE3D4-E1EC-2D41-AC47-B00812175E31}">
      <dgm:prSet phldrT="[Text]" custT="1"/>
      <dgm:spPr/>
      <dgm:t>
        <a:bodyPr/>
        <a:lstStyle/>
        <a:p>
          <a:r>
            <a:rPr kumimoji="0" lang="en-US" sz="2000" b="0" i="0" u="none" strike="noStrike" cap="none" spc="0" normalizeH="0" baseline="0" noProof="0" dirty="0">
              <a:ln>
                <a:noFill/>
              </a:ln>
              <a:effectLst/>
              <a:uLnTx/>
              <a:uFillTx/>
              <a:latin typeface="Calibri" panose="020F0502020204030204"/>
              <a:ea typeface="+mn-ea"/>
              <a:cs typeface="+mn-cs"/>
            </a:rPr>
            <a:t>Limited data on Pediatric patients with </a:t>
          </a:r>
        </a:p>
        <a:p>
          <a:r>
            <a:rPr kumimoji="0" lang="en-US" sz="2000" b="0" i="0" u="none" strike="noStrike" cap="none" spc="0" normalizeH="0" baseline="0" noProof="0" dirty="0">
              <a:ln>
                <a:noFill/>
              </a:ln>
              <a:effectLst/>
              <a:uLnTx/>
              <a:uFillTx/>
              <a:latin typeface="Calibri" panose="020F0502020204030204"/>
              <a:ea typeface="+mn-ea"/>
              <a:cs typeface="+mn-cs"/>
            </a:rPr>
            <a:t> CoVID-19</a:t>
          </a:r>
          <a:endParaRPr lang="en-US" sz="2000" dirty="0"/>
        </a:p>
      </dgm:t>
    </dgm:pt>
    <dgm:pt modelId="{FF7DFC11-3E29-E447-BC1A-B17BF4FC5F47}" type="parTrans" cxnId="{10166D3D-0C9C-A544-BF17-ECFE28C712FF}">
      <dgm:prSet/>
      <dgm:spPr/>
      <dgm:t>
        <a:bodyPr/>
        <a:lstStyle/>
        <a:p>
          <a:endParaRPr lang="en-US"/>
        </a:p>
      </dgm:t>
    </dgm:pt>
    <dgm:pt modelId="{06F9A7C3-C1C2-8E47-9558-C08CD6B19309}" type="sibTrans" cxnId="{10166D3D-0C9C-A544-BF17-ECFE28C712FF}">
      <dgm:prSet/>
      <dgm:spPr/>
      <dgm:t>
        <a:bodyPr/>
        <a:lstStyle/>
        <a:p>
          <a:endParaRPr lang="en-US"/>
        </a:p>
      </dgm:t>
    </dgm:pt>
    <dgm:pt modelId="{FCAF4D80-6BB1-DC45-81C9-2CE7E9643631}">
      <dgm:prSet phldrT="[Text]" custT="1"/>
      <dgm:spPr>
        <a:noFill/>
      </dgm:spPr>
      <dgm:t>
        <a:bodyPr/>
        <a:lstStyle/>
        <a:p>
          <a:r>
            <a:rPr kumimoji="0" lang="en-US" sz="1600" b="0" i="0" u="none" strike="noStrike" cap="none" spc="0" normalizeH="0" baseline="0" noProof="0" dirty="0">
              <a:ln>
                <a:noFill/>
              </a:ln>
              <a:effectLst/>
              <a:uLnTx/>
              <a:uFillTx/>
              <a:latin typeface="Calibri" panose="020F0502020204030204"/>
              <a:ea typeface="+mn-ea"/>
              <a:cs typeface="+mn-cs"/>
            </a:rPr>
            <a:t>Some adverse outcomes have been reported, but may have been unrelated.</a:t>
          </a:r>
          <a:endParaRPr lang="en-US" sz="1600" dirty="0">
            <a:solidFill>
              <a:schemeClr val="tx1"/>
            </a:solidFill>
          </a:endParaRPr>
        </a:p>
      </dgm:t>
    </dgm:pt>
    <dgm:pt modelId="{4C05B97D-1BB1-2643-ABF5-11BB9C129528}" type="sibTrans" cxnId="{D139ED70-CC26-5E49-9189-1E05F44FC13F}">
      <dgm:prSet/>
      <dgm:spPr/>
      <dgm:t>
        <a:bodyPr/>
        <a:lstStyle/>
        <a:p>
          <a:endParaRPr lang="en-US"/>
        </a:p>
      </dgm:t>
    </dgm:pt>
    <dgm:pt modelId="{AB27F101-7394-9C46-BE1F-CD4803B86E16}" type="parTrans" cxnId="{D139ED70-CC26-5E49-9189-1E05F44FC13F}">
      <dgm:prSet/>
      <dgm:spPr/>
      <dgm:t>
        <a:bodyPr/>
        <a:lstStyle/>
        <a:p>
          <a:endParaRPr lang="en-US"/>
        </a:p>
      </dgm:t>
    </dgm:pt>
    <dgm:pt modelId="{B5AFE945-C5A4-F042-B639-6763F0E1A462}">
      <dgm:prSet phldrT="[Text]" custT="1"/>
      <dgm:spPr>
        <a:solidFill>
          <a:schemeClr val="tx2"/>
        </a:solidFill>
        <a:ln>
          <a:solidFill>
            <a:schemeClr val="tx2"/>
          </a:solidFill>
        </a:ln>
      </dgm:spPr>
      <dgm:t>
        <a:bodyPr/>
        <a:lstStyle/>
        <a:p>
          <a:r>
            <a:rPr kumimoji="0" lang="en-US" sz="2000" b="0" i="0" u="none" strike="noStrike" cap="none" spc="0" normalizeH="0" baseline="0" noProof="0" dirty="0">
              <a:ln>
                <a:noFill/>
              </a:ln>
              <a:effectLst/>
              <a:uLnTx/>
              <a:uFillTx/>
              <a:latin typeface="Calibri" panose="020F0502020204030204"/>
              <a:ea typeface="+mn-ea"/>
              <a:cs typeface="+mn-cs"/>
            </a:rPr>
            <a:t>Limited data on coronavirus &amp; adverse outcomes</a:t>
          </a:r>
          <a:endParaRPr lang="en-US" sz="2000" dirty="0"/>
        </a:p>
      </dgm:t>
    </dgm:pt>
    <dgm:pt modelId="{FE06CD8A-AC20-D64B-864F-7F92410C21CC}" type="sibTrans" cxnId="{F6A739E5-6695-B344-96C7-F8DBE83712C2}">
      <dgm:prSet/>
      <dgm:spPr/>
      <dgm:t>
        <a:bodyPr/>
        <a:lstStyle/>
        <a:p>
          <a:endParaRPr lang="en-US"/>
        </a:p>
      </dgm:t>
    </dgm:pt>
    <dgm:pt modelId="{B514CC4E-7C77-5949-80CA-8A6207A2CF24}" type="parTrans" cxnId="{F6A739E5-6695-B344-96C7-F8DBE83712C2}">
      <dgm:prSet/>
      <dgm:spPr/>
      <dgm:t>
        <a:bodyPr/>
        <a:lstStyle/>
        <a:p>
          <a:endParaRPr lang="en-US"/>
        </a:p>
      </dgm:t>
    </dgm:pt>
    <dgm:pt modelId="{0FE55249-8CA8-2846-8F53-5AF5B4E6E1C5}">
      <dgm:prSet custT="1"/>
      <dgm:spPr>
        <a:noFill/>
      </dgm:spPr>
      <dgm:t>
        <a:bodyPr/>
        <a:lstStyle/>
        <a:p>
          <a:r>
            <a:rPr lang="en-US" sz="1600" dirty="0"/>
            <a:t>See next slide.</a:t>
          </a:r>
        </a:p>
      </dgm:t>
    </dgm:pt>
    <dgm:pt modelId="{19395646-A8A6-3249-948C-94D9B16B1333}" type="sibTrans" cxnId="{4B61F551-11D2-5C48-9FFF-992766E42CC7}">
      <dgm:prSet/>
      <dgm:spPr/>
      <dgm:t>
        <a:bodyPr/>
        <a:lstStyle/>
        <a:p>
          <a:endParaRPr lang="en-US"/>
        </a:p>
      </dgm:t>
    </dgm:pt>
    <dgm:pt modelId="{2A3A4276-1D71-9E47-8488-C9CBB9F39505}" type="parTrans" cxnId="{4B61F551-11D2-5C48-9FFF-992766E42CC7}">
      <dgm:prSet/>
      <dgm:spPr/>
      <dgm:t>
        <a:bodyPr/>
        <a:lstStyle/>
        <a:p>
          <a:endParaRPr lang="en-US"/>
        </a:p>
      </dgm:t>
    </dgm:pt>
    <dgm:pt modelId="{01612323-3587-844D-9E1B-664486F85427}" type="pres">
      <dgm:prSet presAssocID="{EFECC567-4F6C-A245-B14F-DA43D115E979}" presName="Name0" presStyleCnt="0">
        <dgm:presLayoutVars>
          <dgm:dir/>
          <dgm:animLvl val="lvl"/>
          <dgm:resizeHandles val="exact"/>
        </dgm:presLayoutVars>
      </dgm:prSet>
      <dgm:spPr/>
    </dgm:pt>
    <dgm:pt modelId="{EE0A6BB8-297C-BF49-86AC-34F1A2152A78}" type="pres">
      <dgm:prSet presAssocID="{C14BE3D4-E1EC-2D41-AC47-B00812175E31}" presName="composite" presStyleCnt="0"/>
      <dgm:spPr/>
    </dgm:pt>
    <dgm:pt modelId="{87E495B0-14E8-0B44-94BC-6A1E09170DC7}" type="pres">
      <dgm:prSet presAssocID="{C14BE3D4-E1EC-2D41-AC47-B00812175E31}" presName="parTx" presStyleLbl="alignNode1" presStyleIdx="0" presStyleCnt="2" custLinFactX="14000" custLinFactNeighborX="100000" custLinFactNeighborY="-501">
        <dgm:presLayoutVars>
          <dgm:chMax val="0"/>
          <dgm:chPref val="0"/>
          <dgm:bulletEnabled val="1"/>
        </dgm:presLayoutVars>
      </dgm:prSet>
      <dgm:spPr/>
    </dgm:pt>
    <dgm:pt modelId="{614775FC-6488-284C-9E8A-FFEA8185C259}" type="pres">
      <dgm:prSet presAssocID="{C14BE3D4-E1EC-2D41-AC47-B00812175E31}" presName="desTx" presStyleLbl="alignAccFollowNode1" presStyleIdx="0" presStyleCnt="2">
        <dgm:presLayoutVars>
          <dgm:bulletEnabled val="1"/>
        </dgm:presLayoutVars>
      </dgm:prSet>
      <dgm:spPr/>
    </dgm:pt>
    <dgm:pt modelId="{7950E251-4F97-8142-B59C-D42800D0FF22}" type="pres">
      <dgm:prSet presAssocID="{06F9A7C3-C1C2-8E47-9558-C08CD6B19309}" presName="space" presStyleCnt="0"/>
      <dgm:spPr/>
    </dgm:pt>
    <dgm:pt modelId="{0CCC9F21-AA3A-6A4C-954E-27213D33383D}" type="pres">
      <dgm:prSet presAssocID="{B5AFE945-C5A4-F042-B639-6763F0E1A462}" presName="composite" presStyleCnt="0"/>
      <dgm:spPr/>
    </dgm:pt>
    <dgm:pt modelId="{C1E5D1BC-3C29-C742-BA63-B04FFB0A3BD0}" type="pres">
      <dgm:prSet presAssocID="{B5AFE945-C5A4-F042-B639-6763F0E1A462}" presName="parTx" presStyleLbl="alignNode1" presStyleIdx="1" presStyleCnt="2" custLinFactX="-100000" custLinFactNeighborX="-128103" custLinFactNeighborY="-1523">
        <dgm:presLayoutVars>
          <dgm:chMax val="0"/>
          <dgm:chPref val="0"/>
          <dgm:bulletEnabled val="1"/>
        </dgm:presLayoutVars>
      </dgm:prSet>
      <dgm:spPr/>
    </dgm:pt>
    <dgm:pt modelId="{E8E98DF9-9654-5E4B-B750-4C032FE5BA34}" type="pres">
      <dgm:prSet presAssocID="{B5AFE945-C5A4-F042-B639-6763F0E1A462}" presName="desTx" presStyleLbl="alignAccFollowNode1" presStyleIdx="1" presStyleCnt="2" custLinFactNeighborX="103" custLinFactNeighborY="-519">
        <dgm:presLayoutVars>
          <dgm:bulletEnabled val="1"/>
        </dgm:presLayoutVars>
      </dgm:prSet>
      <dgm:spPr/>
    </dgm:pt>
  </dgm:ptLst>
  <dgm:cxnLst>
    <dgm:cxn modelId="{0C9E7406-A7C3-4B15-883C-DAD615CABAC5}" type="presOf" srcId="{FCAF4D80-6BB1-DC45-81C9-2CE7E9643631}" destId="{614775FC-6488-284C-9E8A-FFEA8185C259}" srcOrd="0" destOrd="0" presId="urn:microsoft.com/office/officeart/2005/8/layout/hList1"/>
    <dgm:cxn modelId="{55AED71B-1686-7749-A7E6-8433EDAF32A1}" type="presOf" srcId="{0FE55249-8CA8-2846-8F53-5AF5B4E6E1C5}" destId="{E8E98DF9-9654-5E4B-B750-4C032FE5BA34}" srcOrd="0" destOrd="0" presId="urn:microsoft.com/office/officeart/2005/8/layout/hList1"/>
    <dgm:cxn modelId="{10166D3D-0C9C-A544-BF17-ECFE28C712FF}" srcId="{EFECC567-4F6C-A245-B14F-DA43D115E979}" destId="{C14BE3D4-E1EC-2D41-AC47-B00812175E31}" srcOrd="0" destOrd="0" parTransId="{FF7DFC11-3E29-E447-BC1A-B17BF4FC5F47}" sibTransId="{06F9A7C3-C1C2-8E47-9558-C08CD6B19309}"/>
    <dgm:cxn modelId="{4B61F551-11D2-5C48-9FFF-992766E42CC7}" srcId="{B5AFE945-C5A4-F042-B639-6763F0E1A462}" destId="{0FE55249-8CA8-2846-8F53-5AF5B4E6E1C5}" srcOrd="0" destOrd="0" parTransId="{2A3A4276-1D71-9E47-8488-C9CBB9F39505}" sibTransId="{19395646-A8A6-3249-948C-94D9B16B1333}"/>
    <dgm:cxn modelId="{D139ED70-CC26-5E49-9189-1E05F44FC13F}" srcId="{C14BE3D4-E1EC-2D41-AC47-B00812175E31}" destId="{FCAF4D80-6BB1-DC45-81C9-2CE7E9643631}" srcOrd="0" destOrd="0" parTransId="{AB27F101-7394-9C46-BE1F-CD4803B86E16}" sibTransId="{4C05B97D-1BB1-2643-ABF5-11BB9C129528}"/>
    <dgm:cxn modelId="{93642792-3FED-4A7D-842B-646186DC724A}" type="presOf" srcId="{C14BE3D4-E1EC-2D41-AC47-B00812175E31}" destId="{87E495B0-14E8-0B44-94BC-6A1E09170DC7}" srcOrd="0" destOrd="0" presId="urn:microsoft.com/office/officeart/2005/8/layout/hList1"/>
    <dgm:cxn modelId="{F6A739E5-6695-B344-96C7-F8DBE83712C2}" srcId="{EFECC567-4F6C-A245-B14F-DA43D115E979}" destId="{B5AFE945-C5A4-F042-B639-6763F0E1A462}" srcOrd="1" destOrd="0" parTransId="{B514CC4E-7C77-5949-80CA-8A6207A2CF24}" sibTransId="{FE06CD8A-AC20-D64B-864F-7F92410C21CC}"/>
    <dgm:cxn modelId="{C4F8B2EA-25B8-4592-B83C-CF7297FB61AE}" type="presOf" srcId="{EFECC567-4F6C-A245-B14F-DA43D115E979}" destId="{01612323-3587-844D-9E1B-664486F85427}" srcOrd="0" destOrd="0" presId="urn:microsoft.com/office/officeart/2005/8/layout/hList1"/>
    <dgm:cxn modelId="{C25F9EF9-25B9-4410-B7CC-4225A0C9C4B1}" type="presOf" srcId="{B5AFE945-C5A4-F042-B639-6763F0E1A462}" destId="{C1E5D1BC-3C29-C742-BA63-B04FFB0A3BD0}" srcOrd="0" destOrd="0" presId="urn:microsoft.com/office/officeart/2005/8/layout/hList1"/>
    <dgm:cxn modelId="{427F3DEE-53EF-4352-97AE-501B85E8F9A7}" type="presParOf" srcId="{01612323-3587-844D-9E1B-664486F85427}" destId="{EE0A6BB8-297C-BF49-86AC-34F1A2152A78}" srcOrd="0" destOrd="0" presId="urn:microsoft.com/office/officeart/2005/8/layout/hList1"/>
    <dgm:cxn modelId="{F0DC9E68-C904-4AB2-BD0A-8AB661340550}" type="presParOf" srcId="{EE0A6BB8-297C-BF49-86AC-34F1A2152A78}" destId="{87E495B0-14E8-0B44-94BC-6A1E09170DC7}" srcOrd="0" destOrd="0" presId="urn:microsoft.com/office/officeart/2005/8/layout/hList1"/>
    <dgm:cxn modelId="{7C35F452-2345-46B6-8764-93A65C9B9D6B}" type="presParOf" srcId="{EE0A6BB8-297C-BF49-86AC-34F1A2152A78}" destId="{614775FC-6488-284C-9E8A-FFEA8185C259}" srcOrd="1" destOrd="0" presId="urn:microsoft.com/office/officeart/2005/8/layout/hList1"/>
    <dgm:cxn modelId="{29BA37F3-2DB9-47D7-9131-456AF0429ECE}" type="presParOf" srcId="{01612323-3587-844D-9E1B-664486F85427}" destId="{7950E251-4F97-8142-B59C-D42800D0FF22}" srcOrd="1" destOrd="0" presId="urn:microsoft.com/office/officeart/2005/8/layout/hList1"/>
    <dgm:cxn modelId="{5D9508EC-03D9-442B-92D6-4A6D0CD7FB30}" type="presParOf" srcId="{01612323-3587-844D-9E1B-664486F85427}" destId="{0CCC9F21-AA3A-6A4C-954E-27213D33383D}" srcOrd="2" destOrd="0" presId="urn:microsoft.com/office/officeart/2005/8/layout/hList1"/>
    <dgm:cxn modelId="{F02DFCB2-84E5-434D-93E2-124FA73FC81B}" type="presParOf" srcId="{0CCC9F21-AA3A-6A4C-954E-27213D33383D}" destId="{C1E5D1BC-3C29-C742-BA63-B04FFB0A3BD0}" srcOrd="0" destOrd="0" presId="urn:microsoft.com/office/officeart/2005/8/layout/hList1"/>
    <dgm:cxn modelId="{2D546A74-30E4-4C57-8956-BE0552D633D1}" type="presParOf" srcId="{0CCC9F21-AA3A-6A4C-954E-27213D33383D}" destId="{E8E98DF9-9654-5E4B-B750-4C032FE5BA3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9B1BAC-6043-ED4B-A03F-D248376E4F6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0B2FEFD9-AD7F-3D48-B5DA-1A1127B24C70}">
      <dgm:prSet phldrT="[Text]"/>
      <dgm:spPr/>
      <dgm:t>
        <a:bodyPr/>
        <a:lstStyle/>
        <a:p>
          <a:endParaRPr lang="en-US" b="1" i="0" dirty="0"/>
        </a:p>
        <a:p>
          <a:r>
            <a:rPr lang="en-US" b="1" i="0" dirty="0" err="1"/>
            <a:t>Adriann</a:t>
          </a:r>
          <a:r>
            <a:rPr lang="en-US" b="1" i="0" dirty="0"/>
            <a:t> Combs, DNP, NNP-BC</a:t>
          </a:r>
        </a:p>
        <a:p>
          <a:endParaRPr lang="en-US" b="0" i="0" dirty="0"/>
        </a:p>
        <a:p>
          <a:r>
            <a:rPr lang="en-US" b="0" i="0" dirty="0"/>
            <a:t>Clinical Director  Service Line</a:t>
          </a:r>
        </a:p>
        <a:p>
          <a:r>
            <a:rPr lang="en-US" b="0" i="0" dirty="0"/>
            <a:t>Obstetrics and Gynecology</a:t>
          </a:r>
        </a:p>
        <a:p>
          <a:endParaRPr lang="en-US" b="0" i="0" dirty="0"/>
        </a:p>
        <a:p>
          <a:r>
            <a:rPr lang="en-US" b="0" i="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acombs@northwell.edu</a:t>
          </a:r>
          <a:endParaRPr lang="en-US" b="0" i="0" dirty="0"/>
        </a:p>
        <a:p>
          <a:endParaRPr lang="en-US" b="0" i="0" u="none" dirty="0"/>
        </a:p>
      </dgm:t>
    </dgm:pt>
    <dgm:pt modelId="{AC8633C0-5544-2741-B7DA-60B55BF6AA86}" type="parTrans" cxnId="{2BFDA159-7CD1-3546-A7BE-5A123DBA147C}">
      <dgm:prSet/>
      <dgm:spPr/>
      <dgm:t>
        <a:bodyPr/>
        <a:lstStyle/>
        <a:p>
          <a:endParaRPr lang="en-US"/>
        </a:p>
      </dgm:t>
    </dgm:pt>
    <dgm:pt modelId="{EFB6F976-95D0-4E4E-9318-154571DF8A27}" type="sibTrans" cxnId="{2BFDA159-7CD1-3546-A7BE-5A123DBA147C}">
      <dgm:prSet/>
      <dgm:spPr/>
      <dgm:t>
        <a:bodyPr/>
        <a:lstStyle/>
        <a:p>
          <a:endParaRPr lang="en-US"/>
        </a:p>
      </dgm:t>
    </dgm:pt>
    <dgm:pt modelId="{1C6CE76D-B521-CA49-8DDE-0755EFD79D64}" type="pres">
      <dgm:prSet presAssocID="{729B1BAC-6043-ED4B-A03F-D248376E4F6E}" presName="diagram" presStyleCnt="0">
        <dgm:presLayoutVars>
          <dgm:dir/>
          <dgm:resizeHandles val="exact"/>
        </dgm:presLayoutVars>
      </dgm:prSet>
      <dgm:spPr/>
    </dgm:pt>
    <dgm:pt modelId="{FDF094E3-8A14-2A4F-A26C-CD1F84A794C5}" type="pres">
      <dgm:prSet presAssocID="{0B2FEFD9-AD7F-3D48-B5DA-1A1127B24C70}" presName="node" presStyleLbl="node1" presStyleIdx="0" presStyleCnt="1">
        <dgm:presLayoutVars>
          <dgm:bulletEnabled val="1"/>
        </dgm:presLayoutVars>
      </dgm:prSet>
      <dgm:spPr/>
    </dgm:pt>
  </dgm:ptLst>
  <dgm:cxnLst>
    <dgm:cxn modelId="{3C1C2E2B-BAA4-AC46-9AED-BDFEBA58D026}" type="presOf" srcId="{0B2FEFD9-AD7F-3D48-B5DA-1A1127B24C70}" destId="{FDF094E3-8A14-2A4F-A26C-CD1F84A794C5}" srcOrd="0" destOrd="0" presId="urn:microsoft.com/office/officeart/2005/8/layout/default"/>
    <dgm:cxn modelId="{2BFDA159-7CD1-3546-A7BE-5A123DBA147C}" srcId="{729B1BAC-6043-ED4B-A03F-D248376E4F6E}" destId="{0B2FEFD9-AD7F-3D48-B5DA-1A1127B24C70}" srcOrd="0" destOrd="0" parTransId="{AC8633C0-5544-2741-B7DA-60B55BF6AA86}" sibTransId="{EFB6F976-95D0-4E4E-9318-154571DF8A27}"/>
    <dgm:cxn modelId="{99CFBEBA-8D87-2642-9ACE-943EDDA2AE35}" type="presOf" srcId="{729B1BAC-6043-ED4B-A03F-D248376E4F6E}" destId="{1C6CE76D-B521-CA49-8DDE-0755EFD79D64}" srcOrd="0" destOrd="0" presId="urn:microsoft.com/office/officeart/2005/8/layout/default"/>
    <dgm:cxn modelId="{14DC3182-D39E-BD4E-A34B-17694747F4C2}" type="presParOf" srcId="{1C6CE76D-B521-CA49-8DDE-0755EFD79D64}" destId="{FDF094E3-8A14-2A4F-A26C-CD1F84A794C5}"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9B1BAC-6043-ED4B-A03F-D248376E4F6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0B2FEFD9-AD7F-3D48-B5DA-1A1127B24C70}">
      <dgm:prSet phldrT="[Text]"/>
      <dgm:spPr/>
      <dgm:t>
        <a:bodyPr/>
        <a:lstStyle/>
        <a:p>
          <a:endParaRPr lang="en-US" b="1" i="0" u="none" dirty="0"/>
        </a:p>
        <a:p>
          <a:r>
            <a:rPr lang="en-US" b="1" i="0" u="none" dirty="0"/>
            <a:t>Christa Christakis </a:t>
          </a:r>
        </a:p>
        <a:p>
          <a:endParaRPr lang="en-US" b="1" i="0" u="none" dirty="0"/>
        </a:p>
        <a:p>
          <a:r>
            <a:rPr lang="en-US" b="0" i="0" u="none" dirty="0"/>
            <a:t>Executive Director</a:t>
          </a:r>
        </a:p>
        <a:p>
          <a:r>
            <a:rPr lang="en-US" b="0" i="0" u="none" dirty="0"/>
            <a:t>ACOG District II</a:t>
          </a:r>
        </a:p>
        <a:p>
          <a:endParaRPr lang="en-US" b="0" i="0" u="none" dirty="0"/>
        </a:p>
        <a:p>
          <a:r>
            <a:rPr lang="en-US" b="0" i="0" u="none" dirty="0"/>
            <a:t> </a:t>
          </a:r>
          <a:r>
            <a:rPr lang="en-US" b="0" i="0" dirty="0" err="1"/>
            <a:t>cchristakis@ny.acog.org</a:t>
          </a:r>
          <a:endParaRPr lang="en-US" b="0" i="0" u="none" dirty="0"/>
        </a:p>
      </dgm:t>
    </dgm:pt>
    <dgm:pt modelId="{AC8633C0-5544-2741-B7DA-60B55BF6AA86}" type="parTrans" cxnId="{2BFDA159-7CD1-3546-A7BE-5A123DBA147C}">
      <dgm:prSet/>
      <dgm:spPr/>
      <dgm:t>
        <a:bodyPr/>
        <a:lstStyle/>
        <a:p>
          <a:endParaRPr lang="en-US"/>
        </a:p>
      </dgm:t>
    </dgm:pt>
    <dgm:pt modelId="{EFB6F976-95D0-4E4E-9318-154571DF8A27}" type="sibTrans" cxnId="{2BFDA159-7CD1-3546-A7BE-5A123DBA147C}">
      <dgm:prSet/>
      <dgm:spPr/>
      <dgm:t>
        <a:bodyPr/>
        <a:lstStyle/>
        <a:p>
          <a:endParaRPr lang="en-US"/>
        </a:p>
      </dgm:t>
    </dgm:pt>
    <dgm:pt modelId="{1C6CE76D-B521-CA49-8DDE-0755EFD79D64}" type="pres">
      <dgm:prSet presAssocID="{729B1BAC-6043-ED4B-A03F-D248376E4F6E}" presName="diagram" presStyleCnt="0">
        <dgm:presLayoutVars>
          <dgm:dir/>
          <dgm:resizeHandles val="exact"/>
        </dgm:presLayoutVars>
      </dgm:prSet>
      <dgm:spPr/>
    </dgm:pt>
    <dgm:pt modelId="{FDF094E3-8A14-2A4F-A26C-CD1F84A794C5}" type="pres">
      <dgm:prSet presAssocID="{0B2FEFD9-AD7F-3D48-B5DA-1A1127B24C70}" presName="node" presStyleLbl="node1" presStyleIdx="0" presStyleCnt="1" custLinFactNeighborX="1820" custLinFactNeighborY="-23">
        <dgm:presLayoutVars>
          <dgm:bulletEnabled val="1"/>
        </dgm:presLayoutVars>
      </dgm:prSet>
      <dgm:spPr/>
    </dgm:pt>
  </dgm:ptLst>
  <dgm:cxnLst>
    <dgm:cxn modelId="{3C1C2E2B-BAA4-AC46-9AED-BDFEBA58D026}" type="presOf" srcId="{0B2FEFD9-AD7F-3D48-B5DA-1A1127B24C70}" destId="{FDF094E3-8A14-2A4F-A26C-CD1F84A794C5}" srcOrd="0" destOrd="0" presId="urn:microsoft.com/office/officeart/2005/8/layout/default"/>
    <dgm:cxn modelId="{2BFDA159-7CD1-3546-A7BE-5A123DBA147C}" srcId="{729B1BAC-6043-ED4B-A03F-D248376E4F6E}" destId="{0B2FEFD9-AD7F-3D48-B5DA-1A1127B24C70}" srcOrd="0" destOrd="0" parTransId="{AC8633C0-5544-2741-B7DA-60B55BF6AA86}" sibTransId="{EFB6F976-95D0-4E4E-9318-154571DF8A27}"/>
    <dgm:cxn modelId="{99CFBEBA-8D87-2642-9ACE-943EDDA2AE35}" type="presOf" srcId="{729B1BAC-6043-ED4B-A03F-D248376E4F6E}" destId="{1C6CE76D-B521-CA49-8DDE-0755EFD79D64}" srcOrd="0" destOrd="0" presId="urn:microsoft.com/office/officeart/2005/8/layout/default"/>
    <dgm:cxn modelId="{14DC3182-D39E-BD4E-A34B-17694747F4C2}" type="presParOf" srcId="{1C6CE76D-B521-CA49-8DDE-0755EFD79D64}" destId="{FDF094E3-8A14-2A4F-A26C-CD1F84A794C5}"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9B1BAC-6043-ED4B-A03F-D248376E4F6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0B2FEFD9-AD7F-3D48-B5DA-1A1127B24C70}">
      <dgm:prSet phldrT="[Text]"/>
      <dgm:spPr/>
      <dgm:t>
        <a:bodyPr/>
        <a:lstStyle/>
        <a:p>
          <a:r>
            <a:rPr lang="en-US" b="1" i="0" u="none" dirty="0"/>
            <a:t>NYSDOH Team </a:t>
          </a:r>
          <a:endParaRPr lang="en-US" b="0" i="0" u="none" dirty="0"/>
        </a:p>
        <a:p>
          <a:r>
            <a:rPr lang="en-US" b="0" i="0" u="none" dirty="0"/>
            <a:t> </a:t>
          </a:r>
          <a:r>
            <a:rPr lang="en-US" b="0" i="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NYSPQC@health.ny.gov</a:t>
          </a:r>
          <a:r>
            <a:rPr lang="en-US" b="0" i="0" dirty="0"/>
            <a:t> </a:t>
          </a:r>
          <a:endParaRPr lang="en-US" b="0" i="0" u="none" dirty="0"/>
        </a:p>
      </dgm:t>
    </dgm:pt>
    <dgm:pt modelId="{AC8633C0-5544-2741-B7DA-60B55BF6AA86}" type="parTrans" cxnId="{2BFDA159-7CD1-3546-A7BE-5A123DBA147C}">
      <dgm:prSet/>
      <dgm:spPr/>
      <dgm:t>
        <a:bodyPr/>
        <a:lstStyle/>
        <a:p>
          <a:endParaRPr lang="en-US"/>
        </a:p>
      </dgm:t>
    </dgm:pt>
    <dgm:pt modelId="{EFB6F976-95D0-4E4E-9318-154571DF8A27}" type="sibTrans" cxnId="{2BFDA159-7CD1-3546-A7BE-5A123DBA147C}">
      <dgm:prSet/>
      <dgm:spPr/>
      <dgm:t>
        <a:bodyPr/>
        <a:lstStyle/>
        <a:p>
          <a:endParaRPr lang="en-US"/>
        </a:p>
      </dgm:t>
    </dgm:pt>
    <dgm:pt modelId="{1C6CE76D-B521-CA49-8DDE-0755EFD79D64}" type="pres">
      <dgm:prSet presAssocID="{729B1BAC-6043-ED4B-A03F-D248376E4F6E}" presName="diagram" presStyleCnt="0">
        <dgm:presLayoutVars>
          <dgm:dir/>
          <dgm:resizeHandles val="exact"/>
        </dgm:presLayoutVars>
      </dgm:prSet>
      <dgm:spPr/>
    </dgm:pt>
    <dgm:pt modelId="{FDF094E3-8A14-2A4F-A26C-CD1F84A794C5}" type="pres">
      <dgm:prSet presAssocID="{0B2FEFD9-AD7F-3D48-B5DA-1A1127B24C70}" presName="node" presStyleLbl="node1" presStyleIdx="0" presStyleCnt="1">
        <dgm:presLayoutVars>
          <dgm:bulletEnabled val="1"/>
        </dgm:presLayoutVars>
      </dgm:prSet>
      <dgm:spPr/>
    </dgm:pt>
  </dgm:ptLst>
  <dgm:cxnLst>
    <dgm:cxn modelId="{3C1C2E2B-BAA4-AC46-9AED-BDFEBA58D026}" type="presOf" srcId="{0B2FEFD9-AD7F-3D48-B5DA-1A1127B24C70}" destId="{FDF094E3-8A14-2A4F-A26C-CD1F84A794C5}" srcOrd="0" destOrd="0" presId="urn:microsoft.com/office/officeart/2005/8/layout/default"/>
    <dgm:cxn modelId="{2BFDA159-7CD1-3546-A7BE-5A123DBA147C}" srcId="{729B1BAC-6043-ED4B-A03F-D248376E4F6E}" destId="{0B2FEFD9-AD7F-3D48-B5DA-1A1127B24C70}" srcOrd="0" destOrd="0" parTransId="{AC8633C0-5544-2741-B7DA-60B55BF6AA86}" sibTransId="{EFB6F976-95D0-4E4E-9318-154571DF8A27}"/>
    <dgm:cxn modelId="{99CFBEBA-8D87-2642-9ACE-943EDDA2AE35}" type="presOf" srcId="{729B1BAC-6043-ED4B-A03F-D248376E4F6E}" destId="{1C6CE76D-B521-CA49-8DDE-0755EFD79D64}" srcOrd="0" destOrd="0" presId="urn:microsoft.com/office/officeart/2005/8/layout/default"/>
    <dgm:cxn modelId="{14DC3182-D39E-BD4E-A34B-17694747F4C2}" type="presParOf" srcId="{1C6CE76D-B521-CA49-8DDE-0755EFD79D64}" destId="{FDF094E3-8A14-2A4F-A26C-CD1F84A794C5}"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9B1BAC-6043-ED4B-A03F-D248376E4F6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0B2FEFD9-AD7F-3D48-B5DA-1A1127B24C70}">
      <dgm:prSet phldrT="[Text]" custT="1"/>
      <dgm:spPr/>
      <dgm:t>
        <a:bodyPr/>
        <a:lstStyle/>
        <a:p>
          <a:r>
            <a:rPr lang="en-US" sz="1200" b="1" i="0" u="none" dirty="0"/>
            <a:t>Lorraine Ryan</a:t>
          </a:r>
        </a:p>
        <a:p>
          <a:r>
            <a:rPr lang="en-US" sz="1200" b="0" i="0" u="none" dirty="0"/>
            <a:t>Senior Vice President </a:t>
          </a:r>
        </a:p>
        <a:p>
          <a:r>
            <a:rPr lang="en-US" sz="1200" b="0" i="0" u="none" dirty="0"/>
            <a:t>Legal, Regulatory and Professional Affairs</a:t>
          </a:r>
        </a:p>
        <a:p>
          <a:r>
            <a:rPr lang="en-US" sz="1200" b="0" i="0" u="none" dirty="0"/>
            <a:t> </a:t>
          </a:r>
        </a:p>
        <a:p>
          <a:r>
            <a:rPr lang="en-US" sz="1200" b="0" i="0" u="none" dirty="0"/>
            <a:t>212-506-5416</a:t>
          </a:r>
        </a:p>
        <a:p>
          <a:r>
            <a:rPr lang="en-US" sz="1200" b="0" i="0" u="none" dirty="0" err="1"/>
            <a:t>ryan@gnyha.org</a:t>
          </a:r>
          <a:endParaRPr lang="en-US" sz="1200" b="0" dirty="0"/>
        </a:p>
      </dgm:t>
    </dgm:pt>
    <dgm:pt modelId="{AC8633C0-5544-2741-B7DA-60B55BF6AA86}" type="parTrans" cxnId="{2BFDA159-7CD1-3546-A7BE-5A123DBA147C}">
      <dgm:prSet/>
      <dgm:spPr/>
      <dgm:t>
        <a:bodyPr/>
        <a:lstStyle/>
        <a:p>
          <a:endParaRPr lang="en-US"/>
        </a:p>
      </dgm:t>
    </dgm:pt>
    <dgm:pt modelId="{EFB6F976-95D0-4E4E-9318-154571DF8A27}" type="sibTrans" cxnId="{2BFDA159-7CD1-3546-A7BE-5A123DBA147C}">
      <dgm:prSet/>
      <dgm:spPr/>
      <dgm:t>
        <a:bodyPr/>
        <a:lstStyle/>
        <a:p>
          <a:endParaRPr lang="en-US"/>
        </a:p>
      </dgm:t>
    </dgm:pt>
    <dgm:pt modelId="{30D0BECE-0037-E347-9416-0308E12BF84D}">
      <dgm:prSet phldrT="[Text]" custT="1"/>
      <dgm:spPr/>
      <dgm:t>
        <a:bodyPr/>
        <a:lstStyle/>
        <a:p>
          <a:r>
            <a:rPr lang="en-US" sz="1200" b="1" kern="1200" dirty="0"/>
            <a:t>Puja </a:t>
          </a:r>
          <a:r>
            <a:rPr lang="en-US" sz="1200" b="1" kern="1200" dirty="0" err="1"/>
            <a:t>Khare</a:t>
          </a:r>
          <a:endParaRPr lang="en-US" sz="1200" kern="1200" dirty="0"/>
        </a:p>
        <a:p>
          <a:r>
            <a:rPr lang="en-US" sz="1200" kern="1200" dirty="0"/>
            <a:t>Assistant Vice President</a:t>
          </a:r>
        </a:p>
        <a:p>
          <a:r>
            <a:rPr lang="en-US" sz="1200" b="0" i="0" kern="1200" dirty="0"/>
            <a:t>Legal, Regulatory, and Professional Affairs</a:t>
          </a:r>
        </a:p>
        <a:p>
          <a:endParaRPr lang="en-US" sz="1200" b="0" i="0" kern="1200" dirty="0"/>
        </a:p>
        <a:p>
          <a:r>
            <a:rPr lang="en-US" sz="1200" b="0" i="0" kern="1200" dirty="0"/>
            <a:t>212-506-5535</a:t>
          </a:r>
        </a:p>
        <a:p>
          <a:r>
            <a:rPr lang="en-US" sz="1200" b="0" i="0" kern="1200" dirty="0" err="1"/>
            <a:t>pkhare@gnyha.org</a:t>
          </a:r>
          <a:endParaRPr lang="en-US" sz="1200" b="0" i="0" kern="1200" dirty="0"/>
        </a:p>
      </dgm:t>
    </dgm:pt>
    <dgm:pt modelId="{00E9B867-841E-E147-9920-77CEAE3710C0}" type="parTrans" cxnId="{5C2A07CA-067B-BF44-9DF9-54C746FB1F0B}">
      <dgm:prSet/>
      <dgm:spPr/>
      <dgm:t>
        <a:bodyPr/>
        <a:lstStyle/>
        <a:p>
          <a:endParaRPr lang="en-US"/>
        </a:p>
      </dgm:t>
    </dgm:pt>
    <dgm:pt modelId="{041CCE49-C254-7244-BEE9-2AC224EC2FCD}" type="sibTrans" cxnId="{5C2A07CA-067B-BF44-9DF9-54C746FB1F0B}">
      <dgm:prSet/>
      <dgm:spPr/>
      <dgm:t>
        <a:bodyPr/>
        <a:lstStyle/>
        <a:p>
          <a:endParaRPr lang="en-US"/>
        </a:p>
      </dgm:t>
    </dgm:pt>
    <dgm:pt modelId="{8A61387D-C120-E743-BD00-2EC3B6550A5B}">
      <dgm:prSet phldrT="[Text]" custT="1"/>
      <dgm:spPr/>
      <dgm:t>
        <a:bodyPr/>
        <a:lstStyle/>
        <a:p>
          <a:r>
            <a:rPr lang="en-US" sz="1200" b="1" dirty="0"/>
            <a:t>Wing Lee</a:t>
          </a:r>
        </a:p>
        <a:p>
          <a:r>
            <a:rPr lang="en-US" sz="1200" dirty="0"/>
            <a:t>Director</a:t>
          </a:r>
        </a:p>
        <a:p>
          <a:r>
            <a:rPr lang="en-US" sz="1200" dirty="0"/>
            <a:t>Quality, Patient Safety &amp; Clinical Programming </a:t>
          </a:r>
        </a:p>
        <a:p>
          <a:endParaRPr lang="en-US" sz="1200" dirty="0"/>
        </a:p>
        <a:p>
          <a:r>
            <a:rPr lang="en-US" sz="1200" dirty="0"/>
            <a:t>212-554-7208</a:t>
          </a:r>
        </a:p>
        <a:p>
          <a:r>
            <a:rPr lang="en-US" sz="1200" dirty="0" err="1"/>
            <a:t>Wlee@gnyha.org</a:t>
          </a:r>
          <a:r>
            <a:rPr lang="en-US" sz="1200" dirty="0"/>
            <a:t> </a:t>
          </a:r>
        </a:p>
      </dgm:t>
    </dgm:pt>
    <dgm:pt modelId="{D35BE817-7E9C-7A47-9658-83E2E71F9A13}" type="parTrans" cxnId="{2F25C1F8-7BBE-E84A-BC02-E3D3F4831DAF}">
      <dgm:prSet/>
      <dgm:spPr/>
      <dgm:t>
        <a:bodyPr/>
        <a:lstStyle/>
        <a:p>
          <a:endParaRPr lang="en-US"/>
        </a:p>
      </dgm:t>
    </dgm:pt>
    <dgm:pt modelId="{AF0F77D8-00E7-F948-B370-5A3079EAC380}" type="sibTrans" cxnId="{2F25C1F8-7BBE-E84A-BC02-E3D3F4831DAF}">
      <dgm:prSet/>
      <dgm:spPr/>
      <dgm:t>
        <a:bodyPr/>
        <a:lstStyle/>
        <a:p>
          <a:endParaRPr lang="en-US"/>
        </a:p>
      </dgm:t>
    </dgm:pt>
    <dgm:pt modelId="{1C6CE76D-B521-CA49-8DDE-0755EFD79D64}" type="pres">
      <dgm:prSet presAssocID="{729B1BAC-6043-ED4B-A03F-D248376E4F6E}" presName="diagram" presStyleCnt="0">
        <dgm:presLayoutVars>
          <dgm:dir/>
          <dgm:resizeHandles val="exact"/>
        </dgm:presLayoutVars>
      </dgm:prSet>
      <dgm:spPr/>
    </dgm:pt>
    <dgm:pt modelId="{FDF094E3-8A14-2A4F-A26C-CD1F84A794C5}" type="pres">
      <dgm:prSet presAssocID="{0B2FEFD9-AD7F-3D48-B5DA-1A1127B24C70}" presName="node" presStyleLbl="node1" presStyleIdx="0" presStyleCnt="3" custScaleX="2000000" custScaleY="2000000">
        <dgm:presLayoutVars>
          <dgm:bulletEnabled val="1"/>
        </dgm:presLayoutVars>
      </dgm:prSet>
      <dgm:spPr/>
    </dgm:pt>
    <dgm:pt modelId="{5E1263BB-A477-2A41-B55E-09CCB00F8A2B}" type="pres">
      <dgm:prSet presAssocID="{EFB6F976-95D0-4E4E-9318-154571DF8A27}" presName="sibTrans" presStyleCnt="0"/>
      <dgm:spPr/>
    </dgm:pt>
    <dgm:pt modelId="{ECF71E21-504D-C94F-87A5-37FB3090C380}" type="pres">
      <dgm:prSet presAssocID="{30D0BECE-0037-E347-9416-0308E12BF84D}" presName="node" presStyleLbl="node1" presStyleIdx="1" presStyleCnt="3" custScaleX="2000000" custScaleY="2000000">
        <dgm:presLayoutVars>
          <dgm:bulletEnabled val="1"/>
        </dgm:presLayoutVars>
      </dgm:prSet>
      <dgm:spPr/>
    </dgm:pt>
    <dgm:pt modelId="{4ECC61D6-6B15-A443-A7BF-E5E32B173A94}" type="pres">
      <dgm:prSet presAssocID="{041CCE49-C254-7244-BEE9-2AC224EC2FCD}" presName="sibTrans" presStyleCnt="0"/>
      <dgm:spPr/>
    </dgm:pt>
    <dgm:pt modelId="{9EB9B501-8B07-6945-A636-AD088D17BCE0}" type="pres">
      <dgm:prSet presAssocID="{8A61387D-C120-E743-BD00-2EC3B6550A5B}" presName="node" presStyleLbl="node1" presStyleIdx="2" presStyleCnt="3" custScaleX="2000000" custScaleY="2000000">
        <dgm:presLayoutVars>
          <dgm:bulletEnabled val="1"/>
        </dgm:presLayoutVars>
      </dgm:prSet>
      <dgm:spPr/>
    </dgm:pt>
  </dgm:ptLst>
  <dgm:cxnLst>
    <dgm:cxn modelId="{AFC03709-DB6D-D04C-ADC3-B622D4DF9915}" type="presOf" srcId="{8A61387D-C120-E743-BD00-2EC3B6550A5B}" destId="{9EB9B501-8B07-6945-A636-AD088D17BCE0}" srcOrd="0" destOrd="0" presId="urn:microsoft.com/office/officeart/2005/8/layout/default"/>
    <dgm:cxn modelId="{3C1C2E2B-BAA4-AC46-9AED-BDFEBA58D026}" type="presOf" srcId="{0B2FEFD9-AD7F-3D48-B5DA-1A1127B24C70}" destId="{FDF094E3-8A14-2A4F-A26C-CD1F84A794C5}" srcOrd="0" destOrd="0" presId="urn:microsoft.com/office/officeart/2005/8/layout/default"/>
    <dgm:cxn modelId="{2BFDA159-7CD1-3546-A7BE-5A123DBA147C}" srcId="{729B1BAC-6043-ED4B-A03F-D248376E4F6E}" destId="{0B2FEFD9-AD7F-3D48-B5DA-1A1127B24C70}" srcOrd="0" destOrd="0" parTransId="{AC8633C0-5544-2741-B7DA-60B55BF6AA86}" sibTransId="{EFB6F976-95D0-4E4E-9318-154571DF8A27}"/>
    <dgm:cxn modelId="{99CFBEBA-8D87-2642-9ACE-943EDDA2AE35}" type="presOf" srcId="{729B1BAC-6043-ED4B-A03F-D248376E4F6E}" destId="{1C6CE76D-B521-CA49-8DDE-0755EFD79D64}" srcOrd="0" destOrd="0" presId="urn:microsoft.com/office/officeart/2005/8/layout/default"/>
    <dgm:cxn modelId="{5C2A07CA-067B-BF44-9DF9-54C746FB1F0B}" srcId="{729B1BAC-6043-ED4B-A03F-D248376E4F6E}" destId="{30D0BECE-0037-E347-9416-0308E12BF84D}" srcOrd="1" destOrd="0" parTransId="{00E9B867-841E-E147-9920-77CEAE3710C0}" sibTransId="{041CCE49-C254-7244-BEE9-2AC224EC2FCD}"/>
    <dgm:cxn modelId="{663DFBF4-5848-7647-AC63-42CF069CAE98}" type="presOf" srcId="{30D0BECE-0037-E347-9416-0308E12BF84D}" destId="{ECF71E21-504D-C94F-87A5-37FB3090C380}" srcOrd="0" destOrd="0" presId="urn:microsoft.com/office/officeart/2005/8/layout/default"/>
    <dgm:cxn modelId="{2F25C1F8-7BBE-E84A-BC02-E3D3F4831DAF}" srcId="{729B1BAC-6043-ED4B-A03F-D248376E4F6E}" destId="{8A61387D-C120-E743-BD00-2EC3B6550A5B}" srcOrd="2" destOrd="0" parTransId="{D35BE817-7E9C-7A47-9658-83E2E71F9A13}" sibTransId="{AF0F77D8-00E7-F948-B370-5A3079EAC380}"/>
    <dgm:cxn modelId="{14DC3182-D39E-BD4E-A34B-17694747F4C2}" type="presParOf" srcId="{1C6CE76D-B521-CA49-8DDE-0755EFD79D64}" destId="{FDF094E3-8A14-2A4F-A26C-CD1F84A794C5}" srcOrd="0" destOrd="0" presId="urn:microsoft.com/office/officeart/2005/8/layout/default"/>
    <dgm:cxn modelId="{5A332285-FB2C-6846-85AA-B83F3964C373}" type="presParOf" srcId="{1C6CE76D-B521-CA49-8DDE-0755EFD79D64}" destId="{5E1263BB-A477-2A41-B55E-09CCB00F8A2B}" srcOrd="1" destOrd="0" presId="urn:microsoft.com/office/officeart/2005/8/layout/default"/>
    <dgm:cxn modelId="{26B5A675-31AC-9246-B33A-0ABEDED2E6A2}" type="presParOf" srcId="{1C6CE76D-B521-CA49-8DDE-0755EFD79D64}" destId="{ECF71E21-504D-C94F-87A5-37FB3090C380}" srcOrd="2" destOrd="0" presId="urn:microsoft.com/office/officeart/2005/8/layout/default"/>
    <dgm:cxn modelId="{CD9175DB-F523-4A42-93AD-DE146A8C94C1}" type="presParOf" srcId="{1C6CE76D-B521-CA49-8DDE-0755EFD79D64}" destId="{4ECC61D6-6B15-A443-A7BF-E5E32B173A94}" srcOrd="3" destOrd="0" presId="urn:microsoft.com/office/officeart/2005/8/layout/default"/>
    <dgm:cxn modelId="{508171A6-A1F4-6A44-A881-5EE612BE7721}" type="presParOf" srcId="{1C6CE76D-B521-CA49-8DDE-0755EFD79D64}" destId="{9EB9B501-8B07-6945-A636-AD088D17BCE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A0DD4-F1B2-B540-B0CF-576E3DAD884B}">
      <dsp:nvSpPr>
        <dsp:cNvPr id="0" name=""/>
        <dsp:cNvSpPr/>
      </dsp:nvSpPr>
      <dsp:spPr>
        <a:xfrm>
          <a:off x="-3992718" y="-612946"/>
          <a:ext cx="4758138" cy="4758138"/>
        </a:xfrm>
        <a:prstGeom prst="blockArc">
          <a:avLst>
            <a:gd name="adj1" fmla="val 18900000"/>
            <a:gd name="adj2" fmla="val 2700000"/>
            <a:gd name="adj3" fmla="val 45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896F32-088E-284D-B5AF-8198AA98177D}">
      <dsp:nvSpPr>
        <dsp:cNvPr id="0" name=""/>
        <dsp:cNvSpPr/>
      </dsp:nvSpPr>
      <dsp:spPr>
        <a:xfrm>
          <a:off x="492232" y="353224"/>
          <a:ext cx="7286614" cy="70644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7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Overview of COVID-19 in Pregnancy</a:t>
          </a:r>
        </a:p>
      </dsp:txBody>
      <dsp:txXfrm>
        <a:off x="492232" y="353224"/>
        <a:ext cx="7286614" cy="706449"/>
      </dsp:txXfrm>
    </dsp:sp>
    <dsp:sp modelId="{F9F0410D-2873-354C-8887-23C479E94E05}">
      <dsp:nvSpPr>
        <dsp:cNvPr id="0" name=""/>
        <dsp:cNvSpPr/>
      </dsp:nvSpPr>
      <dsp:spPr>
        <a:xfrm>
          <a:off x="50701" y="264918"/>
          <a:ext cx="883061" cy="88306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1D4D2F-1005-E441-87FD-3389266AF1C6}">
      <dsp:nvSpPr>
        <dsp:cNvPr id="0" name=""/>
        <dsp:cNvSpPr/>
      </dsp:nvSpPr>
      <dsp:spPr>
        <a:xfrm>
          <a:off x="749026" y="1412898"/>
          <a:ext cx="7029819" cy="70644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7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Case Presentation:  COVID-19 in Pregnancy</a:t>
          </a:r>
        </a:p>
      </dsp:txBody>
      <dsp:txXfrm>
        <a:off x="749026" y="1412898"/>
        <a:ext cx="7029819" cy="706449"/>
      </dsp:txXfrm>
    </dsp:sp>
    <dsp:sp modelId="{6EA04E44-63FB-D044-BFEE-EDE4D2848947}">
      <dsp:nvSpPr>
        <dsp:cNvPr id="0" name=""/>
        <dsp:cNvSpPr/>
      </dsp:nvSpPr>
      <dsp:spPr>
        <a:xfrm>
          <a:off x="307496" y="1324592"/>
          <a:ext cx="883061" cy="88306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3B769-A03A-9246-BC97-35A3016C9668}">
      <dsp:nvSpPr>
        <dsp:cNvPr id="0" name=""/>
        <dsp:cNvSpPr/>
      </dsp:nvSpPr>
      <dsp:spPr>
        <a:xfrm>
          <a:off x="492232" y="2472572"/>
          <a:ext cx="7286614" cy="70644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74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Ambulatory &amp; Inpatient Considerations and Challenges</a:t>
          </a:r>
        </a:p>
      </dsp:txBody>
      <dsp:txXfrm>
        <a:off x="492232" y="2472572"/>
        <a:ext cx="7286614" cy="706449"/>
      </dsp:txXfrm>
    </dsp:sp>
    <dsp:sp modelId="{6284E891-DC95-0540-96CB-CC0BA7105250}">
      <dsp:nvSpPr>
        <dsp:cNvPr id="0" name=""/>
        <dsp:cNvSpPr/>
      </dsp:nvSpPr>
      <dsp:spPr>
        <a:xfrm>
          <a:off x="50701" y="2384266"/>
          <a:ext cx="883061" cy="883061"/>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495B0-14E8-0B44-94BC-6A1E09170DC7}">
      <dsp:nvSpPr>
        <dsp:cNvPr id="0" name=""/>
        <dsp:cNvSpPr/>
      </dsp:nvSpPr>
      <dsp:spPr>
        <a:xfrm>
          <a:off x="6195" y="-151510"/>
          <a:ext cx="3840813" cy="44889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effectLst/>
              <a:uLnTx/>
              <a:uFillTx/>
              <a:latin typeface="Calibri" panose="020F0502020204030204"/>
              <a:ea typeface="+mn-ea"/>
              <a:cs typeface="+mn-cs"/>
            </a:rPr>
            <a:t>Limited case reports</a:t>
          </a:r>
          <a:endParaRPr lang="en-US" sz="2000" kern="1200" dirty="0"/>
        </a:p>
      </dsp:txBody>
      <dsp:txXfrm>
        <a:off x="6195" y="-151510"/>
        <a:ext cx="3840813" cy="448899"/>
      </dsp:txXfrm>
    </dsp:sp>
    <dsp:sp modelId="{614775FC-6488-284C-9E8A-FFEA8185C259}">
      <dsp:nvSpPr>
        <dsp:cNvPr id="0" name=""/>
        <dsp:cNvSpPr/>
      </dsp:nvSpPr>
      <dsp:spPr>
        <a:xfrm>
          <a:off x="2239" y="294704"/>
          <a:ext cx="3840813" cy="1414705"/>
        </a:xfrm>
        <a:prstGeom prst="rect">
          <a:avLst/>
        </a:prstGeom>
        <a:no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noFill/>
              </a:ln>
              <a:effectLst/>
              <a:uLnTx/>
              <a:uFillTx/>
              <a:latin typeface="Calibri" panose="020F0502020204030204"/>
              <a:ea typeface="+mn-ea"/>
              <a:cs typeface="+mn-cs"/>
            </a:rPr>
            <a:t>Preterm birth.</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noFill/>
              </a:ln>
              <a:effectLst/>
              <a:uLnTx/>
              <a:uFillTx/>
              <a:latin typeface="Calibri" panose="020F0502020204030204"/>
              <a:ea typeface="+mn-ea"/>
              <a:cs typeface="+mn-cs"/>
            </a:rPr>
            <a:t>Not clear that these outcomes were related to maternal infection, and at this time the risk of adverse infant outcomes is not known.</a:t>
          </a:r>
        </a:p>
      </dsp:txBody>
      <dsp:txXfrm>
        <a:off x="2239" y="294704"/>
        <a:ext cx="3840813" cy="1414705"/>
      </dsp:txXfrm>
    </dsp:sp>
    <dsp:sp modelId="{D0EECB26-7848-2445-8B10-E1D641504DE3}">
      <dsp:nvSpPr>
        <dsp:cNvPr id="0" name=""/>
        <dsp:cNvSpPr/>
      </dsp:nvSpPr>
      <dsp:spPr>
        <a:xfrm>
          <a:off x="4384197" y="0"/>
          <a:ext cx="3837062" cy="448899"/>
        </a:xfrm>
        <a:prstGeom prst="rect">
          <a:avLst/>
        </a:prstGeom>
        <a:solidFill>
          <a:schemeClr val="accent6"/>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effectLst/>
              <a:uLnTx/>
              <a:uFillTx/>
              <a:latin typeface="Calibri" panose="020F0502020204030204"/>
              <a:ea typeface="+mn-ea"/>
              <a:cs typeface="+mn-cs"/>
            </a:rPr>
            <a:t>Extrapolated data:</a:t>
          </a:r>
          <a:endParaRPr lang="en-US" sz="2000" kern="1200" dirty="0"/>
        </a:p>
      </dsp:txBody>
      <dsp:txXfrm>
        <a:off x="4384197" y="0"/>
        <a:ext cx="3837062" cy="448899"/>
      </dsp:txXfrm>
    </dsp:sp>
    <dsp:sp modelId="{A3892743-33CF-7046-8301-BEDC36C0748B}">
      <dsp:nvSpPr>
        <dsp:cNvPr id="0" name=""/>
        <dsp:cNvSpPr/>
      </dsp:nvSpPr>
      <dsp:spPr>
        <a:xfrm>
          <a:off x="4389761" y="448899"/>
          <a:ext cx="3837062" cy="1108999"/>
        </a:xfrm>
        <a:prstGeom prst="rect">
          <a:avLst/>
        </a:prstGeom>
        <a:no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noFill/>
              </a:ln>
              <a:effectLst/>
              <a:uLnTx/>
              <a:uFillTx/>
              <a:latin typeface="Calibri" panose="020F0502020204030204"/>
              <a:ea typeface="+mn-ea"/>
              <a:cs typeface="+mn-cs"/>
            </a:rPr>
            <a:t>Influenza: LBW, PTB.</a:t>
          </a:r>
          <a:endParaRPr lang="en-US" sz="1600" kern="1200" dirty="0"/>
        </a:p>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a:ln>
                <a:noFill/>
              </a:ln>
              <a:effectLst/>
              <a:uLnTx/>
              <a:uFillTx/>
              <a:latin typeface="Calibri" panose="020F0502020204030204"/>
              <a:ea typeface="+mn-ea"/>
              <a:cs typeface="+mn-cs"/>
            </a:rPr>
            <a:t>SARS-CoV and MERS-CoV: SGA or PTB</a:t>
          </a:r>
          <a:endParaRPr kumimoji="0" lang="en-US" sz="1600" b="0" i="0" u="none" strike="noStrike" kern="1200" cap="none" spc="0" normalizeH="0" baseline="0" noProof="0" dirty="0">
            <a:ln>
              <a:noFill/>
            </a:ln>
            <a:effectLst/>
            <a:uLnTx/>
            <a:uFillTx/>
            <a:latin typeface="Calibri" panose="020F0502020204030204"/>
            <a:ea typeface="+mn-ea"/>
            <a:cs typeface="+mn-cs"/>
          </a:endParaRPr>
        </a:p>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noFill/>
              </a:ln>
              <a:effectLst/>
              <a:uLnTx/>
              <a:uFillTx/>
              <a:latin typeface="Calibri" panose="020F0502020204030204"/>
              <a:ea typeface="+mn-ea"/>
              <a:cs typeface="+mn-cs"/>
            </a:rPr>
            <a:t>High fever early in pregnancy may increase the risk of certain birth defects.</a:t>
          </a:r>
        </a:p>
      </dsp:txBody>
      <dsp:txXfrm>
        <a:off x="4389761" y="448899"/>
        <a:ext cx="3837062" cy="1108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495B0-14E8-0B44-94BC-6A1E09170DC7}">
      <dsp:nvSpPr>
        <dsp:cNvPr id="0" name=""/>
        <dsp:cNvSpPr/>
      </dsp:nvSpPr>
      <dsp:spPr>
        <a:xfrm>
          <a:off x="4382584" y="0"/>
          <a:ext cx="3840813" cy="155789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effectLst/>
              <a:uLnTx/>
              <a:uFillTx/>
              <a:latin typeface="Calibri" panose="020F0502020204030204"/>
              <a:ea typeface="+mn-ea"/>
              <a:cs typeface="+mn-cs"/>
            </a:rPr>
            <a:t>Limited data on Pediatric patients with </a:t>
          </a:r>
        </a:p>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effectLst/>
              <a:uLnTx/>
              <a:uFillTx/>
              <a:latin typeface="Calibri" panose="020F0502020204030204"/>
              <a:ea typeface="+mn-ea"/>
              <a:cs typeface="+mn-cs"/>
            </a:rPr>
            <a:t> CoVID-19</a:t>
          </a:r>
          <a:endParaRPr lang="en-US" sz="2000" kern="1200" dirty="0"/>
        </a:p>
      </dsp:txBody>
      <dsp:txXfrm>
        <a:off x="4382584" y="0"/>
        <a:ext cx="3840813" cy="1557899"/>
      </dsp:txXfrm>
    </dsp:sp>
    <dsp:sp modelId="{614775FC-6488-284C-9E8A-FFEA8185C259}">
      <dsp:nvSpPr>
        <dsp:cNvPr id="0" name=""/>
        <dsp:cNvSpPr/>
      </dsp:nvSpPr>
      <dsp:spPr>
        <a:xfrm>
          <a:off x="4057" y="1557899"/>
          <a:ext cx="3840813" cy="0"/>
        </a:xfrm>
        <a:prstGeom prst="rect">
          <a:avLst/>
        </a:prstGeom>
        <a:no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noFill/>
              </a:ln>
              <a:effectLst/>
              <a:uLnTx/>
              <a:uFillTx/>
              <a:latin typeface="Calibri" panose="020F0502020204030204"/>
              <a:ea typeface="+mn-ea"/>
              <a:cs typeface="+mn-cs"/>
            </a:rPr>
            <a:t>Some adverse outcomes have been reported, but may have been unrelated.</a:t>
          </a:r>
          <a:endParaRPr lang="en-US" sz="1600" kern="1200" dirty="0">
            <a:solidFill>
              <a:schemeClr val="tx1"/>
            </a:solidFill>
          </a:endParaRPr>
        </a:p>
      </dsp:txBody>
      <dsp:txXfrm>
        <a:off x="4057" y="1557899"/>
        <a:ext cx="3840813" cy="1"/>
      </dsp:txXfrm>
    </dsp:sp>
    <dsp:sp modelId="{C1E5D1BC-3C29-C742-BA63-B04FFB0A3BD0}">
      <dsp:nvSpPr>
        <dsp:cNvPr id="0" name=""/>
        <dsp:cNvSpPr/>
      </dsp:nvSpPr>
      <dsp:spPr>
        <a:xfrm>
          <a:off x="0" y="0"/>
          <a:ext cx="3840813" cy="1557899"/>
        </a:xfrm>
        <a:prstGeom prst="rect">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effectLst/>
              <a:uLnTx/>
              <a:uFillTx/>
              <a:latin typeface="Calibri" panose="020F0502020204030204"/>
              <a:ea typeface="+mn-ea"/>
              <a:cs typeface="+mn-cs"/>
            </a:rPr>
            <a:t>Limited data on coronavirus &amp; adverse outcomes</a:t>
          </a:r>
          <a:endParaRPr lang="en-US" sz="2000" kern="1200" dirty="0"/>
        </a:p>
      </dsp:txBody>
      <dsp:txXfrm>
        <a:off x="0" y="0"/>
        <a:ext cx="3840813" cy="1557899"/>
      </dsp:txXfrm>
    </dsp:sp>
    <dsp:sp modelId="{E8E98DF9-9654-5E4B-B750-4C032FE5BA34}">
      <dsp:nvSpPr>
        <dsp:cNvPr id="0" name=""/>
        <dsp:cNvSpPr/>
      </dsp:nvSpPr>
      <dsp:spPr>
        <a:xfrm>
          <a:off x="4386540" y="1557712"/>
          <a:ext cx="3840813" cy="0"/>
        </a:xfrm>
        <a:prstGeom prst="rect">
          <a:avLst/>
        </a:prstGeom>
        <a:no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See next slide.</a:t>
          </a:r>
        </a:p>
      </dsp:txBody>
      <dsp:txXfrm>
        <a:off x="4386540" y="1557712"/>
        <a:ext cx="3840813" cy="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094E3-8A14-2A4F-A26C-CD1F84A794C5}">
      <dsp:nvSpPr>
        <dsp:cNvPr id="0" name=""/>
        <dsp:cNvSpPr/>
      </dsp:nvSpPr>
      <dsp:spPr>
        <a:xfrm>
          <a:off x="584448" y="147"/>
          <a:ext cx="4698507" cy="2819104"/>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i="0" kern="1200" dirty="0"/>
        </a:p>
        <a:p>
          <a:pPr marL="0" lvl="0" indent="0" algn="ctr" defTabSz="800100">
            <a:lnSpc>
              <a:spcPct val="90000"/>
            </a:lnSpc>
            <a:spcBef>
              <a:spcPct val="0"/>
            </a:spcBef>
            <a:spcAft>
              <a:spcPct val="35000"/>
            </a:spcAft>
            <a:buNone/>
          </a:pPr>
          <a:r>
            <a:rPr lang="en-US" sz="1800" b="1" i="0" kern="1200" dirty="0" err="1"/>
            <a:t>Adriann</a:t>
          </a:r>
          <a:r>
            <a:rPr lang="en-US" sz="1800" b="1" i="0" kern="1200" dirty="0"/>
            <a:t> Combs, DNP, NNP-BC</a:t>
          </a:r>
        </a:p>
        <a:p>
          <a:pPr marL="0" lvl="0" indent="0" algn="ctr" defTabSz="800100">
            <a:lnSpc>
              <a:spcPct val="90000"/>
            </a:lnSpc>
            <a:spcBef>
              <a:spcPct val="0"/>
            </a:spcBef>
            <a:spcAft>
              <a:spcPct val="35000"/>
            </a:spcAft>
            <a:buNone/>
          </a:pPr>
          <a:endParaRPr lang="en-US" sz="1800" b="0" i="0" kern="1200" dirty="0"/>
        </a:p>
        <a:p>
          <a:pPr marL="0" lvl="0" indent="0" algn="ctr" defTabSz="800100">
            <a:lnSpc>
              <a:spcPct val="90000"/>
            </a:lnSpc>
            <a:spcBef>
              <a:spcPct val="0"/>
            </a:spcBef>
            <a:spcAft>
              <a:spcPct val="35000"/>
            </a:spcAft>
            <a:buNone/>
          </a:pPr>
          <a:r>
            <a:rPr lang="en-US" sz="1800" b="0" i="0" kern="1200" dirty="0"/>
            <a:t>Clinical Director  Service Line</a:t>
          </a:r>
        </a:p>
        <a:p>
          <a:pPr marL="0" lvl="0" indent="0" algn="ctr" defTabSz="800100">
            <a:lnSpc>
              <a:spcPct val="90000"/>
            </a:lnSpc>
            <a:spcBef>
              <a:spcPct val="0"/>
            </a:spcBef>
            <a:spcAft>
              <a:spcPct val="35000"/>
            </a:spcAft>
            <a:buNone/>
          </a:pPr>
          <a:r>
            <a:rPr lang="en-US" sz="1800" b="0" i="0" kern="1200" dirty="0"/>
            <a:t>Obstetrics and Gynecology</a:t>
          </a:r>
        </a:p>
        <a:p>
          <a:pPr marL="0" lvl="0" indent="0" algn="ctr" defTabSz="800100">
            <a:lnSpc>
              <a:spcPct val="90000"/>
            </a:lnSpc>
            <a:spcBef>
              <a:spcPct val="0"/>
            </a:spcBef>
            <a:spcAft>
              <a:spcPct val="35000"/>
            </a:spcAft>
            <a:buNone/>
          </a:pPr>
          <a:endParaRPr lang="en-US" sz="1800" b="0" i="0" kern="1200" dirty="0"/>
        </a:p>
        <a:p>
          <a:pPr marL="0" lvl="0" indent="0" algn="ctr" defTabSz="800100">
            <a:lnSpc>
              <a:spcPct val="90000"/>
            </a:lnSpc>
            <a:spcBef>
              <a:spcPct val="0"/>
            </a:spcBef>
            <a:spcAft>
              <a:spcPct val="35000"/>
            </a:spcAft>
            <a:buNone/>
          </a:pPr>
          <a:r>
            <a:rPr lang="en-US" sz="1800" b="0" i="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acombs@northwell.edu</a:t>
          </a:r>
          <a:endParaRPr lang="en-US" sz="1800" b="0" i="0" kern="1200" dirty="0"/>
        </a:p>
        <a:p>
          <a:pPr marL="0" lvl="0" indent="0" algn="ctr" defTabSz="800100">
            <a:lnSpc>
              <a:spcPct val="90000"/>
            </a:lnSpc>
            <a:spcBef>
              <a:spcPct val="0"/>
            </a:spcBef>
            <a:spcAft>
              <a:spcPct val="35000"/>
            </a:spcAft>
            <a:buNone/>
          </a:pPr>
          <a:endParaRPr lang="en-US" sz="1800" b="0" i="0" u="none" kern="1200" dirty="0"/>
        </a:p>
      </dsp:txBody>
      <dsp:txXfrm>
        <a:off x="584448" y="147"/>
        <a:ext cx="4698507" cy="2819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094E3-8A14-2A4F-A26C-CD1F84A794C5}">
      <dsp:nvSpPr>
        <dsp:cNvPr id="0" name=""/>
        <dsp:cNvSpPr/>
      </dsp:nvSpPr>
      <dsp:spPr>
        <a:xfrm>
          <a:off x="457184" y="0"/>
          <a:ext cx="4823817" cy="2894290"/>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b="1" i="0" u="none" kern="1200" dirty="0"/>
        </a:p>
        <a:p>
          <a:pPr marL="0" lvl="0" indent="0" algn="ctr" defTabSz="977900">
            <a:lnSpc>
              <a:spcPct val="90000"/>
            </a:lnSpc>
            <a:spcBef>
              <a:spcPct val="0"/>
            </a:spcBef>
            <a:spcAft>
              <a:spcPct val="35000"/>
            </a:spcAft>
            <a:buNone/>
          </a:pPr>
          <a:r>
            <a:rPr lang="en-US" sz="2200" b="1" i="0" u="none" kern="1200" dirty="0"/>
            <a:t>Christa Christakis </a:t>
          </a:r>
        </a:p>
        <a:p>
          <a:pPr marL="0" lvl="0" indent="0" algn="ctr" defTabSz="977900">
            <a:lnSpc>
              <a:spcPct val="90000"/>
            </a:lnSpc>
            <a:spcBef>
              <a:spcPct val="0"/>
            </a:spcBef>
            <a:spcAft>
              <a:spcPct val="35000"/>
            </a:spcAft>
            <a:buNone/>
          </a:pPr>
          <a:endParaRPr lang="en-US" sz="2200" b="1" i="0" u="none" kern="1200" dirty="0"/>
        </a:p>
        <a:p>
          <a:pPr marL="0" lvl="0" indent="0" algn="ctr" defTabSz="977900">
            <a:lnSpc>
              <a:spcPct val="90000"/>
            </a:lnSpc>
            <a:spcBef>
              <a:spcPct val="0"/>
            </a:spcBef>
            <a:spcAft>
              <a:spcPct val="35000"/>
            </a:spcAft>
            <a:buNone/>
          </a:pPr>
          <a:r>
            <a:rPr lang="en-US" sz="2200" b="0" i="0" u="none" kern="1200" dirty="0"/>
            <a:t>Executive Director</a:t>
          </a:r>
        </a:p>
        <a:p>
          <a:pPr marL="0" lvl="0" indent="0" algn="ctr" defTabSz="977900">
            <a:lnSpc>
              <a:spcPct val="90000"/>
            </a:lnSpc>
            <a:spcBef>
              <a:spcPct val="0"/>
            </a:spcBef>
            <a:spcAft>
              <a:spcPct val="35000"/>
            </a:spcAft>
            <a:buNone/>
          </a:pPr>
          <a:r>
            <a:rPr lang="en-US" sz="2200" b="0" i="0" u="none" kern="1200" dirty="0"/>
            <a:t>ACOG District II</a:t>
          </a:r>
        </a:p>
        <a:p>
          <a:pPr marL="0" lvl="0" indent="0" algn="ctr" defTabSz="977900">
            <a:lnSpc>
              <a:spcPct val="90000"/>
            </a:lnSpc>
            <a:spcBef>
              <a:spcPct val="0"/>
            </a:spcBef>
            <a:spcAft>
              <a:spcPct val="35000"/>
            </a:spcAft>
            <a:buNone/>
          </a:pPr>
          <a:endParaRPr lang="en-US" sz="2200" b="0" i="0" u="none" kern="1200" dirty="0"/>
        </a:p>
        <a:p>
          <a:pPr marL="0" lvl="0" indent="0" algn="ctr" defTabSz="977900">
            <a:lnSpc>
              <a:spcPct val="90000"/>
            </a:lnSpc>
            <a:spcBef>
              <a:spcPct val="0"/>
            </a:spcBef>
            <a:spcAft>
              <a:spcPct val="35000"/>
            </a:spcAft>
            <a:buNone/>
          </a:pPr>
          <a:r>
            <a:rPr lang="en-US" sz="2200" b="0" i="0" u="none" kern="1200" dirty="0"/>
            <a:t> </a:t>
          </a:r>
          <a:r>
            <a:rPr lang="en-US" sz="2200" b="0" i="0" kern="1200" dirty="0" err="1"/>
            <a:t>cchristakis@ny.acog.org</a:t>
          </a:r>
          <a:endParaRPr lang="en-US" sz="2200" b="0" i="0" u="none" kern="1200" dirty="0"/>
        </a:p>
      </dsp:txBody>
      <dsp:txXfrm>
        <a:off x="457184" y="0"/>
        <a:ext cx="4823817" cy="28942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094E3-8A14-2A4F-A26C-CD1F84A794C5}">
      <dsp:nvSpPr>
        <dsp:cNvPr id="0" name=""/>
        <dsp:cNvSpPr/>
      </dsp:nvSpPr>
      <dsp:spPr>
        <a:xfrm>
          <a:off x="458390" y="714"/>
          <a:ext cx="4950618" cy="2970371"/>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i="0" u="none" kern="1200" dirty="0"/>
            <a:t>NYSDOH Team </a:t>
          </a:r>
          <a:endParaRPr lang="en-US" sz="3200" b="0" i="0" u="none" kern="1200" dirty="0"/>
        </a:p>
        <a:p>
          <a:pPr marL="0" lvl="0" indent="0" algn="ctr" defTabSz="1422400">
            <a:lnSpc>
              <a:spcPct val="90000"/>
            </a:lnSpc>
            <a:spcBef>
              <a:spcPct val="0"/>
            </a:spcBef>
            <a:spcAft>
              <a:spcPct val="35000"/>
            </a:spcAft>
            <a:buNone/>
          </a:pPr>
          <a:r>
            <a:rPr lang="en-US" sz="3200" b="0" i="0" u="none" kern="1200" dirty="0"/>
            <a:t> </a:t>
          </a:r>
          <a:r>
            <a:rPr lang="en-US" sz="3200" b="0" i="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NYSPQC@health.ny.gov</a:t>
          </a:r>
          <a:r>
            <a:rPr lang="en-US" sz="3200" b="0" i="0" kern="1200" dirty="0"/>
            <a:t> </a:t>
          </a:r>
          <a:endParaRPr lang="en-US" sz="3200" b="0" i="0" u="none" kern="1200" dirty="0"/>
        </a:p>
      </dsp:txBody>
      <dsp:txXfrm>
        <a:off x="458390" y="714"/>
        <a:ext cx="4950618" cy="29703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094E3-8A14-2A4F-A26C-CD1F84A794C5}">
      <dsp:nvSpPr>
        <dsp:cNvPr id="0" name=""/>
        <dsp:cNvSpPr/>
      </dsp:nvSpPr>
      <dsp:spPr>
        <a:xfrm>
          <a:off x="1047717" y="693"/>
          <a:ext cx="3097438" cy="18584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t>Lorraine Ryan</a:t>
          </a:r>
        </a:p>
        <a:p>
          <a:pPr marL="0" lvl="0" indent="0" algn="ctr" defTabSz="533400">
            <a:lnSpc>
              <a:spcPct val="90000"/>
            </a:lnSpc>
            <a:spcBef>
              <a:spcPct val="0"/>
            </a:spcBef>
            <a:spcAft>
              <a:spcPct val="35000"/>
            </a:spcAft>
            <a:buNone/>
          </a:pPr>
          <a:r>
            <a:rPr lang="en-US" sz="1200" b="0" i="0" u="none" kern="1200" dirty="0"/>
            <a:t>Senior Vice President </a:t>
          </a:r>
        </a:p>
        <a:p>
          <a:pPr marL="0" lvl="0" indent="0" algn="ctr" defTabSz="533400">
            <a:lnSpc>
              <a:spcPct val="90000"/>
            </a:lnSpc>
            <a:spcBef>
              <a:spcPct val="0"/>
            </a:spcBef>
            <a:spcAft>
              <a:spcPct val="35000"/>
            </a:spcAft>
            <a:buNone/>
          </a:pPr>
          <a:r>
            <a:rPr lang="en-US" sz="1200" b="0" i="0" u="none" kern="1200" dirty="0"/>
            <a:t>Legal, Regulatory and Professional Affairs</a:t>
          </a:r>
        </a:p>
        <a:p>
          <a:pPr marL="0" lvl="0" indent="0" algn="ctr" defTabSz="533400">
            <a:lnSpc>
              <a:spcPct val="90000"/>
            </a:lnSpc>
            <a:spcBef>
              <a:spcPct val="0"/>
            </a:spcBef>
            <a:spcAft>
              <a:spcPct val="35000"/>
            </a:spcAft>
            <a:buNone/>
          </a:pPr>
          <a:r>
            <a:rPr lang="en-US" sz="1200" b="0" i="0" u="none" kern="1200" dirty="0"/>
            <a:t> </a:t>
          </a:r>
        </a:p>
        <a:p>
          <a:pPr marL="0" lvl="0" indent="0" algn="ctr" defTabSz="533400">
            <a:lnSpc>
              <a:spcPct val="90000"/>
            </a:lnSpc>
            <a:spcBef>
              <a:spcPct val="0"/>
            </a:spcBef>
            <a:spcAft>
              <a:spcPct val="35000"/>
            </a:spcAft>
            <a:buNone/>
          </a:pPr>
          <a:r>
            <a:rPr lang="en-US" sz="1200" b="0" i="0" u="none" kern="1200" dirty="0"/>
            <a:t>212-506-5416</a:t>
          </a:r>
        </a:p>
        <a:p>
          <a:pPr marL="0" lvl="0" indent="0" algn="ctr" defTabSz="533400">
            <a:lnSpc>
              <a:spcPct val="90000"/>
            </a:lnSpc>
            <a:spcBef>
              <a:spcPct val="0"/>
            </a:spcBef>
            <a:spcAft>
              <a:spcPct val="35000"/>
            </a:spcAft>
            <a:buNone/>
          </a:pPr>
          <a:r>
            <a:rPr lang="en-US" sz="1200" b="0" i="0" u="none" kern="1200" dirty="0" err="1"/>
            <a:t>ryan@gnyha.org</a:t>
          </a:r>
          <a:endParaRPr lang="en-US" sz="1200" b="0" kern="1200" dirty="0"/>
        </a:p>
      </dsp:txBody>
      <dsp:txXfrm>
        <a:off x="1047717" y="693"/>
        <a:ext cx="3097438" cy="1858463"/>
      </dsp:txXfrm>
    </dsp:sp>
    <dsp:sp modelId="{ECF71E21-504D-C94F-87A5-37FB3090C380}">
      <dsp:nvSpPr>
        <dsp:cNvPr id="0" name=""/>
        <dsp:cNvSpPr/>
      </dsp:nvSpPr>
      <dsp:spPr>
        <a:xfrm>
          <a:off x="4160643" y="693"/>
          <a:ext cx="3097438" cy="18584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Puja </a:t>
          </a:r>
          <a:r>
            <a:rPr lang="en-US" sz="1200" b="1" kern="1200" dirty="0" err="1"/>
            <a:t>Khare</a:t>
          </a:r>
          <a:endParaRPr lang="en-US" sz="1200" kern="1200" dirty="0"/>
        </a:p>
        <a:p>
          <a:pPr marL="0" lvl="0" indent="0" algn="ctr" defTabSz="533400">
            <a:lnSpc>
              <a:spcPct val="90000"/>
            </a:lnSpc>
            <a:spcBef>
              <a:spcPct val="0"/>
            </a:spcBef>
            <a:spcAft>
              <a:spcPct val="35000"/>
            </a:spcAft>
            <a:buNone/>
          </a:pPr>
          <a:r>
            <a:rPr lang="en-US" sz="1200" kern="1200" dirty="0"/>
            <a:t>Assistant Vice President</a:t>
          </a:r>
        </a:p>
        <a:p>
          <a:pPr marL="0" lvl="0" indent="0" algn="ctr" defTabSz="533400">
            <a:lnSpc>
              <a:spcPct val="90000"/>
            </a:lnSpc>
            <a:spcBef>
              <a:spcPct val="0"/>
            </a:spcBef>
            <a:spcAft>
              <a:spcPct val="35000"/>
            </a:spcAft>
            <a:buNone/>
          </a:pPr>
          <a:r>
            <a:rPr lang="en-US" sz="1200" b="0" i="0" kern="1200" dirty="0"/>
            <a:t>Legal, Regulatory, and Professional Affairs</a:t>
          </a:r>
        </a:p>
        <a:p>
          <a:pPr marL="0" lvl="0" indent="0" algn="ctr" defTabSz="533400">
            <a:lnSpc>
              <a:spcPct val="90000"/>
            </a:lnSpc>
            <a:spcBef>
              <a:spcPct val="0"/>
            </a:spcBef>
            <a:spcAft>
              <a:spcPct val="35000"/>
            </a:spcAft>
            <a:buNone/>
          </a:pPr>
          <a:endParaRPr lang="en-US" sz="1200" b="0" i="0" kern="1200" dirty="0"/>
        </a:p>
        <a:p>
          <a:pPr marL="0" lvl="0" indent="0" algn="ctr" defTabSz="533400">
            <a:lnSpc>
              <a:spcPct val="90000"/>
            </a:lnSpc>
            <a:spcBef>
              <a:spcPct val="0"/>
            </a:spcBef>
            <a:spcAft>
              <a:spcPct val="35000"/>
            </a:spcAft>
            <a:buNone/>
          </a:pPr>
          <a:r>
            <a:rPr lang="en-US" sz="1200" b="0" i="0" kern="1200" dirty="0"/>
            <a:t>212-506-5535</a:t>
          </a:r>
        </a:p>
        <a:p>
          <a:pPr marL="0" lvl="0" indent="0" algn="ctr" defTabSz="533400">
            <a:lnSpc>
              <a:spcPct val="90000"/>
            </a:lnSpc>
            <a:spcBef>
              <a:spcPct val="0"/>
            </a:spcBef>
            <a:spcAft>
              <a:spcPct val="35000"/>
            </a:spcAft>
            <a:buNone/>
          </a:pPr>
          <a:r>
            <a:rPr lang="en-US" sz="1200" b="0" i="0" kern="1200" dirty="0" err="1"/>
            <a:t>pkhare@gnyha.org</a:t>
          </a:r>
          <a:endParaRPr lang="en-US" sz="1200" b="0" i="0" kern="1200" dirty="0"/>
        </a:p>
      </dsp:txBody>
      <dsp:txXfrm>
        <a:off x="4160643" y="693"/>
        <a:ext cx="3097438" cy="1858463"/>
      </dsp:txXfrm>
    </dsp:sp>
    <dsp:sp modelId="{9EB9B501-8B07-6945-A636-AD088D17BCE0}">
      <dsp:nvSpPr>
        <dsp:cNvPr id="0" name=""/>
        <dsp:cNvSpPr/>
      </dsp:nvSpPr>
      <dsp:spPr>
        <a:xfrm>
          <a:off x="2604180" y="1874643"/>
          <a:ext cx="3097438" cy="18584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Wing Lee</a:t>
          </a:r>
        </a:p>
        <a:p>
          <a:pPr marL="0" lvl="0" indent="0" algn="ctr" defTabSz="533400">
            <a:lnSpc>
              <a:spcPct val="90000"/>
            </a:lnSpc>
            <a:spcBef>
              <a:spcPct val="0"/>
            </a:spcBef>
            <a:spcAft>
              <a:spcPct val="35000"/>
            </a:spcAft>
            <a:buNone/>
          </a:pPr>
          <a:r>
            <a:rPr lang="en-US" sz="1200" kern="1200" dirty="0"/>
            <a:t>Director</a:t>
          </a:r>
        </a:p>
        <a:p>
          <a:pPr marL="0" lvl="0" indent="0" algn="ctr" defTabSz="533400">
            <a:lnSpc>
              <a:spcPct val="90000"/>
            </a:lnSpc>
            <a:spcBef>
              <a:spcPct val="0"/>
            </a:spcBef>
            <a:spcAft>
              <a:spcPct val="35000"/>
            </a:spcAft>
            <a:buNone/>
          </a:pPr>
          <a:r>
            <a:rPr lang="en-US" sz="1200" kern="1200" dirty="0"/>
            <a:t>Quality, Patient Safety &amp; Clinical Programming </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a:t>212-554-7208</a:t>
          </a:r>
        </a:p>
        <a:p>
          <a:pPr marL="0" lvl="0" indent="0" algn="ctr" defTabSz="533400">
            <a:lnSpc>
              <a:spcPct val="90000"/>
            </a:lnSpc>
            <a:spcBef>
              <a:spcPct val="0"/>
            </a:spcBef>
            <a:spcAft>
              <a:spcPct val="35000"/>
            </a:spcAft>
            <a:buNone/>
          </a:pPr>
          <a:r>
            <a:rPr lang="en-US" sz="1200" kern="1200" dirty="0" err="1"/>
            <a:t>Wlee@gnyha.org</a:t>
          </a:r>
          <a:r>
            <a:rPr lang="en-US" sz="1200" kern="1200" dirty="0"/>
            <a:t> </a:t>
          </a:r>
        </a:p>
      </dsp:txBody>
      <dsp:txXfrm>
        <a:off x="2604180" y="1874643"/>
        <a:ext cx="3097438" cy="185846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F0DA949-A1C2-4E95-85EE-422E0F9EDBE2}" type="datetimeFigureOut">
              <a:rPr lang="en-US" smtClean="0"/>
              <a:t>3/24/20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348C3A2-8025-4D80-AAC5-D2D4ACC3F660}" type="slidenum">
              <a:rPr lang="en-US" smtClean="0"/>
              <a:t>‹#›</a:t>
            </a:fld>
            <a:endParaRPr lang="en-US" dirty="0"/>
          </a:p>
        </p:txBody>
      </p:sp>
    </p:spTree>
    <p:extLst>
      <p:ext uri="{BB962C8B-B14F-4D97-AF65-F5344CB8AC3E}">
        <p14:creationId xmlns:p14="http://schemas.microsoft.com/office/powerpoint/2010/main" val="1634550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BD8BE6D-A87A-4256-9B9C-566C5CD9A244}" type="datetimeFigureOut">
              <a:rPr lang="en-US" smtClean="0"/>
              <a:t>3/24/20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1B19E6-28D4-4EF8-9600-0EF9ACDA5DBD}" type="slidenum">
              <a:rPr lang="en-US" smtClean="0"/>
              <a:t>‹#›</a:t>
            </a:fld>
            <a:endParaRPr lang="en-US" dirty="0"/>
          </a:p>
        </p:txBody>
      </p:sp>
    </p:spTree>
    <p:extLst>
      <p:ext uri="{BB962C8B-B14F-4D97-AF65-F5344CB8AC3E}">
        <p14:creationId xmlns:p14="http://schemas.microsoft.com/office/powerpoint/2010/main" val="35432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1FBFB-631B-5349-AF66-72172BF465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69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B19E6-28D4-4EF8-9600-0EF9ACDA5DBD}" type="slidenum">
              <a:rPr lang="en-US" smtClean="0"/>
              <a:t>83</a:t>
            </a:fld>
            <a:endParaRPr lang="en-US" dirty="0"/>
          </a:p>
        </p:txBody>
      </p:sp>
    </p:spTree>
    <p:extLst>
      <p:ext uri="{BB962C8B-B14F-4D97-AF65-F5344CB8AC3E}">
        <p14:creationId xmlns:p14="http://schemas.microsoft.com/office/powerpoint/2010/main" val="2166096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84</a:t>
            </a:fld>
            <a:endParaRPr lang="en-US" dirty="0"/>
          </a:p>
        </p:txBody>
      </p:sp>
    </p:spTree>
    <p:extLst>
      <p:ext uri="{BB962C8B-B14F-4D97-AF65-F5344CB8AC3E}">
        <p14:creationId xmlns:p14="http://schemas.microsoft.com/office/powerpoint/2010/main" val="3698516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B19E6-28D4-4EF8-9600-0EF9ACDA5DBD}" type="slidenum">
              <a:rPr lang="en-US" smtClean="0"/>
              <a:t>85</a:t>
            </a:fld>
            <a:endParaRPr lang="en-US" dirty="0"/>
          </a:p>
        </p:txBody>
      </p:sp>
    </p:spTree>
    <p:extLst>
      <p:ext uri="{BB962C8B-B14F-4D97-AF65-F5344CB8AC3E}">
        <p14:creationId xmlns:p14="http://schemas.microsoft.com/office/powerpoint/2010/main" val="121344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B19E6-28D4-4EF8-9600-0EF9ACDA5DBD}" type="slidenum">
              <a:rPr lang="en-US" smtClean="0"/>
              <a:t>86</a:t>
            </a:fld>
            <a:endParaRPr lang="en-US" dirty="0"/>
          </a:p>
        </p:txBody>
      </p:sp>
    </p:spTree>
    <p:extLst>
      <p:ext uri="{BB962C8B-B14F-4D97-AF65-F5344CB8AC3E}">
        <p14:creationId xmlns:p14="http://schemas.microsoft.com/office/powerpoint/2010/main" val="2154887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87</a:t>
            </a:fld>
            <a:endParaRPr lang="en-US" dirty="0"/>
          </a:p>
        </p:txBody>
      </p:sp>
    </p:spTree>
    <p:extLst>
      <p:ext uri="{BB962C8B-B14F-4D97-AF65-F5344CB8AC3E}">
        <p14:creationId xmlns:p14="http://schemas.microsoft.com/office/powerpoint/2010/main" val="2804538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88</a:t>
            </a:fld>
            <a:endParaRPr lang="en-US" dirty="0"/>
          </a:p>
        </p:txBody>
      </p:sp>
    </p:spTree>
    <p:extLst>
      <p:ext uri="{BB962C8B-B14F-4D97-AF65-F5344CB8AC3E}">
        <p14:creationId xmlns:p14="http://schemas.microsoft.com/office/powerpoint/2010/main" val="391895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16482-380B-1F44-8432-6EAC43051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61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40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254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73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91D14-06CB-4452-BC26-DF8D0EDF10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285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B19E6-28D4-4EF8-9600-0EF9ACDA5DBD}" type="slidenum">
              <a:rPr lang="en-US" smtClean="0"/>
              <a:t>75</a:t>
            </a:fld>
            <a:endParaRPr lang="en-US" dirty="0"/>
          </a:p>
        </p:txBody>
      </p:sp>
    </p:spTree>
    <p:extLst>
      <p:ext uri="{BB962C8B-B14F-4D97-AF65-F5344CB8AC3E}">
        <p14:creationId xmlns:p14="http://schemas.microsoft.com/office/powerpoint/2010/main" val="3692932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78</a:t>
            </a:fld>
            <a:endParaRPr lang="en-US" dirty="0"/>
          </a:p>
        </p:txBody>
      </p:sp>
    </p:spTree>
    <p:extLst>
      <p:ext uri="{BB962C8B-B14F-4D97-AF65-F5344CB8AC3E}">
        <p14:creationId xmlns:p14="http://schemas.microsoft.com/office/powerpoint/2010/main" val="366260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19E6-28D4-4EF8-9600-0EF9ACDA5DBD}" type="slidenum">
              <a:rPr lang="en-US" smtClean="0"/>
              <a:t>79</a:t>
            </a:fld>
            <a:endParaRPr lang="en-US" dirty="0"/>
          </a:p>
        </p:txBody>
      </p:sp>
    </p:spTree>
    <p:extLst>
      <p:ext uri="{BB962C8B-B14F-4D97-AF65-F5344CB8AC3E}">
        <p14:creationId xmlns:p14="http://schemas.microsoft.com/office/powerpoint/2010/main" val="2879581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file://localhost/Volumes/Cheryl's%20Storage/CHERYL%20K/19670-NWH%20PPT%20Hospital%20Templates/nwh_ppt_blue_110915/constallations-3-01.jpg" TargetMode="External"/><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file://localhost/Volumes/Cheryl's%20Storage/CHERYL%20K/2014%20LOGO%20REORG/Northwell%20Health%20Entity%20Logo%20Suites%20UPDATE%205Nov15/nwh_North%20Shore%20University%20Hospital_sm_logos/03_nwh_ns_sm_ahr_alternate%20horizontal/nwh_ns_sm_ahr_pos_rgb.png" TargetMode="External"/><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57149"/>
            <a:ext cx="9144000" cy="3771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FB2C5977-2C4E-F545-BFC0-62271F94D7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5869456" y="133350"/>
            <a:ext cx="3267286" cy="3238499"/>
          </a:xfrm>
          <a:prstGeom prst="rect">
            <a:avLst/>
          </a:prstGeom>
        </p:spPr>
      </p:pic>
      <p:sp>
        <p:nvSpPr>
          <p:cNvPr id="5" name="Freeform 4">
            <a:extLst>
              <a:ext uri="{FF2B5EF4-FFF2-40B4-BE49-F238E27FC236}">
                <a16:creationId xmlns:a16="http://schemas.microsoft.com/office/drawing/2014/main" id="{894C76FE-F50D-8943-933D-B3E897C2BA0E}"/>
              </a:ext>
            </a:extLst>
          </p:cNvPr>
          <p:cNvSpPr/>
          <p:nvPr userDrawn="1"/>
        </p:nvSpPr>
        <p:spPr>
          <a:xfrm flipH="1">
            <a:off x="7257" y="-50800"/>
            <a:ext cx="9144699" cy="3765778"/>
          </a:xfrm>
          <a:custGeom>
            <a:avLst/>
            <a:gdLst>
              <a:gd name="connsiteX0" fmla="*/ 0 w 9165771"/>
              <a:gd name="connsiteY0" fmla="*/ 3766457 h 3795486"/>
              <a:gd name="connsiteX1" fmla="*/ 0 w 9165771"/>
              <a:gd name="connsiteY1" fmla="*/ 1988457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0 w 9165771"/>
              <a:gd name="connsiteY1" fmla="*/ 2478551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14549 w 9165771"/>
              <a:gd name="connsiteY1" fmla="*/ 2317625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7274 w 9165771"/>
              <a:gd name="connsiteY1" fmla="*/ 2361514 h 3795486"/>
              <a:gd name="connsiteX2" fmla="*/ 9165771 w 9165771"/>
              <a:gd name="connsiteY2" fmla="*/ 0 h 3795486"/>
              <a:gd name="connsiteX3" fmla="*/ 9165771 w 9165771"/>
              <a:gd name="connsiteY3" fmla="*/ 3795486 h 3795486"/>
              <a:gd name="connsiteX4" fmla="*/ 0 w 9165771"/>
              <a:gd name="connsiteY4" fmla="*/ 3766457 h 3795486"/>
              <a:gd name="connsiteX0" fmla="*/ 14759 w 9180530"/>
              <a:gd name="connsiteY0" fmla="*/ 3766457 h 3795486"/>
              <a:gd name="connsiteX1" fmla="*/ 210 w 9180530"/>
              <a:gd name="connsiteY1" fmla="*/ 2390773 h 3795486"/>
              <a:gd name="connsiteX2" fmla="*/ 9180530 w 9180530"/>
              <a:gd name="connsiteY2" fmla="*/ 0 h 3795486"/>
              <a:gd name="connsiteX3" fmla="*/ 9180530 w 9180530"/>
              <a:gd name="connsiteY3" fmla="*/ 3795486 h 3795486"/>
              <a:gd name="connsiteX4" fmla="*/ 14759 w 9180530"/>
              <a:gd name="connsiteY4" fmla="*/ 3766457 h 3795486"/>
              <a:gd name="connsiteX0" fmla="*/ 701 w 9166472"/>
              <a:gd name="connsiteY0" fmla="*/ 3766457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66457 h 3795486"/>
              <a:gd name="connsiteX0" fmla="*/ 701 w 9166472"/>
              <a:gd name="connsiteY0" fmla="*/ 3788401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88401 h 3795486"/>
              <a:gd name="connsiteX0" fmla="*/ 701 w 9166472"/>
              <a:gd name="connsiteY0" fmla="*/ 3817661 h 3817661"/>
              <a:gd name="connsiteX1" fmla="*/ 701 w 9166472"/>
              <a:gd name="connsiteY1" fmla="*/ 2398087 h 3817661"/>
              <a:gd name="connsiteX2" fmla="*/ 9166472 w 9166472"/>
              <a:gd name="connsiteY2" fmla="*/ 0 h 3817661"/>
              <a:gd name="connsiteX3" fmla="*/ 9166472 w 9166472"/>
              <a:gd name="connsiteY3" fmla="*/ 3795486 h 3817661"/>
              <a:gd name="connsiteX4" fmla="*/ 701 w 9166472"/>
              <a:gd name="connsiteY4" fmla="*/ 3817661 h 3817661"/>
              <a:gd name="connsiteX0" fmla="*/ 701 w 9166472"/>
              <a:gd name="connsiteY0" fmla="*/ 3795716 h 3795716"/>
              <a:gd name="connsiteX1" fmla="*/ 701 w 9166472"/>
              <a:gd name="connsiteY1" fmla="*/ 2398087 h 3795716"/>
              <a:gd name="connsiteX2" fmla="*/ 9166472 w 9166472"/>
              <a:gd name="connsiteY2" fmla="*/ 0 h 3795716"/>
              <a:gd name="connsiteX3" fmla="*/ 9166472 w 9166472"/>
              <a:gd name="connsiteY3" fmla="*/ 3795486 h 3795716"/>
              <a:gd name="connsiteX4" fmla="*/ 701 w 9166472"/>
              <a:gd name="connsiteY4" fmla="*/ 3795716 h 379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472" h="3795716">
                <a:moveTo>
                  <a:pt x="701" y="3795716"/>
                </a:moveTo>
                <a:cubicBezTo>
                  <a:pt x="3126" y="3327402"/>
                  <a:pt x="-1724" y="2866401"/>
                  <a:pt x="701" y="2398087"/>
                </a:cubicBezTo>
                <a:lnTo>
                  <a:pt x="9166472" y="0"/>
                </a:lnTo>
                <a:lnTo>
                  <a:pt x="9166472" y="3795486"/>
                </a:lnTo>
                <a:lnTo>
                  <a:pt x="701" y="37957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2857500"/>
            <a:ext cx="6400800" cy="400050"/>
          </a:xfrm>
        </p:spPr>
        <p:txBody>
          <a:bodyPr/>
          <a:lstStyle>
            <a:lvl1pPr marL="0" indent="0" algn="l">
              <a:buNone/>
              <a:defRPr>
                <a:solidFill>
                  <a:schemeClr val="bg2">
                    <a:lumMod val="9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29200" y="4171950"/>
            <a:ext cx="3813048" cy="685800"/>
          </a:xfrm>
          <a:prstGeom prst="rect">
            <a:avLst/>
          </a:prstGeom>
        </p:spPr>
      </p:pic>
      <p:sp>
        <p:nvSpPr>
          <p:cNvPr id="2" name="Title 1"/>
          <p:cNvSpPr>
            <a:spLocks noGrp="1"/>
          </p:cNvSpPr>
          <p:nvPr>
            <p:ph type="ctrTitle" hasCustomPrompt="1"/>
          </p:nvPr>
        </p:nvSpPr>
        <p:spPr>
          <a:xfrm>
            <a:off x="647700" y="1354933"/>
            <a:ext cx="7848600" cy="1445419"/>
          </a:xfrm>
          <a:prstGeom prst="rect">
            <a:avLst/>
          </a:prstGeom>
          <a:noFill/>
        </p:spPr>
        <p:txBody>
          <a:bodyPr anchor="b">
            <a:noAutofit/>
          </a:bodyPr>
          <a:lstStyle>
            <a:lvl1pPr>
              <a:defRPr sz="4400" cap="none" baseline="0">
                <a:solidFill>
                  <a:schemeClr val="bg1"/>
                </a:solidFill>
                <a:latin typeface="+mj-lt"/>
              </a:defRPr>
            </a:lvl1pPr>
          </a:lstStyle>
          <a:p>
            <a:r>
              <a:rPr lang="en-US" dirty="0"/>
              <a:t>Click to Edit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98439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2555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81592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05525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879291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695408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8019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7509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965874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8545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_NoBr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F939C0-F285-8541-B418-47E3EFED54E8}"/>
              </a:ext>
            </a:extLst>
          </p:cNvPr>
          <p:cNvSpPr/>
          <p:nvPr userDrawn="1"/>
        </p:nvSpPr>
        <p:spPr>
          <a:xfrm>
            <a:off x="457199" y="228600"/>
            <a:ext cx="8686799" cy="1047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43050"/>
            <a:ext cx="8229600" cy="33147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199" y="228600"/>
            <a:ext cx="7467597" cy="1047750"/>
          </a:xfrm>
          <a:prstGeom prst="rect">
            <a:avLst/>
          </a:prstGeom>
          <a:noFill/>
        </p:spPr>
        <p:txBody>
          <a:bodyPr vert="horz" lIns="182880" tIns="45720" rIns="182880" bIns="45720" rtlCol="0" anchor="ctr">
            <a:normAutofit/>
          </a:bodyPr>
          <a:lstStyle/>
          <a:p>
            <a:r>
              <a:rPr lang="en-US"/>
              <a:t>Click to edit Master title style</a:t>
            </a:r>
            <a:endParaRPr lang="en-US" dirty="0"/>
          </a:p>
        </p:txBody>
      </p:sp>
      <p:sp>
        <p:nvSpPr>
          <p:cNvPr id="6" name="Rectangle 5"/>
          <p:cNvSpPr/>
          <p:nvPr userDrawn="1"/>
        </p:nvSpPr>
        <p:spPr>
          <a:xfrm>
            <a:off x="0" y="228600"/>
            <a:ext cx="457200" cy="1047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1" y="228600"/>
            <a:ext cx="457199" cy="1047750"/>
          </a:xfrm>
          <a:prstGeom prst="rect">
            <a:avLst/>
          </a:prstGeom>
        </p:spPr>
        <p:txBody>
          <a:bodyPr vert="horz" lIns="91440" tIns="45720" rIns="91440" bIns="45720" rtlCol="0" anchor="ctr"/>
          <a:lstStyle>
            <a:lvl1pPr algn="ctr">
              <a:defRPr sz="1400" b="1">
                <a:solidFill>
                  <a:schemeClr val="bg1"/>
                </a:solidFill>
              </a:defRPr>
            </a:lvl1pPr>
          </a:lstStyle>
          <a:p>
            <a:fld id="{0CFEC368-1D7A-4F81-ABF6-AE0E36BAF64C}" type="slidenum">
              <a:rPr lang="en-US" smtClean="0"/>
              <a:pPr/>
              <a:t>‹#›</a:t>
            </a:fld>
            <a:endParaRPr lang="en-US" dirty="0"/>
          </a:p>
        </p:txBody>
      </p:sp>
      <p:pic>
        <p:nvPicPr>
          <p:cNvPr id="4" name="Picture 3" descr="A close up of a logo&#10;&#10;Description automatically generated">
            <a:extLst>
              <a:ext uri="{FF2B5EF4-FFF2-40B4-BE49-F238E27FC236}">
                <a16:creationId xmlns:a16="http://schemas.microsoft.com/office/drawing/2014/main" id="{190E0BBD-FDDD-9249-9E5A-6178D3098B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7924799" y="334591"/>
            <a:ext cx="1219201" cy="1208459"/>
          </a:xfrm>
          <a:prstGeom prst="rect">
            <a:avLst/>
          </a:prstGeom>
        </p:spPr>
      </p:pic>
      <p:sp>
        <p:nvSpPr>
          <p:cNvPr id="9" name="Rectangle 8"/>
          <p:cNvSpPr/>
          <p:nvPr userDrawn="1"/>
        </p:nvSpPr>
        <p:spPr>
          <a:xfrm>
            <a:off x="0" y="0"/>
            <a:ext cx="9144000" cy="16558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166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218639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3FC2F-28FD-4865-8418-CC3FC5368388}"/>
              </a:ext>
            </a:extLst>
          </p:cNvPr>
          <p:cNvSpPr>
            <a:spLocks noGrp="1"/>
          </p:cNvSpPr>
          <p:nvPr>
            <p:ph type="ctrTitle" hasCustomPrompt="1"/>
          </p:nvPr>
        </p:nvSpPr>
        <p:spPr>
          <a:xfrm>
            <a:off x="1143000" y="2085795"/>
            <a:ext cx="6858000" cy="1247333"/>
          </a:xfrm>
        </p:spPr>
        <p:txBody>
          <a:bodyPr anchor="ctr">
            <a:normAutofit/>
          </a:bodyPr>
          <a:lstStyle>
            <a:lvl1pPr algn="ctr">
              <a:defRPr sz="4050">
                <a:solidFill>
                  <a:schemeClr val="bg1"/>
                </a:solidFill>
              </a:defRPr>
            </a:lvl1pPr>
          </a:lstStyle>
          <a:p>
            <a:r>
              <a:rPr lang="en-US" dirty="0"/>
              <a:t>CLICK TO EDIT TITLE. USE ALL CAPS IF POSSIBLE.</a:t>
            </a:r>
          </a:p>
        </p:txBody>
      </p:sp>
      <p:sp>
        <p:nvSpPr>
          <p:cNvPr id="3" name="Subtitle 2">
            <a:extLst>
              <a:ext uri="{FF2B5EF4-FFF2-40B4-BE49-F238E27FC236}">
                <a16:creationId xmlns:a16="http://schemas.microsoft.com/office/drawing/2014/main" id="{900C444E-D88C-42CE-8DA2-48F90CA5B1A9}"/>
              </a:ext>
            </a:extLst>
          </p:cNvPr>
          <p:cNvSpPr>
            <a:spLocks noGrp="1"/>
          </p:cNvSpPr>
          <p:nvPr>
            <p:ph type="subTitle" idx="1" hasCustomPrompt="1"/>
          </p:nvPr>
        </p:nvSpPr>
        <p:spPr>
          <a:xfrm>
            <a:off x="1143000" y="3503122"/>
            <a:ext cx="6858000" cy="692941"/>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 </a:t>
            </a:r>
            <a:r>
              <a:rPr lang="en-US"/>
              <a:t>name  |  </a:t>
            </a:r>
            <a:r>
              <a:rPr lang="en-US" dirty="0"/>
              <a:t>date</a:t>
            </a:r>
          </a:p>
        </p:txBody>
      </p:sp>
      <p:cxnSp>
        <p:nvCxnSpPr>
          <p:cNvPr id="8" name="Straight Connector 7">
            <a:extLst>
              <a:ext uri="{FF2B5EF4-FFF2-40B4-BE49-F238E27FC236}">
                <a16:creationId xmlns:a16="http://schemas.microsoft.com/office/drawing/2014/main" id="{1E105F0F-E9C6-4B17-B7E8-671720AEDCF4}"/>
              </a:ext>
            </a:extLst>
          </p:cNvPr>
          <p:cNvCxnSpPr>
            <a:cxnSpLocks/>
          </p:cNvCxnSpPr>
          <p:nvPr userDrawn="1"/>
        </p:nvCxnSpPr>
        <p:spPr>
          <a:xfrm>
            <a:off x="1143000" y="3390012"/>
            <a:ext cx="6858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FF8E45-E484-40A9-9494-69083F4499CF}"/>
              </a:ext>
            </a:extLst>
          </p:cNvPr>
          <p:cNvCxnSpPr>
            <a:cxnSpLocks/>
          </p:cNvCxnSpPr>
          <p:nvPr userDrawn="1"/>
        </p:nvCxnSpPr>
        <p:spPr>
          <a:xfrm>
            <a:off x="1143000" y="1964352"/>
            <a:ext cx="6858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289080-30D0-48DF-A047-7743E17A6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5589" y="592241"/>
            <a:ext cx="2392823" cy="1068294"/>
          </a:xfrm>
          <a:prstGeom prst="rect">
            <a:avLst/>
          </a:prstGeom>
        </p:spPr>
      </p:pic>
    </p:spTree>
    <p:extLst>
      <p:ext uri="{BB962C8B-B14F-4D97-AF65-F5344CB8AC3E}">
        <p14:creationId xmlns:p14="http://schemas.microsoft.com/office/powerpoint/2010/main" val="374775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8630-8F4E-4016-8BF2-C610E7EC3262}"/>
              </a:ext>
            </a:extLst>
          </p:cNvPr>
          <p:cNvSpPr>
            <a:spLocks noGrp="1"/>
          </p:cNvSpPr>
          <p:nvPr>
            <p:ph type="title" hasCustomPrompt="1"/>
          </p:nvPr>
        </p:nvSpPr>
        <p:spPr/>
        <p:txBody>
          <a:bodyPr/>
          <a:lstStyle>
            <a:lvl1pPr>
              <a:defRPr/>
            </a:lvl1pPr>
          </a:lstStyle>
          <a:p>
            <a:r>
              <a:rPr lang="en-US" dirty="0"/>
              <a:t>CLICK TO EDIT TITLE. USE ALL CAPS IF POSSIBLE.</a:t>
            </a:r>
          </a:p>
        </p:txBody>
      </p:sp>
      <p:sp>
        <p:nvSpPr>
          <p:cNvPr id="3" name="Content Placeholder 2">
            <a:extLst>
              <a:ext uri="{FF2B5EF4-FFF2-40B4-BE49-F238E27FC236}">
                <a16:creationId xmlns:a16="http://schemas.microsoft.com/office/drawing/2014/main" id="{96A0D1EA-52D2-4101-9EAF-250D23BDBC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06211-6663-4A90-BFDA-C5475F226E2C}"/>
              </a:ext>
            </a:extLst>
          </p:cNvPr>
          <p:cNvSpPr>
            <a:spLocks noGrp="1"/>
          </p:cNvSpPr>
          <p:nvPr>
            <p:ph type="dt" sz="half" idx="10"/>
          </p:nvPr>
        </p:nvSpPr>
        <p:spPr/>
        <p:txBody>
          <a:bodyPr/>
          <a:lstStyle/>
          <a:p>
            <a:r>
              <a:rPr lang="en-US"/>
              <a:t>December 2, 2019  |</a:t>
            </a:r>
          </a:p>
        </p:txBody>
      </p:sp>
      <p:sp>
        <p:nvSpPr>
          <p:cNvPr id="5" name="Footer Placeholder 4">
            <a:extLst>
              <a:ext uri="{FF2B5EF4-FFF2-40B4-BE49-F238E27FC236}">
                <a16:creationId xmlns:a16="http://schemas.microsoft.com/office/drawing/2014/main" id="{601DB320-E642-436D-8CE3-2321D6B73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739C8-E3AB-453C-8949-7C71D59C6D8A}"/>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cxnSp>
        <p:nvCxnSpPr>
          <p:cNvPr id="7" name="Straight Connector 6">
            <a:extLst>
              <a:ext uri="{FF2B5EF4-FFF2-40B4-BE49-F238E27FC236}">
                <a16:creationId xmlns:a16="http://schemas.microsoft.com/office/drawing/2014/main" id="{7714A80F-CCDA-477D-A848-F64113E76A38}"/>
              </a:ext>
            </a:extLst>
          </p:cNvPr>
          <p:cNvCxnSpPr/>
          <p:nvPr userDrawn="1"/>
        </p:nvCxnSpPr>
        <p:spPr>
          <a:xfrm>
            <a:off x="285750" y="1224116"/>
            <a:ext cx="8229600" cy="0"/>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62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5E2B4-6354-4392-92CE-099B9D0F1039}"/>
              </a:ext>
            </a:extLst>
          </p:cNvPr>
          <p:cNvSpPr>
            <a:spLocks noGrp="1"/>
          </p:cNvSpPr>
          <p:nvPr>
            <p:ph type="title" hasCustomPrompt="1"/>
          </p:nvPr>
        </p:nvSpPr>
        <p:spPr>
          <a:xfrm>
            <a:off x="623888" y="1833803"/>
            <a:ext cx="7886700" cy="1475895"/>
          </a:xfrm>
        </p:spPr>
        <p:txBody>
          <a:bodyPr anchor="ctr">
            <a:normAutofit/>
          </a:bodyPr>
          <a:lstStyle>
            <a:lvl1pPr>
              <a:defRPr sz="4050">
                <a:solidFill>
                  <a:schemeClr val="bg1"/>
                </a:solidFill>
              </a:defRPr>
            </a:lvl1pPr>
          </a:lstStyle>
          <a:p>
            <a:r>
              <a:rPr lang="en-US" dirty="0"/>
              <a:t>CLICK TO EDIT TITLE. USE ALL CAPS IF POSSIBLE.</a:t>
            </a:r>
          </a:p>
        </p:txBody>
      </p:sp>
      <p:sp>
        <p:nvSpPr>
          <p:cNvPr id="4" name="Date Placeholder 3">
            <a:extLst>
              <a:ext uri="{FF2B5EF4-FFF2-40B4-BE49-F238E27FC236}">
                <a16:creationId xmlns:a16="http://schemas.microsoft.com/office/drawing/2014/main" id="{48D210FB-8734-4F4D-A202-AE9FB100B45F}"/>
              </a:ext>
            </a:extLst>
          </p:cNvPr>
          <p:cNvSpPr>
            <a:spLocks noGrp="1"/>
          </p:cNvSpPr>
          <p:nvPr>
            <p:ph type="dt" sz="half" idx="10"/>
          </p:nvPr>
        </p:nvSpPr>
        <p:spPr/>
        <p:txBody>
          <a:bodyPr/>
          <a:lstStyle>
            <a:lvl1pPr>
              <a:defRPr>
                <a:solidFill>
                  <a:schemeClr val="bg1"/>
                </a:solidFill>
              </a:defRPr>
            </a:lvl1pPr>
          </a:lstStyle>
          <a:p>
            <a:r>
              <a:rPr lang="en-US"/>
              <a:t>December 2, 2019  |</a:t>
            </a:r>
            <a:endParaRPr lang="en-US" dirty="0"/>
          </a:p>
        </p:txBody>
      </p:sp>
      <p:sp>
        <p:nvSpPr>
          <p:cNvPr id="5" name="Footer Placeholder 4">
            <a:extLst>
              <a:ext uri="{FF2B5EF4-FFF2-40B4-BE49-F238E27FC236}">
                <a16:creationId xmlns:a16="http://schemas.microsoft.com/office/drawing/2014/main" id="{DCEAA097-3C71-43FF-B700-51A91976322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1CADCB61-2E09-4EEA-88AD-66122AB6742A}"/>
              </a:ext>
            </a:extLst>
          </p:cNvPr>
          <p:cNvSpPr>
            <a:spLocks noGrp="1"/>
          </p:cNvSpPr>
          <p:nvPr>
            <p:ph type="sldNum" sz="quarter" idx="12"/>
          </p:nvPr>
        </p:nvSpPr>
        <p:spPr/>
        <p:txBody>
          <a:bodyPr/>
          <a:lstStyle>
            <a:lvl1pPr algn="l">
              <a:defRPr>
                <a:solidFill>
                  <a:schemeClr val="bg1"/>
                </a:solidFill>
              </a:defRPr>
            </a:lvl1pPr>
          </a:lstStyle>
          <a:p>
            <a:fld id="{F6E131BB-4BB8-44B9-A038-62124B4EFDC7}" type="slidenum">
              <a:rPr lang="en-US" smtClean="0"/>
              <a:pPr/>
              <a:t>‹#›</a:t>
            </a:fld>
            <a:endParaRPr lang="en-US" dirty="0"/>
          </a:p>
        </p:txBody>
      </p:sp>
      <p:pic>
        <p:nvPicPr>
          <p:cNvPr id="9" name="Picture 8">
            <a:extLst>
              <a:ext uri="{FF2B5EF4-FFF2-40B4-BE49-F238E27FC236}">
                <a16:creationId xmlns:a16="http://schemas.microsoft.com/office/drawing/2014/main" id="{805112A9-F5B1-420B-94E4-3D79EB65FC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198" y="4579660"/>
            <a:ext cx="1051994" cy="469670"/>
          </a:xfrm>
          <a:prstGeom prst="rect">
            <a:avLst/>
          </a:prstGeom>
        </p:spPr>
      </p:pic>
    </p:spTree>
    <p:extLst>
      <p:ext uri="{BB962C8B-B14F-4D97-AF65-F5344CB8AC3E}">
        <p14:creationId xmlns:p14="http://schemas.microsoft.com/office/powerpoint/2010/main" val="1702765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848B-6CF1-4231-A0DA-E3C668BA1D52}"/>
              </a:ext>
            </a:extLst>
          </p:cNvPr>
          <p:cNvSpPr>
            <a:spLocks noGrp="1"/>
          </p:cNvSpPr>
          <p:nvPr>
            <p:ph type="title" hasCustomPrompt="1"/>
          </p:nvPr>
        </p:nvSpPr>
        <p:spPr/>
        <p:txBody>
          <a:bodyPr/>
          <a:lstStyle>
            <a:lvl1pPr>
              <a:defRPr/>
            </a:lvl1pPr>
          </a:lstStyle>
          <a:p>
            <a:r>
              <a:rPr lang="en-US" dirty="0"/>
              <a:t>CLICK TO EDIT TITLE. USE ALL CAPS IF POSSIBLE.</a:t>
            </a:r>
          </a:p>
        </p:txBody>
      </p:sp>
      <p:sp>
        <p:nvSpPr>
          <p:cNvPr id="3" name="Content Placeholder 2">
            <a:extLst>
              <a:ext uri="{FF2B5EF4-FFF2-40B4-BE49-F238E27FC236}">
                <a16:creationId xmlns:a16="http://schemas.microsoft.com/office/drawing/2014/main" id="{902CD543-D692-4B62-8F6E-3B085DB4FC92}"/>
              </a:ext>
            </a:extLst>
          </p:cNvPr>
          <p:cNvSpPr>
            <a:spLocks noGrp="1"/>
          </p:cNvSpPr>
          <p:nvPr>
            <p:ph sz="half" idx="1"/>
          </p:nvPr>
        </p:nvSpPr>
        <p:spPr>
          <a:xfrm>
            <a:off x="285750" y="1369219"/>
            <a:ext cx="4059786" cy="3088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2F5A46-599D-4BEA-A115-1DD44A718CEB}"/>
              </a:ext>
            </a:extLst>
          </p:cNvPr>
          <p:cNvSpPr>
            <a:spLocks noGrp="1"/>
          </p:cNvSpPr>
          <p:nvPr>
            <p:ph sz="half" idx="2"/>
          </p:nvPr>
        </p:nvSpPr>
        <p:spPr>
          <a:xfrm>
            <a:off x="4455564" y="1367191"/>
            <a:ext cx="4059787" cy="308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F074B5-ECF4-4DB9-91D1-6B3680D82F9F}"/>
              </a:ext>
            </a:extLst>
          </p:cNvPr>
          <p:cNvSpPr>
            <a:spLocks noGrp="1"/>
          </p:cNvSpPr>
          <p:nvPr>
            <p:ph type="dt" sz="half" idx="10"/>
          </p:nvPr>
        </p:nvSpPr>
        <p:spPr/>
        <p:txBody>
          <a:bodyPr/>
          <a:lstStyle/>
          <a:p>
            <a:r>
              <a:rPr lang="en-US"/>
              <a:t>December 2, 2019  |</a:t>
            </a:r>
          </a:p>
        </p:txBody>
      </p:sp>
      <p:sp>
        <p:nvSpPr>
          <p:cNvPr id="6" name="Footer Placeholder 5">
            <a:extLst>
              <a:ext uri="{FF2B5EF4-FFF2-40B4-BE49-F238E27FC236}">
                <a16:creationId xmlns:a16="http://schemas.microsoft.com/office/drawing/2014/main" id="{3D9DDC40-D5F1-445B-9A79-1EB9C4C81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0CB6B-4668-4AA3-8883-5BCB52CDE414}"/>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cxnSp>
        <p:nvCxnSpPr>
          <p:cNvPr id="8" name="Straight Connector 7">
            <a:extLst>
              <a:ext uri="{FF2B5EF4-FFF2-40B4-BE49-F238E27FC236}">
                <a16:creationId xmlns:a16="http://schemas.microsoft.com/office/drawing/2014/main" id="{6E46CFD9-9F5C-4BCF-BD33-DC1AC996BC30}"/>
              </a:ext>
            </a:extLst>
          </p:cNvPr>
          <p:cNvCxnSpPr/>
          <p:nvPr userDrawn="1"/>
        </p:nvCxnSpPr>
        <p:spPr>
          <a:xfrm>
            <a:off x="285750" y="1224116"/>
            <a:ext cx="8229600" cy="0"/>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48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D794D1-9ECD-4DB1-A055-8796D9606518}"/>
              </a:ext>
            </a:extLst>
          </p:cNvPr>
          <p:cNvSpPr>
            <a:spLocks noGrp="1"/>
          </p:cNvSpPr>
          <p:nvPr>
            <p:ph type="body" idx="1"/>
          </p:nvPr>
        </p:nvSpPr>
        <p:spPr>
          <a:xfrm>
            <a:off x="294967" y="1369218"/>
            <a:ext cx="4050570" cy="561857"/>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CB4B-3F7E-495F-9084-9457A49026E1}"/>
              </a:ext>
            </a:extLst>
          </p:cNvPr>
          <p:cNvSpPr>
            <a:spLocks noGrp="1"/>
          </p:cNvSpPr>
          <p:nvPr>
            <p:ph sz="half" idx="2"/>
          </p:nvPr>
        </p:nvSpPr>
        <p:spPr>
          <a:xfrm>
            <a:off x="294967" y="2106216"/>
            <a:ext cx="4050569" cy="2347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DEF0E7A-BA97-4312-8F1E-513186EDECFE}"/>
              </a:ext>
            </a:extLst>
          </p:cNvPr>
          <p:cNvSpPr>
            <a:spLocks noGrp="1"/>
          </p:cNvSpPr>
          <p:nvPr>
            <p:ph type="body" sz="quarter" idx="3"/>
          </p:nvPr>
        </p:nvSpPr>
        <p:spPr>
          <a:xfrm>
            <a:off x="4455564" y="1369218"/>
            <a:ext cx="4060977" cy="561857"/>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62D9BD5-4245-451E-8EC7-ADF045642C0A}"/>
              </a:ext>
            </a:extLst>
          </p:cNvPr>
          <p:cNvSpPr>
            <a:spLocks noGrp="1"/>
          </p:cNvSpPr>
          <p:nvPr>
            <p:ph sz="quarter" idx="4"/>
          </p:nvPr>
        </p:nvSpPr>
        <p:spPr>
          <a:xfrm>
            <a:off x="4455564" y="2106216"/>
            <a:ext cx="4060977" cy="2347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7D948C-A92F-4B00-B973-502540900A8E}"/>
              </a:ext>
            </a:extLst>
          </p:cNvPr>
          <p:cNvSpPr>
            <a:spLocks noGrp="1"/>
          </p:cNvSpPr>
          <p:nvPr>
            <p:ph type="dt" sz="half" idx="10"/>
          </p:nvPr>
        </p:nvSpPr>
        <p:spPr/>
        <p:txBody>
          <a:bodyPr/>
          <a:lstStyle/>
          <a:p>
            <a:r>
              <a:rPr lang="en-US"/>
              <a:t>December 2, 2019  |</a:t>
            </a:r>
          </a:p>
        </p:txBody>
      </p:sp>
      <p:sp>
        <p:nvSpPr>
          <p:cNvPr id="8" name="Footer Placeholder 7">
            <a:extLst>
              <a:ext uri="{FF2B5EF4-FFF2-40B4-BE49-F238E27FC236}">
                <a16:creationId xmlns:a16="http://schemas.microsoft.com/office/drawing/2014/main" id="{952A0D8C-1AE0-41F3-BFEC-796FF41D6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A84DF4-2ED4-40BD-A7C2-09154574EE71}"/>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sp>
        <p:nvSpPr>
          <p:cNvPr id="11" name="Title 1">
            <a:extLst>
              <a:ext uri="{FF2B5EF4-FFF2-40B4-BE49-F238E27FC236}">
                <a16:creationId xmlns:a16="http://schemas.microsoft.com/office/drawing/2014/main" id="{1ADB10AF-9A17-4FA2-8158-D835AED000BA}"/>
              </a:ext>
            </a:extLst>
          </p:cNvPr>
          <p:cNvSpPr>
            <a:spLocks noGrp="1"/>
          </p:cNvSpPr>
          <p:nvPr>
            <p:ph type="title" hasCustomPrompt="1"/>
          </p:nvPr>
        </p:nvSpPr>
        <p:spPr>
          <a:xfrm>
            <a:off x="294967" y="228601"/>
            <a:ext cx="8220383" cy="848032"/>
          </a:xfrm>
        </p:spPr>
        <p:txBody>
          <a:bodyPr/>
          <a:lstStyle>
            <a:lvl1pPr>
              <a:defRPr/>
            </a:lvl1pPr>
          </a:lstStyle>
          <a:p>
            <a:r>
              <a:rPr lang="en-US" dirty="0"/>
              <a:t>CLICK TO EDIT TITLE. USE ALL CAPS IF POSSIBLE.</a:t>
            </a:r>
          </a:p>
        </p:txBody>
      </p:sp>
      <p:cxnSp>
        <p:nvCxnSpPr>
          <p:cNvPr id="12" name="Straight Connector 11">
            <a:extLst>
              <a:ext uri="{FF2B5EF4-FFF2-40B4-BE49-F238E27FC236}">
                <a16:creationId xmlns:a16="http://schemas.microsoft.com/office/drawing/2014/main" id="{24105127-0CF8-4A7A-B0B0-2C750902D48D}"/>
              </a:ext>
            </a:extLst>
          </p:cNvPr>
          <p:cNvCxnSpPr/>
          <p:nvPr userDrawn="1"/>
        </p:nvCxnSpPr>
        <p:spPr>
          <a:xfrm>
            <a:off x="285750" y="1224116"/>
            <a:ext cx="8229600" cy="0"/>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958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B7EB-AB6C-4D40-817B-6860EA2C386D}"/>
              </a:ext>
            </a:extLst>
          </p:cNvPr>
          <p:cNvSpPr>
            <a:spLocks noGrp="1"/>
          </p:cNvSpPr>
          <p:nvPr>
            <p:ph type="title" hasCustomPrompt="1"/>
          </p:nvPr>
        </p:nvSpPr>
        <p:spPr/>
        <p:txBody>
          <a:bodyPr/>
          <a:lstStyle>
            <a:lvl1pPr>
              <a:defRPr/>
            </a:lvl1pPr>
          </a:lstStyle>
          <a:p>
            <a:r>
              <a:rPr lang="en-US" dirty="0"/>
              <a:t>CLICK TO EDIT TITLE. USE ALL CAPS IF POSSIBLE.</a:t>
            </a:r>
          </a:p>
        </p:txBody>
      </p:sp>
      <p:sp>
        <p:nvSpPr>
          <p:cNvPr id="3" name="Date Placeholder 2">
            <a:extLst>
              <a:ext uri="{FF2B5EF4-FFF2-40B4-BE49-F238E27FC236}">
                <a16:creationId xmlns:a16="http://schemas.microsoft.com/office/drawing/2014/main" id="{0CDDD476-985E-4255-B3BB-43866EF8B5DB}"/>
              </a:ext>
            </a:extLst>
          </p:cNvPr>
          <p:cNvSpPr>
            <a:spLocks noGrp="1"/>
          </p:cNvSpPr>
          <p:nvPr>
            <p:ph type="dt" sz="half" idx="10"/>
          </p:nvPr>
        </p:nvSpPr>
        <p:spPr/>
        <p:txBody>
          <a:bodyPr/>
          <a:lstStyle/>
          <a:p>
            <a:r>
              <a:rPr lang="en-US"/>
              <a:t>December 2, 2019  |</a:t>
            </a:r>
          </a:p>
        </p:txBody>
      </p:sp>
      <p:sp>
        <p:nvSpPr>
          <p:cNvPr id="4" name="Footer Placeholder 3">
            <a:extLst>
              <a:ext uri="{FF2B5EF4-FFF2-40B4-BE49-F238E27FC236}">
                <a16:creationId xmlns:a16="http://schemas.microsoft.com/office/drawing/2014/main" id="{9E8BE846-72EB-44C8-BE0A-5E3F517E0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7A004F-2C11-406F-9F45-73FF6EBAC178}"/>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cxnSp>
        <p:nvCxnSpPr>
          <p:cNvPr id="6" name="Straight Connector 5">
            <a:extLst>
              <a:ext uri="{FF2B5EF4-FFF2-40B4-BE49-F238E27FC236}">
                <a16:creationId xmlns:a16="http://schemas.microsoft.com/office/drawing/2014/main" id="{1F876040-02C0-4E15-B478-797D6CA3C1AE}"/>
              </a:ext>
            </a:extLst>
          </p:cNvPr>
          <p:cNvCxnSpPr/>
          <p:nvPr userDrawn="1"/>
        </p:nvCxnSpPr>
        <p:spPr>
          <a:xfrm>
            <a:off x="285750" y="1224116"/>
            <a:ext cx="8229600" cy="0"/>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426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91796-821B-42C5-9C20-A4E00BDF9085}"/>
              </a:ext>
            </a:extLst>
          </p:cNvPr>
          <p:cNvSpPr>
            <a:spLocks noGrp="1"/>
          </p:cNvSpPr>
          <p:nvPr>
            <p:ph type="dt" sz="half" idx="10"/>
          </p:nvPr>
        </p:nvSpPr>
        <p:spPr/>
        <p:txBody>
          <a:bodyPr/>
          <a:lstStyle/>
          <a:p>
            <a:r>
              <a:rPr lang="en-US"/>
              <a:t>December 2, 2019  |</a:t>
            </a:r>
          </a:p>
        </p:txBody>
      </p:sp>
      <p:sp>
        <p:nvSpPr>
          <p:cNvPr id="3" name="Footer Placeholder 2">
            <a:extLst>
              <a:ext uri="{FF2B5EF4-FFF2-40B4-BE49-F238E27FC236}">
                <a16:creationId xmlns:a16="http://schemas.microsoft.com/office/drawing/2014/main" id="{4CB58987-C08F-4B85-82B8-BCE78287EF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F1F230-03BB-4DCC-A760-08E92836FDF7}"/>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spTree>
    <p:extLst>
      <p:ext uri="{BB962C8B-B14F-4D97-AF65-F5344CB8AC3E}">
        <p14:creationId xmlns:p14="http://schemas.microsoft.com/office/powerpoint/2010/main" val="2696018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390-562B-46DB-B98C-DB6F6DD56A64}"/>
              </a:ext>
            </a:extLst>
          </p:cNvPr>
          <p:cNvSpPr>
            <a:spLocks noGrp="1"/>
          </p:cNvSpPr>
          <p:nvPr>
            <p:ph type="title" hasCustomPrompt="1"/>
          </p:nvPr>
        </p:nvSpPr>
        <p:spPr>
          <a:xfrm>
            <a:off x="629841" y="342900"/>
            <a:ext cx="2949178" cy="1200150"/>
          </a:xfrm>
        </p:spPr>
        <p:txBody>
          <a:bodyPr anchor="b"/>
          <a:lstStyle>
            <a:lvl1pPr>
              <a:defRPr sz="2400"/>
            </a:lvl1pPr>
          </a:lstStyle>
          <a:p>
            <a:r>
              <a:rPr lang="en-US" dirty="0"/>
              <a:t>EDIT TITLE. USE ALL CAPS IF POSSIBLE.</a:t>
            </a:r>
          </a:p>
        </p:txBody>
      </p:sp>
      <p:sp>
        <p:nvSpPr>
          <p:cNvPr id="3" name="Content Placeholder 2">
            <a:extLst>
              <a:ext uri="{FF2B5EF4-FFF2-40B4-BE49-F238E27FC236}">
                <a16:creationId xmlns:a16="http://schemas.microsoft.com/office/drawing/2014/main" id="{DB0A087E-2885-4A78-BB80-54B5C6FE56B3}"/>
              </a:ext>
            </a:extLst>
          </p:cNvPr>
          <p:cNvSpPr>
            <a:spLocks noGrp="1"/>
          </p:cNvSpPr>
          <p:nvPr>
            <p:ph idx="1"/>
          </p:nvPr>
        </p:nvSpPr>
        <p:spPr>
          <a:xfrm>
            <a:off x="4195764" y="740569"/>
            <a:ext cx="432077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837D5F-87D7-4225-9B66-60467A24E456}"/>
              </a:ext>
            </a:extLst>
          </p:cNvPr>
          <p:cNvSpPr>
            <a:spLocks noGrp="1"/>
          </p:cNvSpPr>
          <p:nvPr>
            <p:ph type="body" sz="half" idx="2"/>
          </p:nvPr>
        </p:nvSpPr>
        <p:spPr>
          <a:xfrm>
            <a:off x="629841" y="1790645"/>
            <a:ext cx="2949178" cy="261109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AB9B22-376B-43F3-90C9-D30FCFE8869B}"/>
              </a:ext>
            </a:extLst>
          </p:cNvPr>
          <p:cNvSpPr>
            <a:spLocks noGrp="1"/>
          </p:cNvSpPr>
          <p:nvPr>
            <p:ph type="dt" sz="half" idx="10"/>
          </p:nvPr>
        </p:nvSpPr>
        <p:spPr/>
        <p:txBody>
          <a:bodyPr/>
          <a:lstStyle/>
          <a:p>
            <a:r>
              <a:rPr lang="en-US"/>
              <a:t>December 2, 2019  |</a:t>
            </a:r>
          </a:p>
        </p:txBody>
      </p:sp>
      <p:sp>
        <p:nvSpPr>
          <p:cNvPr id="6" name="Footer Placeholder 5">
            <a:extLst>
              <a:ext uri="{FF2B5EF4-FFF2-40B4-BE49-F238E27FC236}">
                <a16:creationId xmlns:a16="http://schemas.microsoft.com/office/drawing/2014/main" id="{A60D1251-3A6E-480A-8725-EC3D89097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5EE2D9-5ADD-40B4-83C1-B8E20550C4E6}"/>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cxnSp>
        <p:nvCxnSpPr>
          <p:cNvPr id="8" name="Straight Connector 7">
            <a:extLst>
              <a:ext uri="{FF2B5EF4-FFF2-40B4-BE49-F238E27FC236}">
                <a16:creationId xmlns:a16="http://schemas.microsoft.com/office/drawing/2014/main" id="{A0CB43EE-9739-43D3-9A9C-B4FC51B4B8AC}"/>
              </a:ext>
            </a:extLst>
          </p:cNvPr>
          <p:cNvCxnSpPr>
            <a:cxnSpLocks/>
          </p:cNvCxnSpPr>
          <p:nvPr userDrawn="1"/>
        </p:nvCxnSpPr>
        <p:spPr>
          <a:xfrm>
            <a:off x="629841" y="1666847"/>
            <a:ext cx="3257550" cy="0"/>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E1BAB9-334C-46B5-BF31-F866B01A468C}"/>
              </a:ext>
            </a:extLst>
          </p:cNvPr>
          <p:cNvCxnSpPr>
            <a:cxnSpLocks/>
          </p:cNvCxnSpPr>
          <p:nvPr userDrawn="1"/>
        </p:nvCxnSpPr>
        <p:spPr>
          <a:xfrm>
            <a:off x="3887391" y="340192"/>
            <a:ext cx="0" cy="4061549"/>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54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E28E-1701-4AE7-B415-ECE25DE2F1A7}"/>
              </a:ext>
            </a:extLst>
          </p:cNvPr>
          <p:cNvSpPr>
            <a:spLocks noGrp="1"/>
          </p:cNvSpPr>
          <p:nvPr>
            <p:ph type="title" hasCustomPrompt="1"/>
          </p:nvPr>
        </p:nvSpPr>
        <p:spPr>
          <a:xfrm>
            <a:off x="629841" y="342900"/>
            <a:ext cx="2949178" cy="1200150"/>
          </a:xfrm>
        </p:spPr>
        <p:txBody>
          <a:bodyPr anchor="b"/>
          <a:lstStyle>
            <a:lvl1pPr>
              <a:defRPr sz="2400"/>
            </a:lvl1pPr>
          </a:lstStyle>
          <a:p>
            <a:r>
              <a:rPr lang="en-US" dirty="0"/>
              <a:t>EDIT TITLE. USE ALL CAPS IF POSSIBLE.</a:t>
            </a:r>
          </a:p>
        </p:txBody>
      </p:sp>
      <p:sp>
        <p:nvSpPr>
          <p:cNvPr id="3" name="Picture Placeholder 2">
            <a:extLst>
              <a:ext uri="{FF2B5EF4-FFF2-40B4-BE49-F238E27FC236}">
                <a16:creationId xmlns:a16="http://schemas.microsoft.com/office/drawing/2014/main" id="{729BF93D-79EF-4B8B-84F6-923F3D205A9B}"/>
              </a:ext>
            </a:extLst>
          </p:cNvPr>
          <p:cNvSpPr>
            <a:spLocks noGrp="1"/>
          </p:cNvSpPr>
          <p:nvPr>
            <p:ph type="pic" idx="1"/>
          </p:nvPr>
        </p:nvSpPr>
        <p:spPr>
          <a:xfrm>
            <a:off x="4195764" y="340192"/>
            <a:ext cx="4320777" cy="405559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7285C54-5666-4F69-9AA1-2753A95228B3}"/>
              </a:ext>
            </a:extLst>
          </p:cNvPr>
          <p:cNvSpPr>
            <a:spLocks noGrp="1"/>
          </p:cNvSpPr>
          <p:nvPr>
            <p:ph type="body" sz="half" idx="2"/>
          </p:nvPr>
        </p:nvSpPr>
        <p:spPr>
          <a:xfrm>
            <a:off x="629841" y="1790645"/>
            <a:ext cx="2949178" cy="261109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301A5E-CDC0-4A20-A3DE-D0BA0D0F08D8}"/>
              </a:ext>
            </a:extLst>
          </p:cNvPr>
          <p:cNvSpPr>
            <a:spLocks noGrp="1"/>
          </p:cNvSpPr>
          <p:nvPr>
            <p:ph type="dt" sz="half" idx="10"/>
          </p:nvPr>
        </p:nvSpPr>
        <p:spPr/>
        <p:txBody>
          <a:bodyPr/>
          <a:lstStyle/>
          <a:p>
            <a:r>
              <a:rPr lang="en-US"/>
              <a:t>December 2, 2019  |</a:t>
            </a:r>
          </a:p>
        </p:txBody>
      </p:sp>
      <p:sp>
        <p:nvSpPr>
          <p:cNvPr id="6" name="Footer Placeholder 5">
            <a:extLst>
              <a:ext uri="{FF2B5EF4-FFF2-40B4-BE49-F238E27FC236}">
                <a16:creationId xmlns:a16="http://schemas.microsoft.com/office/drawing/2014/main" id="{55E9B65E-67A1-49FB-94A1-225B5E074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C5855-AE93-45B6-B3C6-8249D13F1DF9}"/>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cxnSp>
        <p:nvCxnSpPr>
          <p:cNvPr id="8" name="Straight Connector 7">
            <a:extLst>
              <a:ext uri="{FF2B5EF4-FFF2-40B4-BE49-F238E27FC236}">
                <a16:creationId xmlns:a16="http://schemas.microsoft.com/office/drawing/2014/main" id="{BAE2C9EB-2A1E-4144-893E-2C8BA61283A3}"/>
              </a:ext>
            </a:extLst>
          </p:cNvPr>
          <p:cNvCxnSpPr>
            <a:cxnSpLocks/>
          </p:cNvCxnSpPr>
          <p:nvPr userDrawn="1"/>
        </p:nvCxnSpPr>
        <p:spPr>
          <a:xfrm>
            <a:off x="629841" y="1666847"/>
            <a:ext cx="3257550" cy="0"/>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1EC5ED-34BC-4D8C-AE1D-CC0C41CC64A6}"/>
              </a:ext>
            </a:extLst>
          </p:cNvPr>
          <p:cNvCxnSpPr>
            <a:cxnSpLocks/>
          </p:cNvCxnSpPr>
          <p:nvPr userDrawn="1"/>
        </p:nvCxnSpPr>
        <p:spPr>
          <a:xfrm>
            <a:off x="3887391" y="340192"/>
            <a:ext cx="0" cy="4061549"/>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15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F4EA25-7A0F-3B46-A342-A4D2CC77A963}"/>
              </a:ext>
            </a:extLst>
          </p:cNvPr>
          <p:cNvSpPr/>
          <p:nvPr userDrawn="1"/>
        </p:nvSpPr>
        <p:spPr>
          <a:xfrm>
            <a:off x="0" y="1"/>
            <a:ext cx="9144000"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87B3EDF8-15BE-1346-80C0-794E8220F431}"/>
              </a:ext>
            </a:extLst>
          </p:cNvPr>
          <p:cNvSpPr/>
          <p:nvPr userDrawn="1"/>
        </p:nvSpPr>
        <p:spPr>
          <a:xfrm>
            <a:off x="0" y="1"/>
            <a:ext cx="9144000" cy="5143499"/>
          </a:xfrm>
          <a:custGeom>
            <a:avLst/>
            <a:gdLst>
              <a:gd name="connsiteX0" fmla="*/ 0 w 9144000"/>
              <a:gd name="connsiteY0" fmla="*/ 5143499 h 5143499"/>
              <a:gd name="connsiteX1" fmla="*/ 0 w 9144000"/>
              <a:gd name="connsiteY1" fmla="*/ 0 h 5143499"/>
              <a:gd name="connsiteX2" fmla="*/ 9144000 w 9144000"/>
              <a:gd name="connsiteY2" fmla="*/ 5143499 h 5143499"/>
              <a:gd name="connsiteX3" fmla="*/ 0 w 9144000"/>
              <a:gd name="connsiteY3" fmla="*/ 5143499 h 5143499"/>
              <a:gd name="connsiteX0" fmla="*/ 0 w 9144000"/>
              <a:gd name="connsiteY0" fmla="*/ 5143499 h 5143499"/>
              <a:gd name="connsiteX1" fmla="*/ 0 w 9144000"/>
              <a:gd name="connsiteY1" fmla="*/ 0 h 5143499"/>
              <a:gd name="connsiteX2" fmla="*/ 8788400 w 9144000"/>
              <a:gd name="connsiteY2" fmla="*/ 4949370 h 5143499"/>
              <a:gd name="connsiteX3" fmla="*/ 9144000 w 9144000"/>
              <a:gd name="connsiteY3" fmla="*/ 5143499 h 5143499"/>
              <a:gd name="connsiteX4" fmla="*/ 0 w 9144000"/>
              <a:gd name="connsiteY4" fmla="*/ 5143499 h 5143499"/>
              <a:gd name="connsiteX0" fmla="*/ 0 w 9151257"/>
              <a:gd name="connsiteY0" fmla="*/ 5143499 h 5143499"/>
              <a:gd name="connsiteX1" fmla="*/ 0 w 9151257"/>
              <a:gd name="connsiteY1" fmla="*/ 0 h 5143499"/>
              <a:gd name="connsiteX2" fmla="*/ 9151257 w 9151257"/>
              <a:gd name="connsiteY2" fmla="*/ 4216399 h 5143499"/>
              <a:gd name="connsiteX3" fmla="*/ 9144000 w 9151257"/>
              <a:gd name="connsiteY3" fmla="*/ 5143499 h 5143499"/>
              <a:gd name="connsiteX4" fmla="*/ 0 w 9151257"/>
              <a:gd name="connsiteY4" fmla="*/ 5143499 h 5143499"/>
              <a:gd name="connsiteX0" fmla="*/ 0 w 9144000"/>
              <a:gd name="connsiteY0" fmla="*/ 5143499 h 5143499"/>
              <a:gd name="connsiteX1" fmla="*/ 0 w 9144000"/>
              <a:gd name="connsiteY1" fmla="*/ 0 h 5143499"/>
              <a:gd name="connsiteX2" fmla="*/ 9144000 w 9144000"/>
              <a:gd name="connsiteY2" fmla="*/ 4223656 h 5143499"/>
              <a:gd name="connsiteX3" fmla="*/ 9144000 w 9144000"/>
              <a:gd name="connsiteY3" fmla="*/ 5143499 h 5143499"/>
              <a:gd name="connsiteX4" fmla="*/ 0 w 9144000"/>
              <a:gd name="connsiteY4" fmla="*/ 5143499 h 514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499">
                <a:moveTo>
                  <a:pt x="0" y="5143499"/>
                </a:moveTo>
                <a:lnTo>
                  <a:pt x="0" y="0"/>
                </a:lnTo>
                <a:lnTo>
                  <a:pt x="9144000" y="4223656"/>
                </a:lnTo>
                <a:lnTo>
                  <a:pt x="9144000" y="5143499"/>
                </a:lnTo>
                <a:lnTo>
                  <a:pt x="0" y="5143499"/>
                </a:lnTo>
                <a:close/>
              </a:path>
            </a:pathLst>
          </a:custGeom>
          <a:gradFill flip="none" rotWithShape="1">
            <a:gsLst>
              <a:gs pos="0">
                <a:srgbClr val="005A9B">
                  <a:shade val="30000"/>
                  <a:satMod val="115000"/>
                </a:srgbClr>
              </a:gs>
              <a:gs pos="41000">
                <a:srgbClr val="005A9B">
                  <a:shade val="67500"/>
                  <a:satMod val="115000"/>
                  <a:alpha val="42000"/>
                </a:srgbClr>
              </a:gs>
              <a:gs pos="100000">
                <a:srgbClr val="005A9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9D3F3B79-01FF-724B-A03F-B613B215D44C}"/>
              </a:ext>
            </a:extLst>
          </p:cNvPr>
          <p:cNvSpPr>
            <a:spLocks noGrp="1"/>
          </p:cNvSpPr>
          <p:nvPr>
            <p:ph type="title"/>
          </p:nvPr>
        </p:nvSpPr>
        <p:spPr>
          <a:xfrm>
            <a:off x="722313" y="1200151"/>
            <a:ext cx="7772400" cy="1650207"/>
          </a:xfrm>
          <a:prstGeom prst="rect">
            <a:avLst/>
          </a:prstGeom>
          <a:noFill/>
        </p:spPr>
        <p:txBody>
          <a:bodyPr lIns="91440" anchor="b">
            <a:normAutofit/>
          </a:bodyPr>
          <a:lstStyle>
            <a:lvl1pPr algn="l">
              <a:defRPr sz="4400" b="0" cap="none" spc="0" baseline="0">
                <a:solidFill>
                  <a:schemeClr val="tx1"/>
                </a:solidFill>
                <a:latin typeface="+mj-lt"/>
              </a:defRPr>
            </a:lvl1pPr>
          </a:lstStyle>
          <a:p>
            <a:r>
              <a:rPr lang="en-US"/>
              <a:t>Click to edit Master title style</a:t>
            </a:r>
            <a:endParaRPr lang="en-US" dirty="0"/>
          </a:p>
        </p:txBody>
      </p:sp>
      <p:sp>
        <p:nvSpPr>
          <p:cNvPr id="20" name="Text Placeholder 2">
            <a:extLst>
              <a:ext uri="{FF2B5EF4-FFF2-40B4-BE49-F238E27FC236}">
                <a16:creationId xmlns:a16="http://schemas.microsoft.com/office/drawing/2014/main" id="{F7576D4C-6F4D-CC4D-A83C-0BEFCA4EC6E8}"/>
              </a:ext>
            </a:extLst>
          </p:cNvPr>
          <p:cNvSpPr>
            <a:spLocks noGrp="1"/>
          </p:cNvSpPr>
          <p:nvPr>
            <p:ph type="body" idx="1"/>
          </p:nvPr>
        </p:nvSpPr>
        <p:spPr>
          <a:xfrm>
            <a:off x="722313" y="2925795"/>
            <a:ext cx="7772400" cy="1125140"/>
          </a:xfrm>
        </p:spPr>
        <p:txBody>
          <a:bodyPr anchor="t">
            <a:normAutofit/>
          </a:bodyPr>
          <a:lstStyle>
            <a:lvl1pPr marL="0" indent="0">
              <a:buNone/>
              <a:defRPr sz="2400" cap="none"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B8CF-D3F3-46E6-973E-59A04A3B4463}"/>
              </a:ext>
            </a:extLst>
          </p:cNvPr>
          <p:cNvSpPr>
            <a:spLocks noGrp="1"/>
          </p:cNvSpPr>
          <p:nvPr>
            <p:ph type="title" hasCustomPrompt="1"/>
          </p:nvPr>
        </p:nvSpPr>
        <p:spPr/>
        <p:txBody>
          <a:bodyPr/>
          <a:lstStyle>
            <a:lvl1pPr>
              <a:defRPr/>
            </a:lvl1pPr>
          </a:lstStyle>
          <a:p>
            <a:r>
              <a:rPr lang="en-US" dirty="0"/>
              <a:t>CLICK TO EDIT TITLE. USE ALL CAPS IF POSSIBLE.</a:t>
            </a:r>
          </a:p>
        </p:txBody>
      </p:sp>
      <p:sp>
        <p:nvSpPr>
          <p:cNvPr id="3" name="Vertical Text Placeholder 2">
            <a:extLst>
              <a:ext uri="{FF2B5EF4-FFF2-40B4-BE49-F238E27FC236}">
                <a16:creationId xmlns:a16="http://schemas.microsoft.com/office/drawing/2014/main" id="{DD93A7B4-F8FC-4DCA-ADF4-E6DC034E32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22184-54BE-4034-8999-EA32630A0F01}"/>
              </a:ext>
            </a:extLst>
          </p:cNvPr>
          <p:cNvSpPr>
            <a:spLocks noGrp="1"/>
          </p:cNvSpPr>
          <p:nvPr>
            <p:ph type="dt" sz="half" idx="10"/>
          </p:nvPr>
        </p:nvSpPr>
        <p:spPr/>
        <p:txBody>
          <a:bodyPr/>
          <a:lstStyle/>
          <a:p>
            <a:r>
              <a:rPr lang="en-US"/>
              <a:t>December 2, 2019  |</a:t>
            </a:r>
          </a:p>
        </p:txBody>
      </p:sp>
      <p:sp>
        <p:nvSpPr>
          <p:cNvPr id="5" name="Footer Placeholder 4">
            <a:extLst>
              <a:ext uri="{FF2B5EF4-FFF2-40B4-BE49-F238E27FC236}">
                <a16:creationId xmlns:a16="http://schemas.microsoft.com/office/drawing/2014/main" id="{94AF262D-623E-4B4D-97D6-E03713346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0E32B-1818-41F1-B49C-6A065E36A8A5}"/>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cxnSp>
        <p:nvCxnSpPr>
          <p:cNvPr id="7" name="Straight Connector 6">
            <a:extLst>
              <a:ext uri="{FF2B5EF4-FFF2-40B4-BE49-F238E27FC236}">
                <a16:creationId xmlns:a16="http://schemas.microsoft.com/office/drawing/2014/main" id="{58811B5A-87A8-4806-832B-19DFAD561556}"/>
              </a:ext>
            </a:extLst>
          </p:cNvPr>
          <p:cNvCxnSpPr/>
          <p:nvPr userDrawn="1"/>
        </p:nvCxnSpPr>
        <p:spPr>
          <a:xfrm>
            <a:off x="285750" y="1224116"/>
            <a:ext cx="8229600" cy="0"/>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11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E9C0D5-9689-4347-9A5B-ACE43FC0E55C}"/>
              </a:ext>
            </a:extLst>
          </p:cNvPr>
          <p:cNvSpPr>
            <a:spLocks noGrp="1"/>
          </p:cNvSpPr>
          <p:nvPr>
            <p:ph type="title" orient="vert" hasCustomPrompt="1"/>
          </p:nvPr>
        </p:nvSpPr>
        <p:spPr>
          <a:xfrm>
            <a:off x="6543675" y="273844"/>
            <a:ext cx="1971675" cy="4196878"/>
          </a:xfrm>
        </p:spPr>
        <p:txBody>
          <a:bodyPr vert="eaVert"/>
          <a:lstStyle>
            <a:lvl1pPr>
              <a:defRPr/>
            </a:lvl1pPr>
          </a:lstStyle>
          <a:p>
            <a:r>
              <a:rPr lang="en-US" dirty="0"/>
              <a:t>CLICK TO EDIT TITLE. USE ALL CAPS IF POSSIBLE.</a:t>
            </a:r>
          </a:p>
        </p:txBody>
      </p:sp>
      <p:sp>
        <p:nvSpPr>
          <p:cNvPr id="3" name="Vertical Text Placeholder 2">
            <a:extLst>
              <a:ext uri="{FF2B5EF4-FFF2-40B4-BE49-F238E27FC236}">
                <a16:creationId xmlns:a16="http://schemas.microsoft.com/office/drawing/2014/main" id="{5E6949C1-C0A4-44C6-B021-2623169DFE7E}"/>
              </a:ext>
            </a:extLst>
          </p:cNvPr>
          <p:cNvSpPr>
            <a:spLocks noGrp="1"/>
          </p:cNvSpPr>
          <p:nvPr>
            <p:ph type="body" orient="vert" idx="1"/>
          </p:nvPr>
        </p:nvSpPr>
        <p:spPr>
          <a:xfrm>
            <a:off x="628651" y="273844"/>
            <a:ext cx="5639039" cy="4196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F0CFBF-6474-4DAF-88E7-5B090DDDFCD1}"/>
              </a:ext>
            </a:extLst>
          </p:cNvPr>
          <p:cNvSpPr>
            <a:spLocks noGrp="1"/>
          </p:cNvSpPr>
          <p:nvPr>
            <p:ph type="dt" sz="half" idx="10"/>
          </p:nvPr>
        </p:nvSpPr>
        <p:spPr/>
        <p:txBody>
          <a:bodyPr/>
          <a:lstStyle/>
          <a:p>
            <a:r>
              <a:rPr lang="en-US"/>
              <a:t>December 2, 2019  |</a:t>
            </a:r>
          </a:p>
        </p:txBody>
      </p:sp>
      <p:sp>
        <p:nvSpPr>
          <p:cNvPr id="5" name="Footer Placeholder 4">
            <a:extLst>
              <a:ext uri="{FF2B5EF4-FFF2-40B4-BE49-F238E27FC236}">
                <a16:creationId xmlns:a16="http://schemas.microsoft.com/office/drawing/2014/main" id="{35B10873-489B-4801-8F0B-77588D4DC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BFC3A-DA47-4D58-BAE6-69D707DC5FE9}"/>
              </a:ext>
            </a:extLst>
          </p:cNvPr>
          <p:cNvSpPr>
            <a:spLocks noGrp="1"/>
          </p:cNvSpPr>
          <p:nvPr>
            <p:ph type="sldNum" sz="quarter" idx="12"/>
          </p:nvPr>
        </p:nvSpPr>
        <p:spPr/>
        <p:txBody>
          <a:bodyPr/>
          <a:lstStyle>
            <a:lvl1pPr>
              <a:defRPr/>
            </a:lvl1pPr>
          </a:lstStyle>
          <a:p>
            <a:pPr algn="l"/>
            <a:fld id="{F6E131BB-4BB8-44B9-A038-62124B4EFDC7}" type="slidenum">
              <a:rPr lang="en-US" smtClean="0"/>
              <a:pPr algn="l"/>
              <a:t>‹#›</a:t>
            </a:fld>
            <a:endParaRPr lang="en-US" dirty="0"/>
          </a:p>
        </p:txBody>
      </p:sp>
      <p:cxnSp>
        <p:nvCxnSpPr>
          <p:cNvPr id="7" name="Straight Connector 6">
            <a:extLst>
              <a:ext uri="{FF2B5EF4-FFF2-40B4-BE49-F238E27FC236}">
                <a16:creationId xmlns:a16="http://schemas.microsoft.com/office/drawing/2014/main" id="{809FD112-3530-44F2-8102-B16E7BBE03F7}"/>
              </a:ext>
            </a:extLst>
          </p:cNvPr>
          <p:cNvCxnSpPr>
            <a:cxnSpLocks/>
          </p:cNvCxnSpPr>
          <p:nvPr userDrawn="1"/>
        </p:nvCxnSpPr>
        <p:spPr>
          <a:xfrm>
            <a:off x="6436353" y="273844"/>
            <a:ext cx="0" cy="4196878"/>
          </a:xfrm>
          <a:prstGeom prst="line">
            <a:avLst/>
          </a:prstGeom>
          <a:ln w="1905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555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2" y="2761"/>
            <a:ext cx="9143997" cy="5148058"/>
          </a:xfrm>
          <a:prstGeom prst="rect">
            <a:avLst/>
          </a:prstGeom>
        </p:spPr>
      </p:pic>
      <p:sp>
        <p:nvSpPr>
          <p:cNvPr id="2" name="Title 1"/>
          <p:cNvSpPr>
            <a:spLocks noGrp="1"/>
          </p:cNvSpPr>
          <p:nvPr>
            <p:ph type="ctrTitle"/>
          </p:nvPr>
        </p:nvSpPr>
        <p:spPr>
          <a:xfrm>
            <a:off x="4710114" y="1577343"/>
            <a:ext cx="3976687" cy="1423822"/>
          </a:xfrm>
        </p:spPr>
        <p:txBody>
          <a:bodyPr>
            <a:noAutofit/>
          </a:bodyPr>
          <a:lstStyle>
            <a:lvl1pPr>
              <a:defRPr sz="1688">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4710114" y="3248265"/>
            <a:ext cx="3976687" cy="435704"/>
          </a:xfrm>
          <a:prstGeom prst="rect">
            <a:avLst/>
          </a:prstGeom>
        </p:spPr>
        <p:txBody>
          <a:bodyPr anchor="t" anchorCtr="0"/>
          <a:lstStyle>
            <a:lvl1pPr marL="0" indent="0" algn="l" defTabSz="257175" rtl="0" eaLnBrk="1" latinLnBrk="0" hangingPunct="1">
              <a:spcBef>
                <a:spcPts val="0"/>
              </a:spcBef>
              <a:buFontTx/>
              <a:buNone/>
              <a:defRPr lang="en-US" sz="900" b="0" kern="1200" smtClean="0">
                <a:solidFill>
                  <a:schemeClr val="tx1"/>
                </a:solidFill>
                <a:latin typeface="Calibri" panose="020F0502020204030204" pitchFamily="34" charset="0"/>
                <a:ea typeface="+mn-ea"/>
                <a:cs typeface="Calibri" panose="020F0502020204030204" pitchFamily="34" charset="0"/>
              </a:defRPr>
            </a:lvl1pPr>
            <a:lvl2pPr>
              <a:defRPr sz="900"/>
            </a:lvl2pPr>
            <a:lvl3pPr>
              <a:defRPr sz="900"/>
            </a:lvl3pPr>
            <a:lvl4pPr>
              <a:defRPr sz="900"/>
            </a:lvl4pPr>
            <a:lvl5pPr>
              <a:defRPr sz="900"/>
            </a:lvl5pPr>
            <a:lvl6pPr>
              <a:defRPr sz="900"/>
            </a:lvl6pPr>
            <a:lvl7pPr>
              <a:defRPr sz="900"/>
            </a:lvl7pPr>
            <a:lvl8pPr>
              <a:defRPr sz="900"/>
            </a:lvl8pPr>
            <a:lvl9pPr>
              <a:defRPr sz="900"/>
            </a:lvl9pPr>
          </a:lstStyle>
          <a:p>
            <a:pPr indent="-2057400"/>
            <a:r>
              <a:rPr lang="en-US">
                <a:solidFill>
                  <a:srgbClr val="53565A"/>
                </a:solidFill>
              </a:rPr>
              <a:t>Month Day, Year</a:t>
            </a:r>
            <a:endParaRPr lang="en-US" dirty="0">
              <a:solidFill>
                <a:srgbClr val="53565A"/>
              </a:solidFill>
            </a:endParaRPr>
          </a:p>
        </p:txBody>
      </p:sp>
      <p:sp>
        <p:nvSpPr>
          <p:cNvPr id="5" name="Slide Number Placeholder 4"/>
          <p:cNvSpPr>
            <a:spLocks noGrp="1"/>
          </p:cNvSpPr>
          <p:nvPr>
            <p:ph type="sldNum" sz="quarter" idx="11"/>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7648" y="3917515"/>
            <a:ext cx="2360598" cy="953960"/>
          </a:xfrm>
          <a:prstGeom prst="rect">
            <a:avLst/>
          </a:prstGeom>
        </p:spPr>
      </p:pic>
    </p:spTree>
    <p:extLst>
      <p:ext uri="{BB962C8B-B14F-4D97-AF65-F5344CB8AC3E}">
        <p14:creationId xmlns:p14="http://schemas.microsoft.com/office/powerpoint/2010/main" val="199729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tional Presentation C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029893"/>
            <a:ext cx="8229600" cy="3426619"/>
          </a:xfrm>
        </p:spPr>
        <p:txBody>
          <a:bodyPr>
            <a:noAutofit/>
          </a:bodyPr>
          <a:lstStyle>
            <a:lvl1pPr>
              <a:defRPr sz="2475" b="0" baseline="0">
                <a:solidFill>
                  <a:schemeClr val="accent1"/>
                </a:solidFill>
              </a:defRPr>
            </a:lvl1pPr>
          </a:lstStyle>
          <a:p>
            <a:r>
              <a:rPr lang="en-US" dirty="0"/>
              <a:t>Optional Presentation Cover</a:t>
            </a:r>
          </a:p>
        </p:txBody>
      </p:sp>
      <p:sp>
        <p:nvSpPr>
          <p:cNvPr id="4" name="Date Placeholder 3"/>
          <p:cNvSpPr>
            <a:spLocks noGrp="1"/>
          </p:cNvSpPr>
          <p:nvPr>
            <p:ph type="dt" sz="half" idx="10"/>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5" name="Slide Number Placeholder 4"/>
          <p:cNvSpPr>
            <a:spLocks noGrp="1"/>
          </p:cNvSpPr>
          <p:nvPr>
            <p:ph type="sldNum" sz="quarter" idx="11"/>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903510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2"/>
          </p:nvPr>
        </p:nvSpPr>
        <p:spPr>
          <a:xfrm>
            <a:off x="457202" y="1097757"/>
            <a:ext cx="7934325" cy="35897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146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029894"/>
            <a:ext cx="8229600" cy="597694"/>
          </a:xfrm>
        </p:spPr>
        <p:txBody>
          <a:bodyPr>
            <a:noAutofit/>
          </a:bodyPr>
          <a:lstStyle>
            <a:lvl1pPr>
              <a:defRPr sz="2475" b="0">
                <a:solidFill>
                  <a:schemeClr val="accent1"/>
                </a:solidFill>
              </a:defRPr>
            </a:lvl1pPr>
          </a:lstStyle>
          <a:p>
            <a:r>
              <a:rPr lang="en-US" dirty="0"/>
              <a:t>Today’s Agenda</a:t>
            </a:r>
          </a:p>
        </p:txBody>
      </p:sp>
      <p:sp>
        <p:nvSpPr>
          <p:cNvPr id="9" name="Content Placeholder 8"/>
          <p:cNvSpPr>
            <a:spLocks noGrp="1"/>
          </p:cNvSpPr>
          <p:nvPr>
            <p:ph sz="quarter" idx="12"/>
          </p:nvPr>
        </p:nvSpPr>
        <p:spPr>
          <a:xfrm>
            <a:off x="457200" y="1714500"/>
            <a:ext cx="8229600" cy="2743200"/>
          </a:xfrm>
        </p:spPr>
        <p:txBody>
          <a:bodyPr>
            <a:noAutofit/>
          </a:bodyPr>
          <a:lstStyle>
            <a:lvl1pPr marL="192881" indent="-192881">
              <a:buFont typeface="+mj-lt"/>
              <a:buAutoNum type="arabicPeriod"/>
              <a:defRPr sz="1575" baseline="0">
                <a:solidFill>
                  <a:schemeClr val="accent1"/>
                </a:solidFill>
              </a:defRPr>
            </a:lvl1pPr>
            <a:lvl2pPr marL="353616" indent="-159842">
              <a:buFont typeface="Arial" panose="020B0604020202020204" pitchFamily="34" charset="0"/>
              <a:buChar char="•"/>
              <a:defRPr sz="1575">
                <a:solidFill>
                  <a:schemeClr val="accent1"/>
                </a:solidFill>
              </a:defRPr>
            </a:lvl2pPr>
            <a:lvl3pPr marL="354902" indent="-159449">
              <a:buFont typeface="Arial" panose="020B0604020202020204" pitchFamily="34" charset="0"/>
              <a:buChar char="•"/>
              <a:defRPr sz="1575">
                <a:solidFill>
                  <a:schemeClr val="accent1"/>
                </a:solidFill>
              </a:defRPr>
            </a:lvl3pPr>
            <a:lvl4pPr marL="354902" indent="-159449">
              <a:buFont typeface="Arial" panose="020B0604020202020204" pitchFamily="34" charset="0"/>
              <a:buChar char="•"/>
              <a:defRPr sz="1575">
                <a:solidFill>
                  <a:srgbClr val="003CA5"/>
                </a:solidFill>
              </a:defRPr>
            </a:lvl4pPr>
            <a:lvl5pPr marL="354902" indent="-159449">
              <a:buFont typeface="Arial" panose="020B0604020202020204" pitchFamily="34" charset="0"/>
              <a:buChar char="•"/>
              <a:defRPr sz="1575">
                <a:solidFill>
                  <a:srgbClr val="003CA5"/>
                </a:solidFill>
              </a:defRPr>
            </a:lvl5pPr>
            <a:lvl6pPr marL="354902" indent="-159449">
              <a:buFont typeface="Arial" panose="020B0604020202020204" pitchFamily="34" charset="0"/>
              <a:buChar char="•"/>
              <a:defRPr sz="1575">
                <a:solidFill>
                  <a:schemeClr val="accent1"/>
                </a:solidFill>
              </a:defRPr>
            </a:lvl6pPr>
            <a:lvl7pPr marL="354902" indent="-159449">
              <a:buFont typeface="Arial" panose="020B0604020202020204" pitchFamily="34" charset="0"/>
              <a:buChar char="•"/>
              <a:defRPr sz="1575">
                <a:solidFill>
                  <a:srgbClr val="003CA5"/>
                </a:solidFill>
              </a:defRPr>
            </a:lvl7pPr>
            <a:lvl8pPr marL="354902" indent="-159449">
              <a:buFont typeface="Arial" panose="020B0604020202020204" pitchFamily="34" charset="0"/>
              <a:buChar char="•"/>
              <a:defRPr sz="1575">
                <a:solidFill>
                  <a:srgbClr val="003CA5"/>
                </a:solidFill>
              </a:defRPr>
            </a:lvl8pPr>
            <a:lvl9pPr marL="354902" indent="-159449">
              <a:buFont typeface="Arial" panose="020B0604020202020204" pitchFamily="34" charset="0"/>
              <a:buChar char="•"/>
              <a:defRPr sz="1575">
                <a:solidFill>
                  <a:srgbClr val="003CA5"/>
                </a:solidFill>
              </a:defRPr>
            </a:lvl9pPr>
          </a:lstStyle>
          <a:p>
            <a:pPr lvl="0"/>
            <a:r>
              <a:rPr lang="en-US"/>
              <a:t>Click to edit Master text styles</a:t>
            </a:r>
          </a:p>
          <a:p>
            <a:pPr lvl="1"/>
            <a:r>
              <a:rPr lang="en-US"/>
              <a:t>Second level</a:t>
            </a:r>
          </a:p>
        </p:txBody>
      </p:sp>
      <p:sp>
        <p:nvSpPr>
          <p:cNvPr id="4" name="Date Placeholder 3"/>
          <p:cNvSpPr>
            <a:spLocks noGrp="1"/>
          </p:cNvSpPr>
          <p:nvPr>
            <p:ph type="dt" sz="half" idx="13"/>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5" name="Slide Number Placeholder 4"/>
          <p:cNvSpPr>
            <a:spLocks noGrp="1"/>
          </p:cNvSpPr>
          <p:nvPr>
            <p:ph type="sldNum" sz="quarter" idx="14"/>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630876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02" y="4663443"/>
            <a:ext cx="1577339" cy="332612"/>
          </a:xfrm>
          <a:prstGeom prst="rect">
            <a:avLst/>
          </a:prstGeom>
        </p:spPr>
      </p:pic>
      <p:sp>
        <p:nvSpPr>
          <p:cNvPr id="8" name="Rectangle 7"/>
          <p:cNvSpPr/>
          <p:nvPr userDrawn="1"/>
        </p:nvSpPr>
        <p:spPr bwMode="hidden">
          <a:xfrm>
            <a:off x="0" y="-2"/>
            <a:ext cx="9144000" cy="51435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dirty="0">
              <a:solidFill>
                <a:srgbClr val="FFFFFF"/>
              </a:solidFill>
            </a:endParaRPr>
          </a:p>
        </p:txBody>
      </p:sp>
      <p:sp>
        <p:nvSpPr>
          <p:cNvPr id="11" name="Text Placeholder 10"/>
          <p:cNvSpPr>
            <a:spLocks noGrp="1"/>
          </p:cNvSpPr>
          <p:nvPr>
            <p:ph type="body" sz="quarter" idx="12"/>
          </p:nvPr>
        </p:nvSpPr>
        <p:spPr bwMode="blackWhite">
          <a:xfrm>
            <a:off x="458789" y="1029891"/>
            <a:ext cx="5392737" cy="3429000"/>
          </a:xfrm>
        </p:spPr>
        <p:txBody>
          <a:bodyPr>
            <a:noAutofit/>
          </a:bodyPr>
          <a:lstStyle>
            <a:lvl1pPr>
              <a:defRPr sz="2475" baseline="0">
                <a:solidFill>
                  <a:schemeClr val="bg2"/>
                </a:solidFill>
              </a:defRPr>
            </a:lvl1pPr>
            <a:lvl2pPr marL="160735"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bg2"/>
                </a:solidFill>
              </a:defRPr>
            </a:lvl2pPr>
            <a:lvl3pPr marL="161628" indent="-160735">
              <a:defRPr sz="2025">
                <a:solidFill>
                  <a:schemeClr val="bg1"/>
                </a:solidFill>
              </a:defRPr>
            </a:lvl3pPr>
            <a:lvl4pPr marL="159449" indent="-159842">
              <a:buFont typeface="Calibri" panose="020F0502020204030204" pitchFamily="34" charset="0"/>
              <a:buChar char="-"/>
              <a:defRPr sz="2025">
                <a:solidFill>
                  <a:schemeClr val="bg1"/>
                </a:solidFill>
              </a:defRPr>
            </a:lvl4pPr>
            <a:lvl5pPr marL="159449" indent="-159842">
              <a:defRPr sz="2025">
                <a:solidFill>
                  <a:schemeClr val="bg1"/>
                </a:solidFill>
              </a:defRPr>
            </a:lvl5pPr>
            <a:lvl6pPr marL="161628"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bg2"/>
                </a:solidFill>
              </a:defRPr>
            </a:lvl6pPr>
            <a:lvl7pPr marL="161628"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bg2"/>
                </a:solidFill>
              </a:defRPr>
            </a:lvl7pPr>
            <a:lvl8pPr marL="160735"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bg1"/>
                </a:solidFill>
              </a:defRPr>
            </a:lvl8pPr>
            <a:lvl9pPr marL="161628" indent="-160735">
              <a:defRPr sz="2025">
                <a:solidFill>
                  <a:schemeClr val="bg1"/>
                </a:solidFill>
              </a:defRPr>
            </a:lvl9pPr>
          </a:lstStyle>
          <a:p>
            <a:pPr lvl="0"/>
            <a:r>
              <a:rPr lang="en-US"/>
              <a:t>Click to edit Master text styles</a:t>
            </a:r>
          </a:p>
        </p:txBody>
      </p:sp>
      <p:sp>
        <p:nvSpPr>
          <p:cNvPr id="2" name="Date Placeholder 1"/>
          <p:cNvSpPr>
            <a:spLocks noGrp="1"/>
          </p:cNvSpPr>
          <p:nvPr>
            <p:ph type="dt" sz="half" idx="13"/>
          </p:nvPr>
        </p:nvSpPr>
        <p:spPr>
          <a:xfrm>
            <a:off x="3297580" y="4852749"/>
            <a:ext cx="1463040" cy="137160"/>
          </a:xfrm>
          <a:prstGeom prst="rect">
            <a:avLst/>
          </a:prstGeom>
        </p:spPr>
        <p:txBody>
          <a:bodyPr/>
          <a:lstStyle>
            <a:lvl1pPr>
              <a:defRPr>
                <a:solidFill>
                  <a:schemeClr val="bg1"/>
                </a:solidFill>
              </a:defRPr>
            </a:lvl1pPr>
          </a:lstStyle>
          <a:p>
            <a:pPr defTabSz="257175"/>
            <a:r>
              <a:rPr lang="en-US">
                <a:solidFill>
                  <a:srgbClr val="FFFFFF"/>
                </a:solidFill>
              </a:rPr>
              <a:t>Month Day, Year</a:t>
            </a:r>
            <a:endParaRPr lang="en-US"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bg1"/>
                </a:solidFill>
              </a:defRPr>
            </a:lvl1pPr>
          </a:lstStyle>
          <a:p>
            <a:fld id="{5E8BC936-0928-C346-B13E-04BD58031644}" type="slidenum">
              <a:rPr lang="en-US" smtClean="0">
                <a:solidFill>
                  <a:srgbClr val="FFFFFF"/>
                </a:solidFill>
              </a:rPr>
              <a:pPr/>
              <a:t>‹#›</a:t>
            </a:fld>
            <a:endParaRPr lang="en-US" dirty="0">
              <a:solidFill>
                <a:srgbClr val="FFFFFF"/>
              </a:solidFill>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63993"/>
          <a:stretch/>
        </p:blipFill>
        <p:spPr bwMode="black">
          <a:xfrm>
            <a:off x="5851525" y="-1"/>
            <a:ext cx="3292475" cy="5143499"/>
          </a:xfrm>
          <a:prstGeom prst="rect">
            <a:avLst/>
          </a:prstGeom>
        </p:spPr>
      </p:pic>
    </p:spTree>
    <p:extLst>
      <p:ext uri="{BB962C8B-B14F-4D97-AF65-F5344CB8AC3E}">
        <p14:creationId xmlns:p14="http://schemas.microsoft.com/office/powerpoint/2010/main" val="443455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Alternat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3993"/>
          <a:stretch/>
        </p:blipFill>
        <p:spPr bwMode="black">
          <a:xfrm>
            <a:off x="5851525" y="4"/>
            <a:ext cx="3292475" cy="5143499"/>
          </a:xfrm>
          <a:prstGeom prst="rect">
            <a:avLst/>
          </a:prstGeom>
        </p:spPr>
      </p:pic>
      <p:sp>
        <p:nvSpPr>
          <p:cNvPr id="2" name="Date Placeholder 1"/>
          <p:cNvSpPr>
            <a:spLocks noGrp="1"/>
          </p:cNvSpPr>
          <p:nvPr>
            <p:ph type="dt" sz="half" idx="13"/>
          </p:nvPr>
        </p:nvSpPr>
        <p:spPr>
          <a:xfrm>
            <a:off x="3297580" y="4852749"/>
            <a:ext cx="1463040" cy="137160"/>
          </a:xfrm>
          <a:prstGeom prst="rect">
            <a:avLst/>
          </a:prstGeom>
        </p:spPr>
        <p:txBody>
          <a:bodyPr/>
          <a:lstStyle>
            <a:lvl1pPr>
              <a:defRPr>
                <a:solidFill>
                  <a:schemeClr val="tx1"/>
                </a:solidFill>
              </a:defRPr>
            </a:lvl1pPr>
          </a:lstStyle>
          <a:p>
            <a:pPr defTabSz="257175"/>
            <a:r>
              <a:rPr lang="en-US">
                <a:solidFill>
                  <a:srgbClr val="53565A"/>
                </a:solidFill>
              </a:rPr>
              <a:t>Month Day, Year</a:t>
            </a:r>
            <a:endParaRPr lang="en-US" dirty="0">
              <a:solidFill>
                <a:srgbClr val="53565A"/>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5E8BC936-0928-C346-B13E-04BD58031644}" type="slidenum">
              <a:rPr lang="en-US" smtClean="0">
                <a:solidFill>
                  <a:srgbClr val="53565A"/>
                </a:solidFill>
              </a:rPr>
              <a:pPr/>
              <a:t>‹#›</a:t>
            </a:fld>
            <a:endParaRPr lang="en-US" dirty="0">
              <a:solidFill>
                <a:srgbClr val="53565A"/>
              </a:solidFill>
            </a:endParaRPr>
          </a:p>
        </p:txBody>
      </p:sp>
      <p:sp>
        <p:nvSpPr>
          <p:cNvPr id="12" name="Text Placeholder 10"/>
          <p:cNvSpPr>
            <a:spLocks noGrp="1"/>
          </p:cNvSpPr>
          <p:nvPr>
            <p:ph type="body" sz="quarter" idx="12"/>
          </p:nvPr>
        </p:nvSpPr>
        <p:spPr bwMode="blackWhite">
          <a:xfrm>
            <a:off x="458789" y="1029891"/>
            <a:ext cx="5392737" cy="3429000"/>
          </a:xfrm>
        </p:spPr>
        <p:txBody>
          <a:bodyPr>
            <a:noAutofit/>
          </a:bodyPr>
          <a:lstStyle>
            <a:lvl1pPr>
              <a:defRPr sz="2475" baseline="0">
                <a:solidFill>
                  <a:schemeClr val="accent1"/>
                </a:solidFill>
              </a:defRPr>
            </a:lvl1pPr>
            <a:lvl2pPr marL="160735"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accent1"/>
                </a:solidFill>
              </a:defRPr>
            </a:lvl2pPr>
            <a:lvl3pPr marL="161628" indent="-160735">
              <a:defRPr sz="2025">
                <a:solidFill>
                  <a:schemeClr val="accent1"/>
                </a:solidFill>
              </a:defRPr>
            </a:lvl3pPr>
            <a:lvl4pPr marL="159449" indent="-159842">
              <a:buFont typeface="Calibri" panose="020F0502020204030204" pitchFamily="34" charset="0"/>
              <a:buChar char="-"/>
              <a:defRPr sz="2025">
                <a:solidFill>
                  <a:schemeClr val="accent1"/>
                </a:solidFill>
              </a:defRPr>
            </a:lvl4pPr>
            <a:lvl5pPr marL="159449" indent="-159842">
              <a:defRPr sz="2025">
                <a:solidFill>
                  <a:schemeClr val="accent1"/>
                </a:solidFill>
              </a:defRPr>
            </a:lvl5pPr>
            <a:lvl6pPr marL="161628"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accent1"/>
                </a:solidFill>
              </a:defRPr>
            </a:lvl6pPr>
            <a:lvl7pPr marL="161628"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accent1"/>
                </a:solidFill>
              </a:defRPr>
            </a:lvl7pPr>
            <a:lvl8pPr marL="160735" marR="0" indent="-160735" algn="l" defTabSz="0" rtl="0" eaLnBrk="1" fontAlgn="auto" latinLnBrk="0" hangingPunct="1">
              <a:lnSpc>
                <a:spcPct val="100000"/>
              </a:lnSpc>
              <a:spcBef>
                <a:spcPts val="0"/>
              </a:spcBef>
              <a:spcAft>
                <a:spcPts val="169"/>
              </a:spcAft>
              <a:buClrTx/>
              <a:buSzTx/>
              <a:buFont typeface="Calibri" panose="020F0502020204030204" pitchFamily="34" charset="0"/>
              <a:buChar char="-"/>
              <a:tabLst/>
              <a:defRPr sz="2025">
                <a:solidFill>
                  <a:schemeClr val="accent1"/>
                </a:solidFill>
              </a:defRPr>
            </a:lvl8pPr>
            <a:lvl9pPr marL="161628" indent="-160735">
              <a:defRPr sz="2025">
                <a:solidFill>
                  <a:schemeClr val="accent1"/>
                </a:solidFill>
              </a:defRPr>
            </a:lvl9pPr>
          </a:lstStyle>
          <a:p>
            <a:pPr lvl="0"/>
            <a:r>
              <a:rPr lang="en-US"/>
              <a:t>Click to edit Master text styles</a:t>
            </a:r>
          </a:p>
        </p:txBody>
      </p:sp>
    </p:spTree>
    <p:extLst>
      <p:ext uri="{BB962C8B-B14F-4D97-AF65-F5344CB8AC3E}">
        <p14:creationId xmlns:p14="http://schemas.microsoft.com/office/powerpoint/2010/main" val="32477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Picture Placeholder 10"/>
          <p:cNvSpPr>
            <a:spLocks noGrp="1"/>
          </p:cNvSpPr>
          <p:nvPr>
            <p:ph type="pic" sz="quarter" idx="17"/>
          </p:nvPr>
        </p:nvSpPr>
        <p:spPr>
          <a:xfrm>
            <a:off x="3" y="0"/>
            <a:ext cx="9143999" cy="5143500"/>
          </a:xfrm>
        </p:spPr>
        <p:txBody>
          <a:bodyPr/>
          <a:lstStyle/>
          <a:p>
            <a:r>
              <a:rPr lang="en-US" dirty="0"/>
              <a:t>Click icon to add picture</a:t>
            </a:r>
          </a:p>
        </p:txBody>
      </p:sp>
      <p:sp>
        <p:nvSpPr>
          <p:cNvPr id="6" name="Text Placeholder 5"/>
          <p:cNvSpPr>
            <a:spLocks noGrp="1"/>
          </p:cNvSpPr>
          <p:nvPr>
            <p:ph type="body" sz="quarter" idx="16"/>
          </p:nvPr>
        </p:nvSpPr>
        <p:spPr>
          <a:xfrm>
            <a:off x="2" y="0"/>
            <a:ext cx="3024187" cy="5143500"/>
          </a:xfrm>
          <a:solidFill>
            <a:schemeClr val="accent1"/>
          </a:solidFill>
        </p:spPr>
        <p:txBody>
          <a:bodyPr lIns="457200" tIns="1280160" rIns="457200" bIns="914400">
            <a:noAutofit/>
          </a:bodyPr>
          <a:lstStyle>
            <a:lvl1pPr marL="0" indent="0">
              <a:tabLst/>
              <a:defRPr sz="1350">
                <a:solidFill>
                  <a:schemeClr val="bg2"/>
                </a:solidFill>
              </a:defRPr>
            </a:lvl1pPr>
            <a:lvl2pPr marL="92583" indent="-92583">
              <a:buFontTx/>
              <a:buNone/>
              <a:defRPr sz="1350">
                <a:solidFill>
                  <a:schemeClr val="bg2"/>
                </a:solidFill>
              </a:defRPr>
            </a:lvl2pPr>
            <a:lvl3pPr marL="92583" indent="-92583">
              <a:buFontTx/>
              <a:buNone/>
              <a:defRPr sz="1350">
                <a:solidFill>
                  <a:schemeClr val="bg2"/>
                </a:solidFill>
              </a:defRPr>
            </a:lvl3pPr>
            <a:lvl4pPr marL="92583" indent="-92583">
              <a:buFontTx/>
              <a:buNone/>
              <a:defRPr sz="1350">
                <a:solidFill>
                  <a:schemeClr val="bg2"/>
                </a:solidFill>
              </a:defRPr>
            </a:lvl4pPr>
            <a:lvl5pPr marL="92583" indent="-92583">
              <a:buFontTx/>
              <a:buNone/>
              <a:defRPr sz="1350">
                <a:solidFill>
                  <a:schemeClr val="bg2"/>
                </a:solidFill>
              </a:defRPr>
            </a:lvl5pPr>
            <a:lvl6pPr marL="92583" indent="-92583">
              <a:buFontTx/>
              <a:buNone/>
              <a:defRPr sz="1350">
                <a:solidFill>
                  <a:schemeClr val="bg2"/>
                </a:solidFill>
              </a:defRPr>
            </a:lvl6pPr>
            <a:lvl7pPr marL="92583" indent="-92583">
              <a:buFontTx/>
              <a:buNone/>
              <a:defRPr sz="1350">
                <a:solidFill>
                  <a:schemeClr val="bg2"/>
                </a:solidFill>
              </a:defRPr>
            </a:lvl7pPr>
            <a:lvl8pPr marL="92583" indent="-92583">
              <a:buFontTx/>
              <a:buNone/>
              <a:defRPr sz="1350">
                <a:solidFill>
                  <a:schemeClr val="bg2"/>
                </a:solidFill>
              </a:defRPr>
            </a:lvl8pPr>
            <a:lvl9pPr marL="92583" indent="-92583">
              <a:buFontTx/>
              <a:buNone/>
              <a:defRPr sz="135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3501055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 Slide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029891"/>
            <a:ext cx="8228012" cy="1608534"/>
          </a:xfrm>
        </p:spPr>
        <p:txBody>
          <a:bodyPr>
            <a:noAutofit/>
          </a:bodyPr>
          <a:lstStyle>
            <a:lvl1pPr>
              <a:defRPr sz="1350">
                <a:solidFill>
                  <a:schemeClr val="tx2"/>
                </a:solidFill>
              </a:defRPr>
            </a:lvl1pPr>
            <a:lvl2pPr marL="97727" indent="-97727">
              <a:buFont typeface="Arial" panose="020B0604020202020204" pitchFamily="34" charset="0"/>
              <a:buChar char="•"/>
              <a:defRPr sz="1350">
                <a:solidFill>
                  <a:schemeClr val="tx2"/>
                </a:solidFill>
              </a:defRPr>
            </a:lvl2pPr>
            <a:lvl3pPr marL="97727" indent="-97727">
              <a:buFont typeface="Arial" panose="020B0604020202020204" pitchFamily="34" charset="0"/>
              <a:buChar char="•"/>
              <a:defRPr sz="1350">
                <a:solidFill>
                  <a:schemeClr val="tx2"/>
                </a:solidFill>
              </a:defRPr>
            </a:lvl3pPr>
            <a:lvl4pPr marL="97727" indent="-97727">
              <a:buFont typeface="Arial" panose="020B0604020202020204" pitchFamily="34" charset="0"/>
              <a:buChar char="•"/>
              <a:defRPr sz="1350">
                <a:solidFill>
                  <a:schemeClr val="tx2"/>
                </a:solidFill>
              </a:defRPr>
            </a:lvl4pPr>
            <a:lvl5pPr marL="97727" indent="-97727">
              <a:buFont typeface="Arial" panose="020B0604020202020204" pitchFamily="34" charset="0"/>
              <a:buChar char="•"/>
              <a:defRPr sz="1350">
                <a:solidFill>
                  <a:schemeClr val="tx2"/>
                </a:solidFill>
              </a:defRPr>
            </a:lvl5pPr>
            <a:lvl6pPr marL="97727" indent="-97727">
              <a:buFont typeface="Arial" panose="020B0604020202020204" pitchFamily="34" charset="0"/>
              <a:buChar char="•"/>
              <a:defRPr sz="1350">
                <a:solidFill>
                  <a:schemeClr val="tx2"/>
                </a:solidFill>
              </a:defRPr>
            </a:lvl6pPr>
            <a:lvl7pPr marL="97727" indent="-97727">
              <a:buFont typeface="Arial" panose="020B0604020202020204" pitchFamily="34" charset="0"/>
              <a:buChar char="•"/>
              <a:defRPr sz="1350">
                <a:solidFill>
                  <a:schemeClr val="tx2"/>
                </a:solidFill>
              </a:defRPr>
            </a:lvl7pPr>
            <a:lvl8pPr marL="97727" indent="-97727">
              <a:buFont typeface="Arial" panose="020B0604020202020204" pitchFamily="34" charset="0"/>
              <a:buChar char="•"/>
              <a:defRPr sz="1350">
                <a:solidFill>
                  <a:schemeClr val="tx2"/>
                </a:solidFill>
              </a:defRPr>
            </a:lvl8pPr>
            <a:lvl9pPr marL="97727" indent="-97727">
              <a:buFont typeface="Arial" panose="020B0604020202020204" pitchFamily="34" charset="0"/>
              <a:buChar char="•"/>
              <a:defRPr sz="1350">
                <a:solidFill>
                  <a:schemeClr val="tx2"/>
                </a:solidFill>
              </a:defRPr>
            </a:lvl9pPr>
          </a:lstStyle>
          <a:p>
            <a:pPr lvl="0"/>
            <a:r>
              <a:rPr lang="en-US"/>
              <a:t>Click to edit Master text styles</a:t>
            </a:r>
          </a:p>
        </p:txBody>
      </p:sp>
      <p:sp>
        <p:nvSpPr>
          <p:cNvPr id="11" name="Content Placeholder 10"/>
          <p:cNvSpPr>
            <a:spLocks noGrp="1"/>
          </p:cNvSpPr>
          <p:nvPr>
            <p:ph sz="quarter" idx="11"/>
          </p:nvPr>
        </p:nvSpPr>
        <p:spPr>
          <a:xfrm>
            <a:off x="457200" y="2845593"/>
            <a:ext cx="8229600"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7" name="Slide Number Placeholder 6"/>
          <p:cNvSpPr>
            <a:spLocks noGrp="1"/>
          </p:cNvSpPr>
          <p:nvPr>
            <p:ph type="sldNum" sz="quarter" idx="13"/>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117733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3050"/>
            <a:ext cx="3886199" cy="331470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400">
                <a:latin typeface="+mj-l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2" y="1543050"/>
            <a:ext cx="3886198" cy="331470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400">
                <a:latin typeface="+mj-l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solidFill>
            <a:schemeClr val="accent1"/>
          </a:solidFill>
        </p:spPr>
        <p:txBody>
          <a:bodyPr/>
          <a:lstStyle/>
          <a:p>
            <a:fld id="{0CFEC368-1D7A-4F81-ABF6-AE0E36BAF64C}" type="slidenum">
              <a:rPr lang="en-US" smtClean="0"/>
              <a:pPr/>
              <a:t>‹#›</a:t>
            </a:fld>
            <a:endParaRPr lang="en-US" dirty="0"/>
          </a:p>
        </p:txBody>
      </p:sp>
      <p:cxnSp>
        <p:nvCxnSpPr>
          <p:cNvPr id="8" name="Straight Connector 7">
            <a:extLst>
              <a:ext uri="{FF2B5EF4-FFF2-40B4-BE49-F238E27FC236}">
                <a16:creationId xmlns:a16="http://schemas.microsoft.com/office/drawing/2014/main" id="{DD8767E0-A664-4642-BBDD-1CB13922501C}"/>
              </a:ext>
            </a:extLst>
          </p:cNvPr>
          <p:cNvCxnSpPr>
            <a:cxnSpLocks/>
          </p:cNvCxnSpPr>
          <p:nvPr userDrawn="1"/>
        </p:nvCxnSpPr>
        <p:spPr>
          <a:xfrm>
            <a:off x="4572000" y="228600"/>
            <a:ext cx="0" cy="46291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969332F-BD03-A04F-A6F3-F6D2CC3DA7AA}"/>
              </a:ext>
            </a:extLst>
          </p:cNvPr>
          <p:cNvSpPr>
            <a:spLocks noGrp="1"/>
          </p:cNvSpPr>
          <p:nvPr>
            <p:ph type="title"/>
          </p:nvPr>
        </p:nvSpPr>
        <p:spPr>
          <a:xfrm>
            <a:off x="457197" y="228600"/>
            <a:ext cx="4114801" cy="1036753"/>
          </a:xfrm>
          <a:noFill/>
        </p:spPr>
        <p:txBody>
          <a:bodyPr>
            <a:normAutofit/>
          </a:bodyPr>
          <a:lstStyle>
            <a:lvl1pPr>
              <a:defRPr sz="2800"/>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C93A4F91-C4D3-7E44-BBF0-486C06ED3847}"/>
              </a:ext>
            </a:extLst>
          </p:cNvPr>
          <p:cNvSpPr>
            <a:spLocks noGrp="1"/>
          </p:cNvSpPr>
          <p:nvPr>
            <p:ph type="body" sz="quarter" idx="13"/>
          </p:nvPr>
        </p:nvSpPr>
        <p:spPr>
          <a:xfrm>
            <a:off x="4572000" y="228600"/>
            <a:ext cx="3352800" cy="1036638"/>
          </a:xfrm>
        </p:spPr>
        <p:txBody>
          <a:bodyPr lIns="182880" rIns="182880" anchor="ctr" anchorCtr="0">
            <a:normAutofit/>
          </a:bodyPr>
          <a:lstStyle>
            <a:lvl1pPr marL="0" indent="0">
              <a:buNone/>
              <a:defRPr sz="2800">
                <a:solidFill>
                  <a:schemeClr val="accent1"/>
                </a:solidFill>
              </a:defRPr>
            </a:lvl1pPr>
            <a:lvl2pPr marL="274320" indent="0">
              <a:buNone/>
              <a:defRPr/>
            </a:lvl2pPr>
            <a:lvl3pPr marL="548640" indent="0">
              <a:buNone/>
              <a:defRPr/>
            </a:lvl3pPr>
            <a:lvl4pPr marL="822960" indent="0">
              <a:buNone/>
              <a:defRPr/>
            </a:lvl4pPr>
            <a:lvl5pPr marL="1051560" indent="0">
              <a:buNone/>
              <a:defRPr/>
            </a:lvl5pPr>
          </a:lstStyle>
          <a:p>
            <a:pPr lvl="0"/>
            <a:r>
              <a:rPr lang="en-US"/>
              <a:t>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ro Slide 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2"/>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7" name="Slide Number Placeholder 6"/>
          <p:cNvSpPr>
            <a:spLocks noGrp="1"/>
          </p:cNvSpPr>
          <p:nvPr>
            <p:ph type="sldNum" sz="quarter" idx="13"/>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
        <p:nvSpPr>
          <p:cNvPr id="10" name="Content Placeholder 8"/>
          <p:cNvSpPr>
            <a:spLocks noGrp="1"/>
          </p:cNvSpPr>
          <p:nvPr>
            <p:ph sz="quarter" idx="14"/>
          </p:nvPr>
        </p:nvSpPr>
        <p:spPr>
          <a:xfrm>
            <a:off x="457200" y="1028700"/>
            <a:ext cx="3977640" cy="3429000"/>
          </a:xfrm>
        </p:spPr>
        <p:txBody>
          <a:bodyPr>
            <a:noAutofit/>
          </a:bodyPr>
          <a:lstStyle>
            <a:lvl1pPr>
              <a:defRPr sz="1350">
                <a:solidFill>
                  <a:schemeClr val="tx2"/>
                </a:solidFill>
              </a:defRPr>
            </a:lvl1pPr>
            <a:lvl2pPr marL="97727" indent="-97727">
              <a:buFont typeface="Arial" panose="020B0604020202020204" pitchFamily="34" charset="0"/>
              <a:buChar char="•"/>
              <a:defRPr sz="1350">
                <a:solidFill>
                  <a:schemeClr val="tx2"/>
                </a:solidFill>
              </a:defRPr>
            </a:lvl2pPr>
            <a:lvl3pPr marL="97727" indent="-97727">
              <a:buFont typeface="Arial" panose="020B0604020202020204" pitchFamily="34" charset="0"/>
              <a:buChar char="•"/>
              <a:defRPr sz="1350">
                <a:solidFill>
                  <a:schemeClr val="tx2"/>
                </a:solidFill>
              </a:defRPr>
            </a:lvl3pPr>
            <a:lvl4pPr marL="97727" indent="-97727">
              <a:buFont typeface="Arial" panose="020B0604020202020204" pitchFamily="34" charset="0"/>
              <a:buChar char="•"/>
              <a:defRPr sz="1350">
                <a:solidFill>
                  <a:schemeClr val="tx2"/>
                </a:solidFill>
              </a:defRPr>
            </a:lvl4pPr>
            <a:lvl5pPr marL="97727" indent="-97727">
              <a:buFont typeface="Arial" panose="020B0604020202020204" pitchFamily="34" charset="0"/>
              <a:buChar char="•"/>
              <a:defRPr sz="1350">
                <a:solidFill>
                  <a:schemeClr val="tx2"/>
                </a:solidFill>
              </a:defRPr>
            </a:lvl5pPr>
            <a:lvl6pPr marL="97727" indent="-97727">
              <a:buFont typeface="Arial" panose="020B0604020202020204" pitchFamily="34" charset="0"/>
              <a:buChar char="•"/>
              <a:defRPr sz="1350">
                <a:solidFill>
                  <a:schemeClr val="tx2"/>
                </a:solidFill>
              </a:defRPr>
            </a:lvl6pPr>
            <a:lvl7pPr marL="97727" indent="-97727">
              <a:buFont typeface="Arial" panose="020B0604020202020204" pitchFamily="34" charset="0"/>
              <a:buChar char="•"/>
              <a:defRPr sz="1350">
                <a:solidFill>
                  <a:schemeClr val="tx2"/>
                </a:solidFill>
              </a:defRPr>
            </a:lvl7pPr>
            <a:lvl8pPr marL="97727" indent="-97727">
              <a:buFont typeface="Arial" panose="020B0604020202020204" pitchFamily="34" charset="0"/>
              <a:buChar char="•"/>
              <a:defRPr sz="1350">
                <a:solidFill>
                  <a:schemeClr val="tx2"/>
                </a:solidFill>
              </a:defRPr>
            </a:lvl8pPr>
            <a:lvl9pPr marL="97727" indent="-97727">
              <a:buFont typeface="Arial" panose="020B0604020202020204" pitchFamily="34" charset="0"/>
              <a:buChar char="•"/>
              <a:defRPr sz="1350">
                <a:solidFill>
                  <a:schemeClr val="tx2"/>
                </a:solidFill>
              </a:defRPr>
            </a:lvl9pPr>
          </a:lstStyle>
          <a:p>
            <a:pPr lvl="0"/>
            <a:r>
              <a:rPr lang="en-US"/>
              <a:t>Click to edit Master text styles</a:t>
            </a:r>
          </a:p>
          <a:p>
            <a:pPr lvl="1"/>
            <a:r>
              <a:rPr lang="en-US"/>
              <a:t>Second level</a:t>
            </a:r>
          </a:p>
        </p:txBody>
      </p:sp>
      <p:sp>
        <p:nvSpPr>
          <p:cNvPr id="12" name="Content Placeholder 8"/>
          <p:cNvSpPr>
            <a:spLocks noGrp="1"/>
          </p:cNvSpPr>
          <p:nvPr>
            <p:ph sz="quarter" idx="15"/>
          </p:nvPr>
        </p:nvSpPr>
        <p:spPr>
          <a:xfrm>
            <a:off x="4707621" y="1028700"/>
            <a:ext cx="3977640" cy="3429000"/>
          </a:xfrm>
        </p:spPr>
        <p:txBody>
          <a:bodyPr>
            <a:noAutofit/>
          </a:bodyPr>
          <a:lstStyle>
            <a:lvl1pPr>
              <a:defRPr sz="1350">
                <a:solidFill>
                  <a:schemeClr val="tx2"/>
                </a:solidFill>
              </a:defRPr>
            </a:lvl1pPr>
            <a:lvl2pPr marL="97727" indent="-97727">
              <a:buFont typeface="Arial" panose="020B0604020202020204" pitchFamily="34" charset="0"/>
              <a:buChar char="•"/>
              <a:defRPr sz="1350">
                <a:solidFill>
                  <a:schemeClr val="tx2"/>
                </a:solidFill>
              </a:defRPr>
            </a:lvl2pPr>
            <a:lvl3pPr marL="97727" indent="-97727">
              <a:buFont typeface="Arial" panose="020B0604020202020204" pitchFamily="34" charset="0"/>
              <a:buChar char="•"/>
              <a:defRPr sz="1350">
                <a:solidFill>
                  <a:schemeClr val="tx2"/>
                </a:solidFill>
              </a:defRPr>
            </a:lvl3pPr>
            <a:lvl4pPr marL="97727" indent="-97727">
              <a:buFont typeface="Arial" panose="020B0604020202020204" pitchFamily="34" charset="0"/>
              <a:buChar char="•"/>
              <a:defRPr sz="1350">
                <a:solidFill>
                  <a:schemeClr val="tx2"/>
                </a:solidFill>
              </a:defRPr>
            </a:lvl4pPr>
            <a:lvl5pPr marL="97727" indent="-97727">
              <a:buFont typeface="Arial" panose="020B0604020202020204" pitchFamily="34" charset="0"/>
              <a:buChar char="•"/>
              <a:defRPr sz="1350">
                <a:solidFill>
                  <a:schemeClr val="tx2"/>
                </a:solidFill>
              </a:defRPr>
            </a:lvl5pPr>
            <a:lvl6pPr marL="97727" indent="-97727">
              <a:buFont typeface="Arial" panose="020B0604020202020204" pitchFamily="34" charset="0"/>
              <a:buChar char="•"/>
              <a:defRPr sz="1350">
                <a:solidFill>
                  <a:schemeClr val="tx2"/>
                </a:solidFill>
              </a:defRPr>
            </a:lvl6pPr>
            <a:lvl7pPr marL="97727" indent="-97727">
              <a:buFont typeface="Arial" panose="020B0604020202020204" pitchFamily="34" charset="0"/>
              <a:buChar char="•"/>
              <a:defRPr sz="1350">
                <a:solidFill>
                  <a:schemeClr val="tx2"/>
                </a:solidFill>
              </a:defRPr>
            </a:lvl7pPr>
            <a:lvl8pPr marL="97727" indent="-97727">
              <a:buFont typeface="Arial" panose="020B0604020202020204" pitchFamily="34" charset="0"/>
              <a:buChar char="•"/>
              <a:defRPr sz="1350">
                <a:solidFill>
                  <a:schemeClr val="tx2"/>
                </a:solidFill>
              </a:defRPr>
            </a:lvl8pPr>
            <a:lvl9pPr marL="97727" indent="-97727">
              <a:buFont typeface="Arial" panose="020B0604020202020204" pitchFamily="34" charset="0"/>
              <a:buChar char="•"/>
              <a:defRPr sz="135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95956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75">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pPr defTabSz="257175"/>
            <a:fld id="{5E8BC936-0928-C346-B13E-04BD58031644}" type="slidenum">
              <a:rPr lang="en-US" smtClean="0">
                <a:solidFill>
                  <a:srgbClr val="53565A"/>
                </a:solidFill>
              </a:rPr>
              <a:pPr defTabSz="257175"/>
              <a:t>‹#›</a:t>
            </a:fld>
            <a:endParaRPr lang="en-US" dirty="0">
              <a:solidFill>
                <a:srgbClr val="53565A"/>
              </a:solidFill>
            </a:endParaRPr>
          </a:p>
        </p:txBody>
      </p:sp>
    </p:spTree>
    <p:extLst>
      <p:ext uri="{BB962C8B-B14F-4D97-AF65-F5344CB8AC3E}">
        <p14:creationId xmlns:p14="http://schemas.microsoft.com/office/powerpoint/2010/main" val="864314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029891"/>
            <a:ext cx="8228012" cy="1608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57202" y="2845593"/>
            <a:ext cx="3976687"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4710115" y="2845594"/>
            <a:ext cx="3976687"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8" name="Slide Number Placeholder 7"/>
          <p:cNvSpPr>
            <a:spLocks noGrp="1"/>
          </p:cNvSpPr>
          <p:nvPr>
            <p:ph type="sldNum" sz="quarter" idx="16"/>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3326936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029891"/>
            <a:ext cx="8228012" cy="1608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57201" y="2845593"/>
            <a:ext cx="2560320"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3295652" y="2845594"/>
            <a:ext cx="2555875"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5"/>
          </p:nvPr>
        </p:nvSpPr>
        <p:spPr>
          <a:xfrm>
            <a:off x="6129339" y="2845594"/>
            <a:ext cx="2557462"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6"/>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12" name="Slide Number Placeholder 11"/>
          <p:cNvSpPr>
            <a:spLocks noGrp="1"/>
          </p:cNvSpPr>
          <p:nvPr>
            <p:ph type="sldNum" sz="quarter" idx="17"/>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2951048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90" y="1029891"/>
            <a:ext cx="397510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710115" y="1029891"/>
            <a:ext cx="3976687"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3"/>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1111869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Column Callou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58790" y="1029891"/>
            <a:ext cx="397510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7" name="Slide Number Placeholder 6"/>
          <p:cNvSpPr>
            <a:spLocks noGrp="1"/>
          </p:cNvSpPr>
          <p:nvPr>
            <p:ph type="sldNum" sz="quarter" idx="13"/>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
        <p:nvSpPr>
          <p:cNvPr id="10" name="Content Placeholder 8"/>
          <p:cNvSpPr>
            <a:spLocks noGrp="1"/>
          </p:cNvSpPr>
          <p:nvPr>
            <p:ph sz="quarter" idx="15"/>
          </p:nvPr>
        </p:nvSpPr>
        <p:spPr>
          <a:xfrm>
            <a:off x="4707621" y="1028700"/>
            <a:ext cx="3977640" cy="3429000"/>
          </a:xfrm>
        </p:spPr>
        <p:txBody>
          <a:bodyPr>
            <a:noAutofit/>
          </a:bodyPr>
          <a:lstStyle>
            <a:lvl1pPr>
              <a:defRPr sz="1350">
                <a:solidFill>
                  <a:schemeClr val="tx2"/>
                </a:solidFill>
              </a:defRPr>
            </a:lvl1pPr>
            <a:lvl2pPr marL="97727" indent="-97727">
              <a:buFont typeface="Arial" panose="020B0604020202020204" pitchFamily="34" charset="0"/>
              <a:buChar char="•"/>
              <a:defRPr sz="1350">
                <a:solidFill>
                  <a:schemeClr val="tx2"/>
                </a:solidFill>
              </a:defRPr>
            </a:lvl2pPr>
            <a:lvl3pPr marL="97727" indent="-97727">
              <a:buFont typeface="Arial" panose="020B0604020202020204" pitchFamily="34" charset="0"/>
              <a:buChar char="•"/>
              <a:defRPr sz="1350">
                <a:solidFill>
                  <a:schemeClr val="tx2"/>
                </a:solidFill>
              </a:defRPr>
            </a:lvl3pPr>
            <a:lvl4pPr marL="97727" indent="-97727">
              <a:buFont typeface="Arial" panose="020B0604020202020204" pitchFamily="34" charset="0"/>
              <a:buChar char="•"/>
              <a:defRPr sz="1350">
                <a:solidFill>
                  <a:schemeClr val="tx2"/>
                </a:solidFill>
              </a:defRPr>
            </a:lvl4pPr>
            <a:lvl5pPr marL="97727" indent="-97727">
              <a:buFont typeface="Arial" panose="020B0604020202020204" pitchFamily="34" charset="0"/>
              <a:buChar char="•"/>
              <a:defRPr sz="1350">
                <a:solidFill>
                  <a:schemeClr val="tx2"/>
                </a:solidFill>
              </a:defRPr>
            </a:lvl5pPr>
            <a:lvl6pPr marL="97727" indent="-97727">
              <a:buFont typeface="Arial" panose="020B0604020202020204" pitchFamily="34" charset="0"/>
              <a:buChar char="•"/>
              <a:defRPr sz="1350">
                <a:solidFill>
                  <a:schemeClr val="tx2"/>
                </a:solidFill>
              </a:defRPr>
            </a:lvl6pPr>
            <a:lvl7pPr marL="97727" indent="-97727">
              <a:buFont typeface="Arial" panose="020B0604020202020204" pitchFamily="34" charset="0"/>
              <a:buChar char="•"/>
              <a:defRPr sz="1350">
                <a:solidFill>
                  <a:schemeClr val="tx2"/>
                </a:solidFill>
              </a:defRPr>
            </a:lvl7pPr>
            <a:lvl8pPr marL="97727" indent="-97727">
              <a:buFont typeface="Arial" panose="020B0604020202020204" pitchFamily="34" charset="0"/>
              <a:buChar char="•"/>
              <a:defRPr sz="1350">
                <a:solidFill>
                  <a:schemeClr val="tx2"/>
                </a:solidFill>
              </a:defRPr>
            </a:lvl8pPr>
            <a:lvl9pPr marL="97727" indent="-97727">
              <a:buFont typeface="Arial" panose="020B0604020202020204" pitchFamily="34" charset="0"/>
              <a:buChar char="•"/>
              <a:defRPr sz="135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17368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Column Callout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711701" y="1029891"/>
            <a:ext cx="397510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7" name="Slide Number Placeholder 6"/>
          <p:cNvSpPr>
            <a:spLocks noGrp="1"/>
          </p:cNvSpPr>
          <p:nvPr>
            <p:ph type="sldNum" sz="quarter" idx="13"/>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
        <p:nvSpPr>
          <p:cNvPr id="10" name="Content Placeholder 8"/>
          <p:cNvSpPr>
            <a:spLocks noGrp="1"/>
          </p:cNvSpPr>
          <p:nvPr>
            <p:ph sz="quarter" idx="15"/>
          </p:nvPr>
        </p:nvSpPr>
        <p:spPr>
          <a:xfrm>
            <a:off x="458788" y="1028700"/>
            <a:ext cx="3977640" cy="3429000"/>
          </a:xfrm>
        </p:spPr>
        <p:txBody>
          <a:bodyPr>
            <a:noAutofit/>
          </a:bodyPr>
          <a:lstStyle>
            <a:lvl1pPr>
              <a:defRPr sz="1350">
                <a:solidFill>
                  <a:schemeClr val="tx2"/>
                </a:solidFill>
              </a:defRPr>
            </a:lvl1pPr>
            <a:lvl2pPr marL="97727" indent="-97727">
              <a:buFont typeface="Arial" panose="020B0604020202020204" pitchFamily="34" charset="0"/>
              <a:buChar char="•"/>
              <a:defRPr sz="1350">
                <a:solidFill>
                  <a:schemeClr val="tx2"/>
                </a:solidFill>
              </a:defRPr>
            </a:lvl2pPr>
            <a:lvl3pPr marL="97727" indent="-97727">
              <a:buFont typeface="Arial" panose="020B0604020202020204" pitchFamily="34" charset="0"/>
              <a:buChar char="•"/>
              <a:defRPr sz="1350">
                <a:solidFill>
                  <a:schemeClr val="tx2"/>
                </a:solidFill>
              </a:defRPr>
            </a:lvl3pPr>
            <a:lvl4pPr marL="97727" indent="-97727">
              <a:buFont typeface="Arial" panose="020B0604020202020204" pitchFamily="34" charset="0"/>
              <a:buChar char="•"/>
              <a:defRPr sz="1350">
                <a:solidFill>
                  <a:schemeClr val="tx2"/>
                </a:solidFill>
              </a:defRPr>
            </a:lvl4pPr>
            <a:lvl5pPr marL="97727" indent="-97727">
              <a:buFont typeface="Arial" panose="020B0604020202020204" pitchFamily="34" charset="0"/>
              <a:buChar char="•"/>
              <a:defRPr sz="1350">
                <a:solidFill>
                  <a:schemeClr val="tx2"/>
                </a:solidFill>
              </a:defRPr>
            </a:lvl5pPr>
            <a:lvl6pPr marL="97727" indent="-97727">
              <a:buFont typeface="Arial" panose="020B0604020202020204" pitchFamily="34" charset="0"/>
              <a:buChar char="•"/>
              <a:defRPr sz="1350">
                <a:solidFill>
                  <a:schemeClr val="tx2"/>
                </a:solidFill>
              </a:defRPr>
            </a:lvl6pPr>
            <a:lvl7pPr marL="97727" indent="-97727">
              <a:buFont typeface="Arial" panose="020B0604020202020204" pitchFamily="34" charset="0"/>
              <a:buChar char="•"/>
              <a:defRPr sz="1350">
                <a:solidFill>
                  <a:schemeClr val="tx2"/>
                </a:solidFill>
              </a:defRPr>
            </a:lvl7pPr>
            <a:lvl8pPr marL="97727" indent="-97727">
              <a:buFont typeface="Arial" panose="020B0604020202020204" pitchFamily="34" charset="0"/>
              <a:buChar char="•"/>
              <a:defRPr sz="1350">
                <a:solidFill>
                  <a:schemeClr val="tx2"/>
                </a:solidFill>
              </a:defRPr>
            </a:lvl8pPr>
            <a:lvl9pPr marL="97727" indent="-97727">
              <a:buFont typeface="Arial" panose="020B0604020202020204" pitchFamily="34" charset="0"/>
              <a:buChar char="•"/>
              <a:defRPr sz="135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99966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Column Stacked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58790" y="1029891"/>
            <a:ext cx="397510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710115" y="1029891"/>
            <a:ext cx="3976687" cy="1608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4710115" y="2845594"/>
            <a:ext cx="3976687"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8" name="Slide Number Placeholder 7"/>
          <p:cNvSpPr>
            <a:spLocks noGrp="1"/>
          </p:cNvSpPr>
          <p:nvPr>
            <p:ph type="sldNum" sz="quarter" idx="16"/>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pic>
        <p:nvPicPr>
          <p:cNvPr id="12" name="Picture 11"/>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341498" y="4703807"/>
            <a:ext cx="2712145" cy="360369"/>
          </a:xfrm>
          <a:prstGeom prst="rect">
            <a:avLst/>
          </a:prstGeom>
        </p:spPr>
      </p:pic>
    </p:spTree>
    <p:extLst>
      <p:ext uri="{BB962C8B-B14F-4D97-AF65-F5344CB8AC3E}">
        <p14:creationId xmlns:p14="http://schemas.microsoft.com/office/powerpoint/2010/main" val="2230115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Column Stacked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58790" y="1029891"/>
            <a:ext cx="3975100" cy="1608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708528" y="1029890"/>
            <a:ext cx="3976687"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457202" y="2845594"/>
            <a:ext cx="3976687" cy="16116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8" name="Slide Number Placeholder 7"/>
          <p:cNvSpPr>
            <a:spLocks noGrp="1"/>
          </p:cNvSpPr>
          <p:nvPr>
            <p:ph type="sldNum" sz="quarter" idx="16"/>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1189250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10"/>
          </p:nvPr>
        </p:nvSpPr>
        <p:spPr>
          <a:xfrm>
            <a:off x="457200" y="1029891"/>
            <a:ext cx="25603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1"/>
          </p:nvPr>
        </p:nvSpPr>
        <p:spPr>
          <a:xfrm>
            <a:off x="3295652" y="1029891"/>
            <a:ext cx="2555875"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2"/>
          </p:nvPr>
        </p:nvSpPr>
        <p:spPr>
          <a:xfrm>
            <a:off x="6129339" y="1029891"/>
            <a:ext cx="2557462"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4"/>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
        <p:nvSpPr>
          <p:cNvPr id="4" name="Date Placeholder 3"/>
          <p:cNvSpPr>
            <a:spLocks noGrp="1"/>
          </p:cNvSpPr>
          <p:nvPr>
            <p:ph type="dt" sz="half" idx="15"/>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Tree>
    <p:extLst>
      <p:ext uri="{BB962C8B-B14F-4D97-AF65-F5344CB8AC3E}">
        <p14:creationId xmlns:p14="http://schemas.microsoft.com/office/powerpoint/2010/main" val="156293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43289"/>
            <a:ext cx="3931920" cy="479822"/>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91690"/>
            <a:ext cx="3931920" cy="276606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543050"/>
            <a:ext cx="3931920" cy="479822"/>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lang="en-US" sz="2000" b="0" kern="1200" dirty="0" smtClean="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4880" y="2091690"/>
            <a:ext cx="3931920" cy="276606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solidFill>
            <a:schemeClr val="accent1"/>
          </a:solidFill>
        </p:spPr>
        <p:txBody>
          <a:bodyPr/>
          <a:lstStyle/>
          <a:p>
            <a:fld id="{0CFEC368-1D7A-4F81-ABF6-AE0E36BAF64C}" type="slidenum">
              <a:rPr lang="en-US" smtClean="0"/>
              <a:pPr/>
              <a:t>‹#›</a:t>
            </a:fld>
            <a:endParaRPr lang="en-US" dirty="0"/>
          </a:p>
        </p:txBody>
      </p:sp>
      <p:cxnSp>
        <p:nvCxnSpPr>
          <p:cNvPr id="11" name="Straight Connector 10"/>
          <p:cNvCxnSpPr>
            <a:cxnSpLocks/>
          </p:cNvCxnSpPr>
          <p:nvPr/>
        </p:nvCxnSpPr>
        <p:spPr>
          <a:xfrm flipH="1">
            <a:off x="4572000" y="1543050"/>
            <a:ext cx="794" cy="33147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C017BC5-8E7B-444B-A7BF-06D96C33D7B2}"/>
              </a:ext>
            </a:extLst>
          </p:cNvPr>
          <p:cNvSpPr>
            <a:spLocks noGrp="1"/>
          </p:cNvSpPr>
          <p:nvPr>
            <p:ph type="title"/>
          </p:nvPr>
        </p:nvSpPr>
        <p:spPr>
          <a:xfrm>
            <a:off x="457197" y="228600"/>
            <a:ext cx="7466015" cy="1036753"/>
          </a:xfrm>
        </p:spPr>
        <p:txBody>
          <a:bodyPr/>
          <a:lstStyle/>
          <a:p>
            <a:r>
              <a:rPr lang="en-US"/>
              <a:t>Click to edit Master 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nd Column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10"/>
          </p:nvPr>
        </p:nvSpPr>
        <p:spPr>
          <a:xfrm>
            <a:off x="457200" y="1029891"/>
            <a:ext cx="256032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1"/>
          </p:nvPr>
        </p:nvSpPr>
        <p:spPr>
          <a:xfrm>
            <a:off x="3295650" y="1029891"/>
            <a:ext cx="5391150"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7" name="Slide Number Placeholder 6"/>
          <p:cNvSpPr>
            <a:spLocks noGrp="1"/>
          </p:cNvSpPr>
          <p:nvPr>
            <p:ph type="sldNum" sz="quarter" idx="13"/>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46915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nd Column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10"/>
          </p:nvPr>
        </p:nvSpPr>
        <p:spPr>
          <a:xfrm>
            <a:off x="457201" y="1029891"/>
            <a:ext cx="5394325"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1"/>
          </p:nvPr>
        </p:nvSpPr>
        <p:spPr>
          <a:xfrm>
            <a:off x="6129339" y="1029891"/>
            <a:ext cx="2557462" cy="3429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7" name="Slide Number Placeholder 6"/>
          <p:cNvSpPr>
            <a:spLocks noGrp="1"/>
          </p:cNvSpPr>
          <p:nvPr>
            <p:ph type="sldNum" sz="quarter" idx="13"/>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3677787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11" name="Picture Placeholder 10"/>
          <p:cNvSpPr>
            <a:spLocks noGrp="1"/>
          </p:cNvSpPr>
          <p:nvPr>
            <p:ph type="pic" sz="quarter" idx="17"/>
          </p:nvPr>
        </p:nvSpPr>
        <p:spPr>
          <a:xfrm>
            <a:off x="3" y="6349"/>
            <a:ext cx="9143999" cy="5143500"/>
          </a:xfrm>
        </p:spPr>
        <p:txBody>
          <a:bodyPr/>
          <a:lstStyle/>
          <a:p>
            <a:r>
              <a:rPr lang="en-US" dirty="0"/>
              <a:t>Click icon to add picture</a:t>
            </a:r>
          </a:p>
        </p:txBody>
      </p:sp>
      <p:sp>
        <p:nvSpPr>
          <p:cNvPr id="4" name="Date Placeholder 3"/>
          <p:cNvSpPr>
            <a:spLocks noGrp="1"/>
          </p:cNvSpPr>
          <p:nvPr>
            <p:ph type="dt" sz="half" idx="18"/>
          </p:nvPr>
        </p:nvSpPr>
        <p:spPr>
          <a:xfrm>
            <a:off x="3297580" y="4852749"/>
            <a:ext cx="1463040" cy="137160"/>
          </a:xfrm>
          <a:prstGeom prst="rect">
            <a:avLst/>
          </a:prstGeom>
        </p:spPr>
        <p:txBody>
          <a:bodyPr/>
          <a:lstStyle/>
          <a:p>
            <a:pPr defTabSz="257175"/>
            <a:r>
              <a:rPr lang="en-US">
                <a:solidFill>
                  <a:srgbClr val="53565A"/>
                </a:solidFill>
              </a:rPr>
              <a:t>Month Day, Year</a:t>
            </a:r>
            <a:endParaRPr lang="en-US" dirty="0">
              <a:solidFill>
                <a:srgbClr val="53565A"/>
              </a:solidFill>
            </a:endParaRPr>
          </a:p>
        </p:txBody>
      </p:sp>
      <p:sp>
        <p:nvSpPr>
          <p:cNvPr id="5" name="Slide Number Placeholder 4"/>
          <p:cNvSpPr>
            <a:spLocks noGrp="1"/>
          </p:cNvSpPr>
          <p:nvPr>
            <p:ph type="sldNum" sz="quarter" idx="19"/>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3716457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23102" y="4663443"/>
            <a:ext cx="1577339" cy="332612"/>
          </a:xfrm>
          <a:prstGeom prst="rect">
            <a:avLst/>
          </a:prstGeom>
        </p:spPr>
      </p:pic>
      <p:sp>
        <p:nvSpPr>
          <p:cNvPr id="8" name="Rectangle 7"/>
          <p:cNvSpPr/>
          <p:nvPr userDrawn="1"/>
        </p:nvSpPr>
        <p:spPr bwMode="hidden">
          <a:xfrm>
            <a:off x="0" y="-2"/>
            <a:ext cx="9144000" cy="51435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dirty="0">
              <a:solidFill>
                <a:srgbClr val="FFFFFF"/>
              </a:solidFill>
            </a:endParaRPr>
          </a:p>
        </p:txBody>
      </p:sp>
      <p:sp>
        <p:nvSpPr>
          <p:cNvPr id="2" name="Date Placeholder 1"/>
          <p:cNvSpPr>
            <a:spLocks noGrp="1"/>
          </p:cNvSpPr>
          <p:nvPr>
            <p:ph type="dt" sz="half" idx="10"/>
          </p:nvPr>
        </p:nvSpPr>
        <p:spPr>
          <a:xfrm>
            <a:off x="3297580" y="4852749"/>
            <a:ext cx="1463040" cy="137160"/>
          </a:xfrm>
          <a:prstGeom prst="rect">
            <a:avLst/>
          </a:prstGeom>
        </p:spPr>
        <p:txBody>
          <a:bodyPr/>
          <a:lstStyle>
            <a:lvl1pPr>
              <a:defRPr>
                <a:solidFill>
                  <a:schemeClr val="bg1"/>
                </a:solidFill>
              </a:defRPr>
            </a:lvl1pPr>
          </a:lstStyle>
          <a:p>
            <a:pPr defTabSz="257175"/>
            <a:r>
              <a:rPr lang="en-US">
                <a:solidFill>
                  <a:srgbClr val="FFFFFF"/>
                </a:solidFill>
              </a:rPr>
              <a:t>Month Day, Year</a:t>
            </a:r>
            <a:endParaRPr lang="en-US" dirty="0">
              <a:solidFill>
                <a:srgbClr val="FFFFFF"/>
              </a:solidFill>
            </a:endParaRPr>
          </a:p>
        </p:txBody>
      </p:sp>
      <p:sp>
        <p:nvSpPr>
          <p:cNvPr id="6" name="Slide Number Placeholder 5"/>
          <p:cNvSpPr>
            <a:spLocks noGrp="1"/>
          </p:cNvSpPr>
          <p:nvPr>
            <p:ph type="sldNum" sz="quarter" idx="11"/>
          </p:nvPr>
        </p:nvSpPr>
        <p:spPr/>
        <p:txBody>
          <a:bodyPr/>
          <a:lstStyle>
            <a:lvl1pPr>
              <a:defRPr>
                <a:solidFill>
                  <a:schemeClr val="bg1"/>
                </a:solidFill>
              </a:defRPr>
            </a:lvl1pPr>
          </a:lstStyle>
          <a:p>
            <a:fld id="{5E8BC936-0928-C346-B13E-04BD58031644}" type="slidenum">
              <a:rPr lang="en-US" smtClean="0">
                <a:solidFill>
                  <a:srgbClr val="FFFFFF"/>
                </a:solidFill>
              </a:rPr>
              <a:pPr/>
              <a:t>‹#›</a:t>
            </a:fld>
            <a:endParaRPr lang="en-US" dirty="0">
              <a:solidFill>
                <a:srgbClr val="FFFFFF"/>
              </a:solidFill>
            </a:endParaRPr>
          </a:p>
        </p:txBody>
      </p:sp>
      <p:sp>
        <p:nvSpPr>
          <p:cNvPr id="12" name="Text Placeholder 10"/>
          <p:cNvSpPr>
            <a:spLocks noGrp="1"/>
          </p:cNvSpPr>
          <p:nvPr>
            <p:ph type="body" sz="quarter" idx="12" hasCustomPrompt="1"/>
          </p:nvPr>
        </p:nvSpPr>
        <p:spPr>
          <a:xfrm>
            <a:off x="458789" y="1029891"/>
            <a:ext cx="5392737" cy="3429000"/>
          </a:xfrm>
        </p:spPr>
        <p:txBody>
          <a:bodyPr>
            <a:noAutofit/>
          </a:bodyPr>
          <a:lstStyle>
            <a:lvl1pPr>
              <a:defRPr sz="2475" baseline="0">
                <a:solidFill>
                  <a:schemeClr val="bg2"/>
                </a:solidFill>
              </a:defRPr>
            </a:lvl1pPr>
            <a:lvl2pPr marL="160735" marR="0" indent="-160735" algn="l" defTabSz="0" rtl="0" eaLnBrk="1" fontAlgn="auto" latinLnBrk="0" hangingPunct="1">
              <a:lnSpc>
                <a:spcPct val="100000"/>
              </a:lnSpc>
              <a:spcBef>
                <a:spcPts val="0"/>
              </a:spcBef>
              <a:spcAft>
                <a:spcPts val="169"/>
              </a:spcAft>
              <a:buClrTx/>
              <a:buSzTx/>
              <a:buFont typeface="Arial" panose="020B0604020202020204" pitchFamily="34" charset="0"/>
              <a:buChar char="•"/>
              <a:tabLst/>
              <a:defRPr sz="2025">
                <a:solidFill>
                  <a:schemeClr val="bg2"/>
                </a:solidFill>
              </a:defRPr>
            </a:lvl2pPr>
            <a:lvl3pPr marL="161628" indent="-160735">
              <a:buFont typeface="Arial" panose="020B0604020202020204" pitchFamily="34" charset="0"/>
              <a:buChar char="•"/>
              <a:defRPr sz="2025">
                <a:solidFill>
                  <a:schemeClr val="bg1"/>
                </a:solidFill>
              </a:defRPr>
            </a:lvl3pPr>
            <a:lvl4pPr marL="159449" indent="-159842">
              <a:buFont typeface="Arial" panose="020B0604020202020204" pitchFamily="34" charset="0"/>
              <a:buChar char="•"/>
              <a:defRPr sz="2025">
                <a:solidFill>
                  <a:schemeClr val="bg1"/>
                </a:solidFill>
              </a:defRPr>
            </a:lvl4pPr>
            <a:lvl5pPr marL="159449" indent="-159842">
              <a:buFont typeface="Arial" panose="020B0604020202020204" pitchFamily="34" charset="0"/>
              <a:buChar char="•"/>
              <a:defRPr sz="2025">
                <a:solidFill>
                  <a:schemeClr val="bg1"/>
                </a:solidFill>
              </a:defRPr>
            </a:lvl5pPr>
            <a:lvl6pPr marL="161628" marR="0" indent="-160735" algn="l" defTabSz="0" rtl="0" eaLnBrk="1" fontAlgn="auto" latinLnBrk="0" hangingPunct="1">
              <a:lnSpc>
                <a:spcPct val="100000"/>
              </a:lnSpc>
              <a:spcBef>
                <a:spcPts val="0"/>
              </a:spcBef>
              <a:spcAft>
                <a:spcPts val="169"/>
              </a:spcAft>
              <a:buClrTx/>
              <a:buSzTx/>
              <a:buFont typeface="Arial" panose="020B0604020202020204" pitchFamily="34" charset="0"/>
              <a:buChar char="•"/>
              <a:tabLst/>
              <a:defRPr sz="2025">
                <a:solidFill>
                  <a:schemeClr val="bg2"/>
                </a:solidFill>
              </a:defRPr>
            </a:lvl6pPr>
            <a:lvl7pPr marL="161628" marR="0" indent="-160735" algn="l" defTabSz="0" rtl="0" eaLnBrk="1" fontAlgn="auto" latinLnBrk="0" hangingPunct="1">
              <a:lnSpc>
                <a:spcPct val="100000"/>
              </a:lnSpc>
              <a:spcBef>
                <a:spcPts val="0"/>
              </a:spcBef>
              <a:spcAft>
                <a:spcPts val="169"/>
              </a:spcAft>
              <a:buClrTx/>
              <a:buSzTx/>
              <a:buFont typeface="Arial" panose="020B0604020202020204" pitchFamily="34" charset="0"/>
              <a:buChar char="•"/>
              <a:tabLst/>
              <a:defRPr sz="2025">
                <a:solidFill>
                  <a:schemeClr val="bg2"/>
                </a:solidFill>
              </a:defRPr>
            </a:lvl7pPr>
            <a:lvl8pPr marL="160735" marR="0" indent="-160735" algn="l" defTabSz="0" rtl="0" eaLnBrk="1" fontAlgn="auto" latinLnBrk="0" hangingPunct="1">
              <a:lnSpc>
                <a:spcPct val="100000"/>
              </a:lnSpc>
              <a:spcBef>
                <a:spcPts val="0"/>
              </a:spcBef>
              <a:spcAft>
                <a:spcPts val="169"/>
              </a:spcAft>
              <a:buClrTx/>
              <a:buSzTx/>
              <a:buFont typeface="Arial" panose="020B0604020202020204" pitchFamily="34" charset="0"/>
              <a:buChar char="•"/>
              <a:tabLst/>
              <a:defRPr sz="2025">
                <a:solidFill>
                  <a:schemeClr val="bg1"/>
                </a:solidFill>
              </a:defRPr>
            </a:lvl8pPr>
            <a:lvl9pPr marL="161628" indent="-160735">
              <a:buFont typeface="Arial" panose="020B0604020202020204" pitchFamily="34" charset="0"/>
              <a:buChar char="•"/>
              <a:defRPr sz="2025">
                <a:solidFill>
                  <a:schemeClr val="bg1"/>
                </a:solidFill>
              </a:defRPr>
            </a:lvl9pPr>
          </a:lstStyle>
          <a:p>
            <a:pPr lvl="0"/>
            <a:r>
              <a:rPr lang="en-US" dirty="0"/>
              <a:t>Thank You</a:t>
            </a: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63993"/>
          <a:stretch/>
        </p:blipFill>
        <p:spPr bwMode="black">
          <a:xfrm>
            <a:off x="5851525" y="-1"/>
            <a:ext cx="3292475" cy="5143499"/>
          </a:xfrm>
          <a:prstGeom prst="rect">
            <a:avLst/>
          </a:prstGeom>
        </p:spPr>
      </p:pic>
    </p:spTree>
    <p:extLst>
      <p:ext uri="{BB962C8B-B14F-4D97-AF65-F5344CB8AC3E}">
        <p14:creationId xmlns:p14="http://schemas.microsoft.com/office/powerpoint/2010/main" val="1987031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2B315-B188-4B82-A9EF-51437B73620C}" type="datetimeFigureOut">
              <a:rPr lang="en-US" smtClean="0"/>
              <a:t>3/24/20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E7628-30A2-4BA2-991D-DF40F4451560}" type="slidenum">
              <a:rPr lang="en-US" smtClean="0"/>
              <a:t>‹#›</a:t>
            </a:fld>
            <a:endParaRPr lang="en-US"/>
          </a:p>
        </p:txBody>
      </p:sp>
    </p:spTree>
    <p:extLst>
      <p:ext uri="{BB962C8B-B14F-4D97-AF65-F5344CB8AC3E}">
        <p14:creationId xmlns:p14="http://schemas.microsoft.com/office/powerpoint/2010/main" val="905487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1"/>
            <a:ext cx="7772400" cy="11017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2965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3"/>
            <a:ext cx="8229600" cy="857250"/>
          </a:xfrm>
        </p:spPr>
        <p:txBody>
          <a:bodyPr/>
          <a:lstStyle>
            <a:lvl1pPr algn="l">
              <a:defRPr b="1">
                <a:solidFill>
                  <a:srgbClr val="002D73"/>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850671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2350"/>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79643"/>
            <a:ext cx="7772400" cy="1125537"/>
          </a:xfrm>
        </p:spPr>
        <p:txBody>
          <a:bodyPr anchor="b"/>
          <a:lstStyle>
            <a:lvl1pPr marL="0" indent="0">
              <a:buNone/>
              <a:defRPr sz="1500">
                <a:solidFill>
                  <a:schemeClr val="tx1">
                    <a:tint val="75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0777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0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4222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3" y="1150939"/>
            <a:ext cx="4040188" cy="4810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457203" y="1631955"/>
            <a:ext cx="4040188" cy="296227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30" y="1150939"/>
            <a:ext cx="4041775" cy="4810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45030" y="1631955"/>
            <a:ext cx="4041775" cy="296227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9304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235017"/>
            <a:ext cx="457200" cy="6667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Slide Number Placeholder 3"/>
          <p:cNvSpPr>
            <a:spLocks noGrp="1"/>
          </p:cNvSpPr>
          <p:nvPr>
            <p:ph type="sldNum" sz="quarter" idx="11"/>
          </p:nvPr>
        </p:nvSpPr>
        <p:spPr>
          <a:xfrm>
            <a:off x="0" y="228601"/>
            <a:ext cx="457200" cy="666749"/>
          </a:xfrm>
        </p:spPr>
        <p:txBody>
          <a:bodyPr/>
          <a:lstStyle/>
          <a:p>
            <a:pPr>
              <a:defRPr/>
            </a:pPr>
            <a:fld id="{85C8DD69-8968-4BF3-9E46-F1FF3B850997}" type="slidenum">
              <a:rPr lang="en-US" smtClean="0"/>
              <a:pPr>
                <a:defRPr/>
              </a:pPr>
              <a:t>‹#›</a:t>
            </a:fld>
            <a:endParaRPr lang="en-US" dirty="0"/>
          </a:p>
        </p:txBody>
      </p:sp>
      <p:sp>
        <p:nvSpPr>
          <p:cNvPr id="6" name="Rectangle 5"/>
          <p:cNvSpPr/>
          <p:nvPr userDrawn="1"/>
        </p:nvSpPr>
        <p:spPr>
          <a:xfrm>
            <a:off x="0" y="0"/>
            <a:ext cx="9144000" cy="1651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35E14F99-5EFF-6B42-9209-609B80A55B60}"/>
              </a:ext>
            </a:extLst>
          </p:cNvPr>
          <p:cNvSpPr/>
          <p:nvPr userDrawn="1"/>
        </p:nvSpPr>
        <p:spPr>
          <a:xfrm>
            <a:off x="457199" y="228600"/>
            <a:ext cx="8686799" cy="6731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4B6828BB-74DC-7549-80BF-D919D64C21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7924799" y="334591"/>
            <a:ext cx="1219201" cy="1208459"/>
          </a:xfrm>
          <a:prstGeom prst="rect">
            <a:avLst/>
          </a:prstGeom>
        </p:spPr>
      </p:pic>
      <p:sp>
        <p:nvSpPr>
          <p:cNvPr id="2" name="Title 1">
            <a:extLst>
              <a:ext uri="{FF2B5EF4-FFF2-40B4-BE49-F238E27FC236}">
                <a16:creationId xmlns:a16="http://schemas.microsoft.com/office/drawing/2014/main" id="{8FBC0DEA-AA5A-F94E-B823-039033442223}"/>
              </a:ext>
            </a:extLst>
          </p:cNvPr>
          <p:cNvSpPr>
            <a:spLocks noGrp="1"/>
          </p:cNvSpPr>
          <p:nvPr>
            <p:ph type="title"/>
          </p:nvPr>
        </p:nvSpPr>
        <p:spPr>
          <a:xfrm>
            <a:off x="457197" y="228601"/>
            <a:ext cx="7467602" cy="673166"/>
          </a:xfrm>
        </p:spPr>
        <p:txBody>
          <a:bodyPr/>
          <a:lstStyle/>
          <a:p>
            <a:r>
              <a:rPr lang="en-US"/>
              <a:t>Click to edit Master title style</a:t>
            </a:r>
          </a:p>
        </p:txBody>
      </p:sp>
    </p:spTree>
    <p:extLst>
      <p:ext uri="{BB962C8B-B14F-4D97-AF65-F5344CB8AC3E}">
        <p14:creationId xmlns:p14="http://schemas.microsoft.com/office/powerpoint/2010/main" val="1777133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5214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7138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6"/>
            <a:ext cx="3008313" cy="871537"/>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04795"/>
            <a:ext cx="5111751" cy="438943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7"/>
            <a:ext cx="3008313" cy="3517900"/>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40094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450"/>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792288" y="4025903"/>
            <a:ext cx="5486400" cy="603250"/>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7826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7079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8"/>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8"/>
            <a:ext cx="6019800" cy="43878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138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50"/>
            <a:ext cx="2142680" cy="1104900"/>
          </a:xfrm>
          <a:prstGeom prst="rect">
            <a:avLst/>
          </a:prstGeom>
          <a:solidFill>
            <a:schemeClr val="bg2"/>
          </a:solidFill>
        </p:spPr>
        <p:txBody>
          <a:bodyPr anchor="ctr" anchorCtr="0">
            <a:normAutofit/>
          </a:bodyPr>
          <a:lstStyle>
            <a:lvl1pPr algn="l">
              <a:defRPr sz="2200" b="0"/>
            </a:lvl1pPr>
          </a:lstStyle>
          <a:p>
            <a:r>
              <a:rPr lang="en-US"/>
              <a:t>Click to edit Master title style</a:t>
            </a:r>
            <a:endParaRPr lang="en-US" dirty="0"/>
          </a:p>
        </p:txBody>
      </p:sp>
      <p:sp>
        <p:nvSpPr>
          <p:cNvPr id="3" name="Picture Placeholder 2"/>
          <p:cNvSpPr>
            <a:spLocks noGrp="1"/>
          </p:cNvSpPr>
          <p:nvPr>
            <p:ph type="pic" idx="1"/>
          </p:nvPr>
        </p:nvSpPr>
        <p:spPr>
          <a:xfrm>
            <a:off x="2858610" y="438150"/>
            <a:ext cx="5904390" cy="4419600"/>
          </a:xfrm>
          <a:ln w="12700"/>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0" y="438150"/>
            <a:ext cx="457199" cy="1104900"/>
          </a:xfrm>
          <a:solidFill>
            <a:schemeClr val="accent1"/>
          </a:solidFill>
        </p:spPr>
        <p:txBody>
          <a:bodyPr/>
          <a:lstStyle>
            <a:lvl1pPr>
              <a:defRPr>
                <a:solidFill>
                  <a:schemeClr val="bg1"/>
                </a:solidFill>
              </a:defRPr>
            </a:lvl1pPr>
          </a:lstStyle>
          <a:p>
            <a:fld id="{0CFEC368-1D7A-4F81-ABF6-AE0E36BAF64C}" type="slidenum">
              <a:rPr lang="en-US" smtClean="0"/>
              <a:pPr/>
              <a:t>‹#›</a:t>
            </a:fld>
            <a:endParaRPr lang="en-US" dirty="0"/>
          </a:p>
        </p:txBody>
      </p:sp>
      <p:sp>
        <p:nvSpPr>
          <p:cNvPr id="13" name="Rectangle 12">
            <a:extLst>
              <a:ext uri="{FF2B5EF4-FFF2-40B4-BE49-F238E27FC236}">
                <a16:creationId xmlns:a16="http://schemas.microsoft.com/office/drawing/2014/main" id="{147D3DD2-8611-294B-BD2E-4DF240CF70B3}"/>
              </a:ext>
            </a:extLst>
          </p:cNvPr>
          <p:cNvSpPr/>
          <p:nvPr userDrawn="1"/>
        </p:nvSpPr>
        <p:spPr>
          <a:xfrm>
            <a:off x="0" y="0"/>
            <a:ext cx="9144000" cy="1651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 Placeholder 5">
            <a:extLst>
              <a:ext uri="{FF2B5EF4-FFF2-40B4-BE49-F238E27FC236}">
                <a16:creationId xmlns:a16="http://schemas.microsoft.com/office/drawing/2014/main" id="{BB74DBCA-8C61-8043-9F81-D1A21C08E994}"/>
              </a:ext>
            </a:extLst>
          </p:cNvPr>
          <p:cNvSpPr>
            <a:spLocks noGrp="1"/>
          </p:cNvSpPr>
          <p:nvPr>
            <p:ph type="body" sz="quarter" idx="13"/>
          </p:nvPr>
        </p:nvSpPr>
        <p:spPr>
          <a:xfrm>
            <a:off x="457200" y="1657350"/>
            <a:ext cx="2143125" cy="3200400"/>
          </a:xfrm>
        </p:spPr>
        <p:txBody>
          <a:bodyPr/>
          <a:lstStyle>
            <a:lvl1pPr>
              <a:defRPr sz="22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DAF7F4-8427-F34F-88A5-879E514DC55F}"/>
              </a:ext>
            </a:extLst>
          </p:cNvPr>
          <p:cNvSpPr/>
          <p:nvPr userDrawn="1"/>
        </p:nvSpPr>
        <p:spPr>
          <a:xfrm flipV="1">
            <a:off x="0" y="165100"/>
            <a:ext cx="9144000" cy="49784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5" descr="A close up of a logo&#10;&#10;Description automatically generated">
            <a:extLst>
              <a:ext uri="{FF2B5EF4-FFF2-40B4-BE49-F238E27FC236}">
                <a16:creationId xmlns:a16="http://schemas.microsoft.com/office/drawing/2014/main" id="{98D39E6C-DBF6-3146-8D85-4D78EAF07CE0}"/>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r="27217"/>
          <a:stretch/>
        </p:blipFill>
        <p:spPr>
          <a:xfrm>
            <a:off x="5791201" y="651510"/>
            <a:ext cx="3352800" cy="4061460"/>
          </a:xfrm>
          <a:prstGeom prst="rect">
            <a:avLst/>
          </a:prstGeom>
        </p:spPr>
      </p:pic>
      <p:sp>
        <p:nvSpPr>
          <p:cNvPr id="7" name="Rectangle 6">
            <a:extLst>
              <a:ext uri="{FF2B5EF4-FFF2-40B4-BE49-F238E27FC236}">
                <a16:creationId xmlns:a16="http://schemas.microsoft.com/office/drawing/2014/main" id="{35A0B5D5-5F5D-1046-A931-85A0D06B11AC}"/>
              </a:ext>
            </a:extLst>
          </p:cNvPr>
          <p:cNvSpPr/>
          <p:nvPr userDrawn="1"/>
        </p:nvSpPr>
        <p:spPr>
          <a:xfrm flipV="1">
            <a:off x="0" y="0"/>
            <a:ext cx="9144000" cy="1651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Content Placeholder 2">
            <a:extLst>
              <a:ext uri="{FF2B5EF4-FFF2-40B4-BE49-F238E27FC236}">
                <a16:creationId xmlns:a16="http://schemas.microsoft.com/office/drawing/2014/main" id="{9EFC9853-2981-CE40-9F5F-44B5638655E8}"/>
              </a:ext>
            </a:extLst>
          </p:cNvPr>
          <p:cNvSpPr>
            <a:spLocks noGrp="1"/>
          </p:cNvSpPr>
          <p:nvPr>
            <p:ph idx="1"/>
          </p:nvPr>
        </p:nvSpPr>
        <p:spPr>
          <a:xfrm>
            <a:off x="457200" y="590550"/>
            <a:ext cx="6248400" cy="3901440"/>
          </a:xfrm>
        </p:spPr>
        <p:txBody>
          <a:bodyPr anchor="ctr" anchorCtr="0">
            <a:normAutofit/>
          </a:bodyPr>
          <a:lstStyle>
            <a:lvl1pPr marL="0" indent="0">
              <a:buNone/>
              <a:defRPr sz="4000">
                <a:solidFill>
                  <a:schemeClr val="bg1"/>
                </a:solidFill>
                <a:latin typeface="+mj-lt"/>
              </a:defRPr>
            </a:lvl1pPr>
            <a:lvl2pPr marL="274320" indent="0">
              <a:buNone/>
              <a:defRPr>
                <a:latin typeface="+mj-lt"/>
              </a:defRPr>
            </a:lvl2pPr>
            <a:lvl3pPr marL="548640" indent="0">
              <a:buNone/>
              <a:defRPr>
                <a:latin typeface="+mj-lt"/>
              </a:defRPr>
            </a:lvl3pPr>
            <a:lvl4pPr marL="822960" indent="0">
              <a:buNone/>
              <a:defRPr>
                <a:latin typeface="+mj-lt"/>
              </a:defRPr>
            </a:lvl4pPr>
            <a:lvl5pPr marL="1051560" indent="0">
              <a:buNone/>
              <a:defRPr>
                <a:latin typeface="+mj-lt"/>
              </a:defRPr>
            </a:lvl5pPr>
          </a:lstStyle>
          <a:p>
            <a:pPr lvl="0"/>
            <a:r>
              <a:rPr lang="en-US"/>
              <a:t>Edit Master text styles</a:t>
            </a:r>
          </a:p>
        </p:txBody>
      </p:sp>
    </p:spTree>
    <p:extLst>
      <p:ext uri="{BB962C8B-B14F-4D97-AF65-F5344CB8AC3E}">
        <p14:creationId xmlns:p14="http://schemas.microsoft.com/office/powerpoint/2010/main" val="331689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31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6.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image" Target="../media/image12.png"/><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image" Target="../media/image1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9.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p:cNvSpPr/>
          <p:nvPr/>
        </p:nvSpPr>
        <p:spPr>
          <a:xfrm>
            <a:off x="0" y="228600"/>
            <a:ext cx="457200" cy="1047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543050"/>
            <a:ext cx="8229600" cy="3314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p:nvSpPr>
        <p:spPr>
          <a:xfrm>
            <a:off x="0" y="33560"/>
            <a:ext cx="9144000" cy="1950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9144000" cy="16558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1" y="228600"/>
            <a:ext cx="457199" cy="1047750"/>
          </a:xfrm>
          <a:prstGeom prst="rect">
            <a:avLst/>
          </a:prstGeom>
        </p:spPr>
        <p:txBody>
          <a:bodyPr vert="horz" lIns="91440" tIns="45720" rIns="91440" bIns="45720" rtlCol="0" anchor="ctr"/>
          <a:lstStyle>
            <a:lvl1pPr algn="ctr">
              <a:defRPr sz="1400" b="1">
                <a:solidFill>
                  <a:schemeClr val="bg1"/>
                </a:solidFill>
              </a:defRPr>
            </a:lvl1pPr>
          </a:lstStyle>
          <a:p>
            <a:fld id="{0CFEC368-1D7A-4F81-ABF6-AE0E36BAF64C}" type="slidenum">
              <a:rPr lang="en-US" smtClean="0"/>
              <a:pPr/>
              <a:t>‹#›</a:t>
            </a:fld>
            <a:endParaRPr lang="en-US" dirty="0"/>
          </a:p>
        </p:txBody>
      </p:sp>
      <p:sp>
        <p:nvSpPr>
          <p:cNvPr id="8" name="Rectangle 7">
            <a:extLst>
              <a:ext uri="{FF2B5EF4-FFF2-40B4-BE49-F238E27FC236}">
                <a16:creationId xmlns:a16="http://schemas.microsoft.com/office/drawing/2014/main" id="{6513C580-4379-3D48-AB66-E1486EBEE014}"/>
              </a:ext>
            </a:extLst>
          </p:cNvPr>
          <p:cNvSpPr/>
          <p:nvPr userDrawn="1"/>
        </p:nvSpPr>
        <p:spPr>
          <a:xfrm>
            <a:off x="457199" y="228600"/>
            <a:ext cx="8686799" cy="1047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5003730A-A07F-7C47-AFE7-10690EF76F75}"/>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11111"/>
          <a:stretch/>
        </p:blipFill>
        <p:spPr>
          <a:xfrm>
            <a:off x="7924799" y="334591"/>
            <a:ext cx="1219201" cy="1208459"/>
          </a:xfrm>
          <a:prstGeom prst="rect">
            <a:avLst/>
          </a:prstGeom>
        </p:spPr>
      </p:pic>
      <p:sp>
        <p:nvSpPr>
          <p:cNvPr id="2" name="Title Placeholder 1">
            <a:extLst>
              <a:ext uri="{FF2B5EF4-FFF2-40B4-BE49-F238E27FC236}">
                <a16:creationId xmlns:a16="http://schemas.microsoft.com/office/drawing/2014/main" id="{AF9A68D1-1D64-2C41-96B9-BC5FD1CDE080}"/>
              </a:ext>
            </a:extLst>
          </p:cNvPr>
          <p:cNvSpPr>
            <a:spLocks noGrp="1"/>
          </p:cNvSpPr>
          <p:nvPr>
            <p:ph type="title"/>
          </p:nvPr>
        </p:nvSpPr>
        <p:spPr>
          <a:xfrm>
            <a:off x="457197" y="228600"/>
            <a:ext cx="7886700" cy="1036753"/>
          </a:xfrm>
          <a:prstGeom prst="rect">
            <a:avLst/>
          </a:prstGeom>
        </p:spPr>
        <p:txBody>
          <a:bodyPr vert="horz" lIns="182880" tIns="45720" rIns="18288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71" r:id="rId2"/>
    <p:sldLayoutId id="2147483963" r:id="rId3"/>
    <p:sldLayoutId id="2147483964" r:id="rId4"/>
    <p:sldLayoutId id="2147483965" r:id="rId5"/>
    <p:sldLayoutId id="2147483972" r:id="rId6"/>
    <p:sldLayoutId id="2147483969" r:id="rId7"/>
    <p:sldLayoutId id="2147483973" r:id="rId8"/>
  </p:sldLayoutIdLst>
  <p:hf hdr="0" ftr="0" dt="0"/>
  <p:txStyles>
    <p:titleStyle>
      <a:lvl1pPr algn="l" defTabSz="914400" rtl="0" eaLnBrk="1" latinLnBrk="0" hangingPunct="1">
        <a:spcBef>
          <a:spcPct val="0"/>
        </a:spcBef>
        <a:buNone/>
        <a:defRPr sz="3200" kern="1200" spc="0" baseline="0">
          <a:solidFill>
            <a:schemeClr val="accent1"/>
          </a:solidFill>
          <a:latin typeface="+mj-lt"/>
          <a:ea typeface="+mj-ea"/>
          <a:cs typeface="Calibri" pitchFamily="34" charset="0"/>
        </a:defRPr>
      </a:lvl1pPr>
    </p:titleStyle>
    <p:bodyStyle>
      <a:lvl1pPr marL="182880" indent="-182880" algn="l" defTabSz="914400" rtl="0" eaLnBrk="1" latinLnBrk="0" hangingPunct="1">
        <a:spcBef>
          <a:spcPct val="20000"/>
        </a:spcBef>
        <a:buClr>
          <a:schemeClr val="tx2"/>
        </a:buClr>
        <a:buSzPct val="85000"/>
        <a:buFont typeface="Arial" pitchFamily="34" charset="0"/>
        <a:buChar char="□"/>
        <a:defRPr sz="2400" kern="1200">
          <a:solidFill>
            <a:schemeClr val="tx1">
              <a:lumMod val="90000"/>
              <a:lumOff val="10000"/>
            </a:schemeClr>
          </a:solidFill>
          <a:latin typeface="+mn-lt"/>
          <a:ea typeface="+mn-ea"/>
          <a:cs typeface="Calibri" pitchFamily="34" charset="0"/>
        </a:defRPr>
      </a:lvl1pPr>
      <a:lvl2pPr marL="457200" indent="-182880" algn="l" defTabSz="914400" rtl="0" eaLnBrk="1" latinLnBrk="0" hangingPunct="1">
        <a:spcBef>
          <a:spcPct val="20000"/>
        </a:spcBef>
        <a:buClr>
          <a:schemeClr val="accent2"/>
        </a:buClr>
        <a:buSzPct val="85000"/>
        <a:buFont typeface="Arial" pitchFamily="34" charset="0"/>
        <a:buChar char="□"/>
        <a:defRPr sz="2000" kern="1200">
          <a:solidFill>
            <a:schemeClr val="tx1">
              <a:lumMod val="90000"/>
              <a:lumOff val="10000"/>
            </a:schemeClr>
          </a:solidFill>
          <a:latin typeface="+mn-lt"/>
          <a:ea typeface="+mn-ea"/>
          <a:cs typeface="Calibri" pitchFamily="34" charset="0"/>
        </a:defRPr>
      </a:lvl2pPr>
      <a:lvl3pPr marL="731520" indent="-182880" algn="l" defTabSz="914400" rtl="0" eaLnBrk="1" latinLnBrk="0" hangingPunct="1">
        <a:spcBef>
          <a:spcPct val="20000"/>
        </a:spcBef>
        <a:buClr>
          <a:schemeClr val="accent4"/>
        </a:buClr>
        <a:buSzPct val="90000"/>
        <a:buFont typeface="Arial" pitchFamily="34" charset="0"/>
        <a:buChar char="□"/>
        <a:defRPr sz="1800" kern="1200">
          <a:solidFill>
            <a:schemeClr val="tx1">
              <a:lumMod val="90000"/>
              <a:lumOff val="10000"/>
            </a:schemeClr>
          </a:solidFill>
          <a:latin typeface="+mn-lt"/>
          <a:ea typeface="+mn-ea"/>
          <a:cs typeface="Calibri" pitchFamily="34" charset="0"/>
        </a:defRPr>
      </a:lvl3pPr>
      <a:lvl4pPr marL="1005840" indent="-182880" algn="l" defTabSz="914400" rtl="0" eaLnBrk="1" latinLnBrk="0" hangingPunct="1">
        <a:spcBef>
          <a:spcPct val="20000"/>
        </a:spcBef>
        <a:buClr>
          <a:schemeClr val="accent6"/>
        </a:buClr>
        <a:buFont typeface="Arial" pitchFamily="34" charset="0"/>
        <a:buChar char="□"/>
        <a:defRPr sz="1600" kern="1200">
          <a:solidFill>
            <a:schemeClr val="tx1">
              <a:lumMod val="90000"/>
              <a:lumOff val="10000"/>
            </a:schemeClr>
          </a:solidFill>
          <a:latin typeface="+mn-lt"/>
          <a:ea typeface="+mn-ea"/>
          <a:cs typeface="Calibri" pitchFamily="34" charset="0"/>
        </a:defRPr>
      </a:lvl4pPr>
      <a:lvl5pPr marL="1188720" indent="-137160" algn="l" defTabSz="914400" rtl="0" eaLnBrk="1" latinLnBrk="0" hangingPunct="1">
        <a:spcBef>
          <a:spcPct val="20000"/>
        </a:spcBef>
        <a:buClr>
          <a:schemeClr val="accent5"/>
        </a:buClr>
        <a:buSzPct val="100000"/>
        <a:buFont typeface="Arial" pitchFamily="34" charset="0"/>
        <a:buChar char="□"/>
        <a:defRPr sz="1400" kern="1200" baseline="0">
          <a:solidFill>
            <a:schemeClr val="tx1">
              <a:lumMod val="90000"/>
              <a:lumOff val="10000"/>
            </a:schemeClr>
          </a:solidFill>
          <a:latin typeface="+mn-lt"/>
          <a:ea typeface="+mn-ea"/>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E51E1D-7280-49D6-A2E2-CE63FE17EF16}" type="datetimeFigureOut">
              <a:rPr lang="en-US" smtClean="0"/>
              <a:t>3/24/20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BACAC6D-BD82-4571-9E34-C1EFF11A946D}" type="slidenum">
              <a:rPr lang="en-US" smtClean="0"/>
              <a:t>‹#›</a:t>
            </a:fld>
            <a:endParaRPr lang="en-US"/>
          </a:p>
        </p:txBody>
      </p:sp>
      <p:sp>
        <p:nvSpPr>
          <p:cNvPr id="7" name="Rectangle 6"/>
          <p:cNvSpPr/>
          <p:nvPr userDrawn="1"/>
        </p:nvSpPr>
        <p:spPr>
          <a:xfrm>
            <a:off x="0" y="37147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714750"/>
            <a:ext cx="9144000" cy="762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1"/>
          <p:cNvSpPr txBox="1">
            <a:spLocks/>
          </p:cNvSpPr>
          <p:nvPr userDrawn="1"/>
        </p:nvSpPr>
        <p:spPr>
          <a:xfrm>
            <a:off x="457200" y="3943350"/>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bg1"/>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361950"/>
            <a:ext cx="3196702" cy="813816"/>
          </a:xfrm>
          <a:prstGeom prst="rect">
            <a:avLst/>
          </a:prstGeom>
        </p:spPr>
      </p:pic>
    </p:spTree>
    <p:extLst>
      <p:ext uri="{BB962C8B-B14F-4D97-AF65-F5344CB8AC3E}">
        <p14:creationId xmlns:p14="http://schemas.microsoft.com/office/powerpoint/2010/main" val="3303574467"/>
      </p:ext>
    </p:extLst>
  </p:cSld>
  <p:clrMap bg1="lt1" tx1="dk1" bg2="lt2" tx2="dk2" accent1="accent1" accent2="accent2" accent3="accent3" accent4="accent4" accent5="accent5" accent6="accent6" hlink="hlink" folHlink="folHlink"/>
  <p:sldLayoutIdLst>
    <p:sldLayoutId id="21474839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841050756"/>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D1B402-4FFB-4157-9A99-18DFD5C0C1AB}"/>
              </a:ext>
            </a:extLst>
          </p:cNvPr>
          <p:cNvSpPr>
            <a:spLocks noGrp="1"/>
          </p:cNvSpPr>
          <p:nvPr>
            <p:ph type="title"/>
          </p:nvPr>
        </p:nvSpPr>
        <p:spPr>
          <a:xfrm>
            <a:off x="294967" y="228601"/>
            <a:ext cx="8220383" cy="848032"/>
          </a:xfrm>
          <a:prstGeom prst="rect">
            <a:avLst/>
          </a:prstGeom>
        </p:spPr>
        <p:txBody>
          <a:bodyPr vert="horz" lIns="91440" tIns="45720" rIns="91440" bIns="45720" rtlCol="0" anchor="b">
            <a:normAutofit/>
          </a:bodyPr>
          <a:lstStyle/>
          <a:p>
            <a:r>
              <a:rPr lang="en-US" dirty="0"/>
              <a:t>CLICK TO EDIT TITLE. USE ALL CAPS IF POSSIBLE.</a:t>
            </a:r>
          </a:p>
        </p:txBody>
      </p:sp>
      <p:sp>
        <p:nvSpPr>
          <p:cNvPr id="3" name="Text Placeholder 2">
            <a:extLst>
              <a:ext uri="{FF2B5EF4-FFF2-40B4-BE49-F238E27FC236}">
                <a16:creationId xmlns:a16="http://schemas.microsoft.com/office/drawing/2014/main" id="{B5AD7612-BA00-472B-98BF-5AA03180346E}"/>
              </a:ext>
            </a:extLst>
          </p:cNvPr>
          <p:cNvSpPr>
            <a:spLocks noGrp="1"/>
          </p:cNvSpPr>
          <p:nvPr>
            <p:ph type="body" idx="1"/>
          </p:nvPr>
        </p:nvSpPr>
        <p:spPr>
          <a:xfrm>
            <a:off x="294967" y="1369219"/>
            <a:ext cx="8220383" cy="30702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269A91-C611-4F86-918B-84CB022ACCDC}"/>
              </a:ext>
            </a:extLst>
          </p:cNvPr>
          <p:cNvSpPr>
            <a:spLocks noGrp="1"/>
          </p:cNvSpPr>
          <p:nvPr>
            <p:ph type="dt" sz="half" idx="2"/>
          </p:nvPr>
        </p:nvSpPr>
        <p:spPr>
          <a:xfrm>
            <a:off x="6735004" y="4629150"/>
            <a:ext cx="1749929" cy="285749"/>
          </a:xfrm>
          <a:prstGeom prst="rect">
            <a:avLst/>
          </a:prstGeom>
        </p:spPr>
        <p:txBody>
          <a:bodyPr vert="horz" lIns="91440" tIns="45720" rIns="91440" bIns="45720" rtlCol="0" anchor="ctr"/>
          <a:lstStyle>
            <a:lvl1pPr algn="r">
              <a:defRPr sz="750">
                <a:solidFill>
                  <a:schemeClr val="tx1">
                    <a:lumMod val="60000"/>
                    <a:lumOff val="40000"/>
                  </a:schemeClr>
                </a:solidFill>
              </a:defRPr>
            </a:lvl1pPr>
          </a:lstStyle>
          <a:p>
            <a:r>
              <a:rPr lang="en-US"/>
              <a:t>December 2, 2019  |</a:t>
            </a:r>
            <a:endParaRPr lang="en-US" dirty="0"/>
          </a:p>
        </p:txBody>
      </p:sp>
      <p:sp>
        <p:nvSpPr>
          <p:cNvPr id="5" name="Footer Placeholder 4">
            <a:extLst>
              <a:ext uri="{FF2B5EF4-FFF2-40B4-BE49-F238E27FC236}">
                <a16:creationId xmlns:a16="http://schemas.microsoft.com/office/drawing/2014/main" id="{05846B61-9E6A-4AEE-85C1-08777EBB1394}"/>
              </a:ext>
            </a:extLst>
          </p:cNvPr>
          <p:cNvSpPr>
            <a:spLocks noGrp="1"/>
          </p:cNvSpPr>
          <p:nvPr>
            <p:ph type="ftr" sz="quarter" idx="3"/>
          </p:nvPr>
        </p:nvSpPr>
        <p:spPr>
          <a:xfrm>
            <a:off x="1480560" y="4629151"/>
            <a:ext cx="3091441" cy="285749"/>
          </a:xfrm>
          <a:prstGeom prst="rect">
            <a:avLst/>
          </a:prstGeom>
        </p:spPr>
        <p:txBody>
          <a:bodyPr vert="horz" lIns="0" tIns="45720" rIns="91440" bIns="45720" rtlCol="0" anchor="ctr"/>
          <a:lstStyle>
            <a:lvl1pPr algn="l">
              <a:defRPr sz="750">
                <a:solidFill>
                  <a:schemeClr val="tx1">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7A3233FE-5BBD-401D-A071-0D2644594597}"/>
              </a:ext>
            </a:extLst>
          </p:cNvPr>
          <p:cNvSpPr>
            <a:spLocks noGrp="1"/>
          </p:cNvSpPr>
          <p:nvPr>
            <p:ph type="sldNum" sz="quarter" idx="4"/>
          </p:nvPr>
        </p:nvSpPr>
        <p:spPr>
          <a:xfrm>
            <a:off x="8484933" y="4629150"/>
            <a:ext cx="573343" cy="285749"/>
          </a:xfrm>
          <a:prstGeom prst="rect">
            <a:avLst/>
          </a:prstGeom>
        </p:spPr>
        <p:txBody>
          <a:bodyPr vert="horz" lIns="0" tIns="45720" rIns="91440" bIns="45720" rtlCol="0" anchor="ctr"/>
          <a:lstStyle>
            <a:lvl1pPr algn="r">
              <a:defRPr sz="750">
                <a:solidFill>
                  <a:schemeClr val="tx1">
                    <a:lumMod val="60000"/>
                    <a:lumOff val="40000"/>
                  </a:schemeClr>
                </a:solidFill>
              </a:defRPr>
            </a:lvl1pPr>
          </a:lstStyle>
          <a:p>
            <a:pPr algn="l"/>
            <a:fld id="{F6E131BB-4BB8-44B9-A038-62124B4EFDC7}" type="slidenum">
              <a:rPr lang="en-US" smtClean="0"/>
              <a:pPr algn="l"/>
              <a:t>‹#›</a:t>
            </a:fld>
            <a:endParaRPr lang="en-US" dirty="0"/>
          </a:p>
        </p:txBody>
      </p:sp>
      <p:pic>
        <p:nvPicPr>
          <p:cNvPr id="8" name="Picture 7">
            <a:extLst>
              <a:ext uri="{FF2B5EF4-FFF2-40B4-BE49-F238E27FC236}">
                <a16:creationId xmlns:a16="http://schemas.microsoft.com/office/drawing/2014/main" id="{29EE3005-4DFB-4F5A-8109-211B1F0535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4967" y="4578465"/>
            <a:ext cx="1066082" cy="475961"/>
          </a:xfrm>
          <a:prstGeom prst="rect">
            <a:avLst/>
          </a:prstGeom>
        </p:spPr>
      </p:pic>
    </p:spTree>
    <p:extLst>
      <p:ext uri="{BB962C8B-B14F-4D97-AF65-F5344CB8AC3E}">
        <p14:creationId xmlns:p14="http://schemas.microsoft.com/office/powerpoint/2010/main" val="421887411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hdr="0" ftr="0" dt="0"/>
  <p:txStyles>
    <p:titleStyle>
      <a:lvl1pPr algn="l" defTabSz="685800" rtl="0" eaLnBrk="1" latinLnBrk="0" hangingPunct="1">
        <a:lnSpc>
          <a:spcPct val="90000"/>
        </a:lnSpc>
        <a:spcBef>
          <a:spcPct val="0"/>
        </a:spcBef>
        <a:buNone/>
        <a:defRPr lang="en-US" sz="2700" b="1" kern="1200" cap="none" baseline="0" dirty="0" smtClean="0">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72">
          <p15:clr>
            <a:srgbClr val="F26B43"/>
          </p15:clr>
        </p15:guide>
        <p15:guide id="3" pos="7608">
          <p15:clr>
            <a:srgbClr val="F26B43"/>
          </p15:clr>
        </p15:guide>
        <p15:guide id="4" orient="horz" pos="72">
          <p15:clr>
            <a:srgbClr val="F26B43"/>
          </p15:clr>
        </p15:guide>
        <p15:guide id="5" orient="horz" pos="4248">
          <p15:clr>
            <a:srgbClr val="F26B43"/>
          </p15:clr>
        </p15:guide>
        <p15:guide id="6" pos="240">
          <p15:clr>
            <a:srgbClr val="F26B43"/>
          </p15:clr>
        </p15:guide>
        <p15:guide id="7" pos="3840">
          <p15:clr>
            <a:srgbClr val="F26B43"/>
          </p15:clr>
        </p15:guide>
        <p15:guide id="8" pos="7152">
          <p15:clr>
            <a:srgbClr val="F26B43"/>
          </p15:clr>
        </p15:guide>
        <p15:guide id="9" orient="horz" pos="3888">
          <p15:clr>
            <a:srgbClr val="F26B43"/>
          </p15:clr>
        </p15:guide>
        <p15:guide id="10" orient="horz" pos="4128">
          <p15:clr>
            <a:srgbClr val="F26B43"/>
          </p15:clr>
        </p15:guide>
        <p15:guide id="11" orient="horz" pos="374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59664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028699"/>
            <a:ext cx="8229600" cy="3429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46231" y="4780716"/>
            <a:ext cx="740568" cy="209193"/>
          </a:xfrm>
          <a:prstGeom prst="rect">
            <a:avLst/>
          </a:prstGeom>
        </p:spPr>
        <p:txBody>
          <a:bodyPr vert="horz" lIns="0" tIns="0" rIns="0" bIns="0" rtlCol="0" anchor="b" anchorCtr="0"/>
          <a:lstStyle>
            <a:lvl1pPr algn="r">
              <a:defRPr sz="479">
                <a:solidFill>
                  <a:schemeClr val="tx1"/>
                </a:solidFill>
              </a:defRPr>
            </a:lvl1pPr>
          </a:lstStyle>
          <a:p>
            <a:pPr defTabSz="257175"/>
            <a:fld id="{5E8BC936-0928-C346-B13E-04BD58031644}" type="slidenum">
              <a:rPr lang="en-US" smtClean="0">
                <a:solidFill>
                  <a:srgbClr val="53565A"/>
                </a:solidFill>
              </a:rPr>
              <a:pPr defTabSz="257175"/>
              <a:t>‹#›</a:t>
            </a:fld>
            <a:endParaRPr lang="en-US" dirty="0">
              <a:solidFill>
                <a:srgbClr val="53565A"/>
              </a:solidFill>
            </a:endParaRPr>
          </a:p>
        </p:txBody>
      </p:sp>
      <p:pic>
        <p:nvPicPr>
          <p:cNvPr id="5" name="Picture 4"/>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81838" y="4697881"/>
            <a:ext cx="883084" cy="356870"/>
          </a:xfrm>
          <a:prstGeom prst="rect">
            <a:avLst/>
          </a:prstGeom>
        </p:spPr>
      </p:pic>
      <p:pic>
        <p:nvPicPr>
          <p:cNvPr id="7" name="Picture 6"/>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7481562" y="196801"/>
            <a:ext cx="1395869" cy="1161192"/>
          </a:xfrm>
          <a:prstGeom prst="rect">
            <a:avLst/>
          </a:prstGeom>
        </p:spPr>
      </p:pic>
    </p:spTree>
    <p:extLst>
      <p:ext uri="{BB962C8B-B14F-4D97-AF65-F5344CB8AC3E}">
        <p14:creationId xmlns:p14="http://schemas.microsoft.com/office/powerpoint/2010/main" val="190125548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Lst>
  <p:hf hdr="0" ftr="0" dt="0"/>
  <p:txStyles>
    <p:titleStyle>
      <a:lvl1pPr algn="l" defTabSz="257175" rtl="0" eaLnBrk="1" latinLnBrk="0" hangingPunct="1">
        <a:spcBef>
          <a:spcPct val="0"/>
        </a:spcBef>
        <a:buNone/>
        <a:defRPr sz="2475" b="1" i="0" kern="1200">
          <a:solidFill>
            <a:schemeClr val="accent1"/>
          </a:solidFill>
          <a:latin typeface="Calibri"/>
          <a:ea typeface="+mj-ea"/>
          <a:cs typeface="Calibri"/>
        </a:defRPr>
      </a:lvl1pPr>
    </p:titleStyle>
    <p:bodyStyle>
      <a:lvl1pPr marL="0" indent="0" algn="l" defTabSz="257175" rtl="0" eaLnBrk="1" latinLnBrk="0" hangingPunct="1">
        <a:spcBef>
          <a:spcPts val="0"/>
        </a:spcBef>
        <a:spcAft>
          <a:spcPts val="169"/>
        </a:spcAft>
        <a:buFontTx/>
        <a:buNone/>
        <a:defRPr sz="1013" b="0" kern="1200">
          <a:solidFill>
            <a:schemeClr val="tx1"/>
          </a:solidFill>
          <a:latin typeface="Calibri"/>
          <a:ea typeface="+mn-ea"/>
          <a:cs typeface="Calibri"/>
        </a:defRPr>
      </a:lvl1pPr>
      <a:lvl2pPr marL="96441" indent="-96441" algn="l" defTabSz="0" rtl="0" eaLnBrk="1" latinLnBrk="0" hangingPunct="1">
        <a:spcBef>
          <a:spcPts val="0"/>
        </a:spcBef>
        <a:spcAft>
          <a:spcPts val="169"/>
        </a:spcAft>
        <a:buFont typeface="Calibri" panose="020F0502020204030204" pitchFamily="34" charset="0"/>
        <a:buChar char="•"/>
        <a:defRPr sz="1013" b="0" i="0" kern="1200">
          <a:solidFill>
            <a:schemeClr val="tx1"/>
          </a:solidFill>
          <a:latin typeface="Calibri"/>
          <a:ea typeface="+mn-ea"/>
          <a:cs typeface="Calibri"/>
        </a:defRPr>
      </a:lvl2pPr>
      <a:lvl3pPr marL="195453" indent="-92583" algn="l" defTabSz="225922" rtl="0" eaLnBrk="1" latinLnBrk="0" hangingPunct="1">
        <a:spcBef>
          <a:spcPts val="0"/>
        </a:spcBef>
        <a:spcAft>
          <a:spcPts val="169"/>
        </a:spcAft>
        <a:buFont typeface="Calibri" panose="020F0502020204030204" pitchFamily="34" charset="0"/>
        <a:buChar char="-"/>
        <a:defRPr sz="1013" b="0" i="0" kern="1200">
          <a:solidFill>
            <a:schemeClr val="tx1"/>
          </a:solidFill>
          <a:latin typeface="Calibri"/>
          <a:ea typeface="+mn-ea"/>
          <a:cs typeface="Calibri"/>
        </a:defRPr>
      </a:lvl3pPr>
      <a:lvl4pPr marL="282893" indent="-82296" algn="l" defTabSz="128588" rtl="0" eaLnBrk="1" latinLnBrk="0" hangingPunct="1">
        <a:spcBef>
          <a:spcPts val="0"/>
        </a:spcBef>
        <a:spcAft>
          <a:spcPts val="169"/>
        </a:spcAft>
        <a:buFont typeface="Calibri" panose="020F0502020204030204" pitchFamily="34" charset="0"/>
        <a:buChar char="•"/>
        <a:defRPr sz="788" b="0" i="0" kern="1200">
          <a:solidFill>
            <a:schemeClr val="tx1"/>
          </a:solidFill>
          <a:latin typeface="Calibri"/>
          <a:ea typeface="+mn-ea"/>
          <a:cs typeface="Calibri"/>
        </a:defRPr>
      </a:lvl4pPr>
      <a:lvl5pPr marL="375476" indent="-82296" algn="l" defTabSz="257175" rtl="0" eaLnBrk="1" latinLnBrk="0" hangingPunct="1">
        <a:spcBef>
          <a:spcPts val="0"/>
        </a:spcBef>
        <a:spcAft>
          <a:spcPts val="169"/>
        </a:spcAft>
        <a:buFont typeface="Calibri" panose="020F0502020204030204" pitchFamily="34" charset="0"/>
        <a:buChar char="-"/>
        <a:defRPr lang="en-US" sz="788" b="0" i="0" kern="1200" dirty="0" smtClean="0">
          <a:solidFill>
            <a:schemeClr val="tx1"/>
          </a:solidFill>
          <a:latin typeface="Calibri"/>
          <a:ea typeface="+mn-ea"/>
          <a:cs typeface="Calibri"/>
        </a:defRPr>
      </a:lvl5pPr>
      <a:lvl6pPr marL="462915" indent="-82296" algn="l" defTabSz="257175" rtl="0" eaLnBrk="1" latinLnBrk="0" hangingPunct="1">
        <a:spcBef>
          <a:spcPts val="0"/>
        </a:spcBef>
        <a:spcAft>
          <a:spcPts val="169"/>
        </a:spcAft>
        <a:buFont typeface="Calibri" panose="020F0502020204030204" pitchFamily="34" charset="0"/>
        <a:buChar char="•"/>
        <a:defRPr sz="788" kern="1200">
          <a:solidFill>
            <a:schemeClr val="tx1"/>
          </a:solidFill>
          <a:latin typeface="+mn-lt"/>
          <a:ea typeface="+mn-ea"/>
          <a:cs typeface="+mn-cs"/>
        </a:defRPr>
      </a:lvl6pPr>
      <a:lvl7pPr marL="550355" indent="-82296" algn="l" defTabSz="257175" rtl="0" eaLnBrk="1" latinLnBrk="0" hangingPunct="1">
        <a:spcBef>
          <a:spcPts val="0"/>
        </a:spcBef>
        <a:spcAft>
          <a:spcPts val="169"/>
        </a:spcAft>
        <a:buFont typeface="Calibri" panose="020F0502020204030204" pitchFamily="34" charset="0"/>
        <a:buChar char="-"/>
        <a:defRPr sz="788" kern="1200">
          <a:solidFill>
            <a:schemeClr val="tx1"/>
          </a:solidFill>
          <a:latin typeface="+mn-lt"/>
          <a:ea typeface="+mn-ea"/>
          <a:cs typeface="+mn-cs"/>
        </a:defRPr>
      </a:lvl7pPr>
      <a:lvl8pPr marL="637794" indent="-82296" algn="l" defTabSz="257175" rtl="0" eaLnBrk="1" latinLnBrk="0" hangingPunct="1">
        <a:spcBef>
          <a:spcPts val="0"/>
        </a:spcBef>
        <a:spcAft>
          <a:spcPts val="169"/>
        </a:spcAft>
        <a:buFont typeface="Arial"/>
        <a:buChar char="•"/>
        <a:defRPr sz="788" kern="1200">
          <a:solidFill>
            <a:schemeClr val="tx1"/>
          </a:solidFill>
          <a:latin typeface="+mn-lt"/>
          <a:ea typeface="+mn-ea"/>
          <a:cs typeface="+mn-cs"/>
        </a:defRPr>
      </a:lvl8pPr>
      <a:lvl9pPr marL="725234" indent="-82296" algn="l" defTabSz="257175" rtl="0" eaLnBrk="1" latinLnBrk="0" hangingPunct="1">
        <a:spcBef>
          <a:spcPts val="0"/>
        </a:spcBef>
        <a:spcAft>
          <a:spcPts val="169"/>
        </a:spcAft>
        <a:buFont typeface="Calibri" panose="020F0502020204030204" pitchFamily="34" charset="0"/>
        <a:buChar char="-"/>
        <a:defRPr sz="788"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5"/>
            <a:ext cx="8229600" cy="33940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70"/>
            <a:ext cx="2133600" cy="274637"/>
          </a:xfrm>
          <a:prstGeom prst="rect">
            <a:avLst/>
          </a:prstGeom>
        </p:spPr>
        <p:txBody>
          <a:bodyPr vert="horz" lIns="91440" tIns="45720" rIns="91440" bIns="45720" rtlCol="0" anchor="ctr"/>
          <a:lstStyle>
            <a:lvl1pPr algn="l">
              <a:defRPr sz="900">
                <a:solidFill>
                  <a:schemeClr val="tx1">
                    <a:tint val="75000"/>
                  </a:schemeClr>
                </a:solidFill>
              </a:defRPr>
            </a:lvl1pPr>
          </a:lstStyle>
          <a:p>
            <a:fld id="{ACED0365-0D65-4032-85A6-BECCAB4E9A68}" type="datetimeFigureOut">
              <a:rPr lang="en-US" smtClean="0">
                <a:solidFill>
                  <a:prstClr val="black">
                    <a:tint val="75000"/>
                  </a:prstClr>
                </a:solidFill>
              </a:rPr>
              <a:pPr/>
              <a:t>3/24/20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70"/>
            <a:ext cx="28956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70"/>
            <a:ext cx="2133600" cy="274637"/>
          </a:xfrm>
          <a:prstGeom prst="rect">
            <a:avLst/>
          </a:prstGeom>
        </p:spPr>
        <p:txBody>
          <a:bodyPr vert="horz" lIns="91440" tIns="45720" rIns="91440" bIns="45720" rtlCol="0" anchor="ctr"/>
          <a:lstStyle>
            <a:lvl1pPr algn="r">
              <a:defRPr sz="900">
                <a:solidFill>
                  <a:schemeClr val="tx1">
                    <a:tint val="75000"/>
                  </a:schemeClr>
                </a:solidFill>
              </a:defRPr>
            </a:lvl1p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p:nvSpPr>
        <p:spPr>
          <a:xfrm>
            <a:off x="0" y="62351"/>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Date Placeholder 1"/>
          <p:cNvSpPr txBox="1">
            <a:spLocks/>
          </p:cNvSpPr>
          <p:nvPr/>
        </p:nvSpPr>
        <p:spPr>
          <a:xfrm>
            <a:off x="152400" y="88108"/>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900" smtClean="0">
                <a:solidFill>
                  <a:prstClr val="white"/>
                </a:solidFill>
              </a:rPr>
              <a:pPr/>
              <a:t>March 24, 2020</a:t>
            </a:fld>
            <a:endParaRPr lang="en-US" sz="900" dirty="0">
              <a:solidFill>
                <a:prstClr val="white"/>
              </a:solidFill>
            </a:endParaRPr>
          </a:p>
        </p:txBody>
      </p:sp>
      <p:sp>
        <p:nvSpPr>
          <p:cNvPr id="9" name="Slide Number Placeholder 3"/>
          <p:cNvSpPr txBox="1">
            <a:spLocks/>
          </p:cNvSpPr>
          <p:nvPr/>
        </p:nvSpPr>
        <p:spPr>
          <a:xfrm>
            <a:off x="8305800" y="88108"/>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900" smtClean="0">
                <a:solidFill>
                  <a:prstClr val="white"/>
                </a:solidFill>
              </a:rPr>
              <a:pPr/>
              <a:t>‹#›</a:t>
            </a:fld>
            <a:endParaRPr lang="en-US" sz="900" dirty="0">
              <a:solidFill>
                <a:prstClr val="white"/>
              </a:solidFill>
            </a:endParaRPr>
          </a:p>
        </p:txBody>
      </p:sp>
      <p:sp>
        <p:nvSpPr>
          <p:cNvPr id="10" name="Rectangle 9"/>
          <p:cNvSpPr/>
          <p:nvPr/>
        </p:nvSpPr>
        <p:spPr>
          <a:xfrm>
            <a:off x="0" y="-19048"/>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12" name="Picture 11"/>
          <p:cNvPicPr>
            <a:picLocks noChangeAspect="1"/>
          </p:cNvPicPr>
          <p:nvPr/>
        </p:nvPicPr>
        <p:blipFill>
          <a:blip r:embed="rId13"/>
          <a:stretch>
            <a:fillRect/>
          </a:stretch>
        </p:blipFill>
        <p:spPr>
          <a:xfrm>
            <a:off x="6921502" y="4528356"/>
            <a:ext cx="2146300" cy="477826"/>
          </a:xfrm>
          <a:prstGeom prst="rect">
            <a:avLst/>
          </a:prstGeom>
        </p:spPr>
      </p:pic>
    </p:spTree>
    <p:extLst>
      <p:ext uri="{BB962C8B-B14F-4D97-AF65-F5344CB8AC3E}">
        <p14:creationId xmlns:p14="http://schemas.microsoft.com/office/powerpoint/2010/main" val="3565087190"/>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defTabSz="685766" rtl="0" eaLnBrk="1" latinLnBrk="0" hangingPunct="1">
        <a:spcBef>
          <a:spcPct val="0"/>
        </a:spcBef>
        <a:buNone/>
        <a:defRPr sz="3200" b="1" kern="1200">
          <a:solidFill>
            <a:srgbClr val="002D73"/>
          </a:solidFill>
          <a:latin typeface="Arial" panose="020B0604020202020204" pitchFamily="34" charset="0"/>
          <a:ea typeface="+mj-ea"/>
          <a:cs typeface="Arial" panose="020B0604020202020204" pitchFamily="34" charset="0"/>
        </a:defRPr>
      </a:lvl1pPr>
    </p:titleStyle>
    <p:bodyStyle>
      <a:lvl1pPr marL="257162" indent="-257162" algn="l" defTabSz="685766"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57185" indent="-214303" algn="l" defTabSz="685766"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coronavirus/2019-ncov/locations-confirmed-cases.html#map"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1.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46.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hyperlink" Target="https://www.acog.org/Clinical-Guidance-and-Publications/Practice-Advisories/Practice-Advisory-Novel-Coronavirus2019" TargetMode="External"/><Relationship Id="rId2" Type="http://schemas.openxmlformats.org/officeDocument/2006/relationships/hyperlink" Target="https://www.cdc.gov/coronavirus/2019-ncov/specific-groups/pregnancy-faq.html" TargetMode="Externa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hyperlink" Target="https://www.acog.org/topics/covid-19" TargetMode="External"/><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hyperlink" Target="mailto:cchristakis@ny.acog.org" TargetMode="External"/><Relationship Id="rId2" Type="http://schemas.openxmlformats.org/officeDocument/2006/relationships/hyperlink" Target="mailto:covid@acog.org" TargetMode="Externa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76.xml.rels><?xml version="1.0" encoding="UTF-8" standalone="yes"?>
<Relationships xmlns="http://schemas.openxmlformats.org/package/2006/relationships"><Relationship Id="rId3" Type="http://schemas.openxmlformats.org/officeDocument/2006/relationships/hyperlink" Target="https://coronavirus.health.ny.gov/system/files/documents/2020/03/faqscovid19_32120doh.pdf" TargetMode="External"/><Relationship Id="rId2" Type="http://schemas.openxmlformats.org/officeDocument/2006/relationships/hyperlink" Target="https://coronavirus.health.ny.gov/information-healthcare-providers" TargetMode="External"/><Relationship Id="rId1" Type="http://schemas.openxmlformats.org/officeDocument/2006/relationships/slideLayout" Target="../slideLayouts/slideLayout56.xml"/><Relationship Id="rId5" Type="http://schemas.openxmlformats.org/officeDocument/2006/relationships/hyperlink" Target="https://coronavirus.health.ny.gov/updated-guidance-regarding-obstetrical-and-pediatric-settings" TargetMode="External"/><Relationship Id="rId4" Type="http://schemas.openxmlformats.org/officeDocument/2006/relationships/hyperlink" Target="https://coronavirus.health.ny.gov/system/files/documents/2020/03/covid-19pregnancyguidanceforproviders3.21.20.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hyperlink" Target="https://www.hhs.gov/hipaa/for-professionals/special-topics/emergency-preparedness/notification-enforcement-discretion-telehealth/index.html"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gnyha.org/tool/covid-19-telehealth-resource-guide/" TargetMode="Externa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1657350"/>
            <a:ext cx="7848600" cy="1445419"/>
          </a:xfrm>
        </p:spPr>
        <p:txBody>
          <a:bodyPr/>
          <a:lstStyle/>
          <a:p>
            <a:r>
              <a:rPr lang="en-US" sz="3500" dirty="0"/>
              <a:t>COVID-19 Grand Rounds: </a:t>
            </a:r>
            <a:br>
              <a:rPr lang="en-US" sz="3500" dirty="0"/>
            </a:br>
            <a:r>
              <a:rPr lang="en-US" sz="3500" dirty="0"/>
              <a:t>Special Considerations for the Perinatal Patient  </a:t>
            </a:r>
          </a:p>
        </p:txBody>
      </p:sp>
      <p:sp>
        <p:nvSpPr>
          <p:cNvPr id="5" name="Subtitle 4"/>
          <p:cNvSpPr>
            <a:spLocks noGrp="1"/>
          </p:cNvSpPr>
          <p:nvPr>
            <p:ph type="subTitle" idx="1"/>
          </p:nvPr>
        </p:nvSpPr>
        <p:spPr>
          <a:xfrm>
            <a:off x="381000" y="3181350"/>
            <a:ext cx="6400800" cy="400050"/>
          </a:xfrm>
        </p:spPr>
        <p:txBody>
          <a:bodyPr>
            <a:normAutofit fontScale="92500" lnSpcReduction="10000"/>
          </a:bodyPr>
          <a:lstStyle/>
          <a:p>
            <a:r>
              <a:rPr lang="en-US" dirty="0"/>
              <a:t>March 23, 2020</a:t>
            </a:r>
          </a:p>
        </p:txBody>
      </p:sp>
    </p:spTree>
    <p:extLst>
      <p:ext uri="{BB962C8B-B14F-4D97-AF65-F5344CB8AC3E}">
        <p14:creationId xmlns:p14="http://schemas.microsoft.com/office/powerpoint/2010/main" val="1650649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37F84-B569-814A-AD42-7FC8CB5C9683}"/>
              </a:ext>
            </a:extLst>
          </p:cNvPr>
          <p:cNvSpPr>
            <a:spLocks noGrp="1"/>
          </p:cNvSpPr>
          <p:nvPr>
            <p:ph type="title"/>
          </p:nvPr>
        </p:nvSpPr>
        <p:spPr/>
        <p:txBody>
          <a:bodyPr/>
          <a:lstStyle/>
          <a:p>
            <a:r>
              <a:rPr lang="en-US" dirty="0"/>
              <a:t>Effect of Coronavirus on Pregnant Mothers</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10</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457200" y="942921"/>
            <a:ext cx="83820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Symptoms are similar to those in the non pregnant population</a:t>
            </a:r>
          </a:p>
          <a:p>
            <a:pPr marL="514350" lvl="1" indent="-171450" defTabSz="685800">
              <a:spcBef>
                <a:spcPts val="375"/>
              </a:spcBef>
              <a:defRPr/>
            </a:pPr>
            <a:r>
              <a:rPr lang="en-US" sz="1350" dirty="0">
                <a:solidFill>
                  <a:srgbClr val="53565A"/>
                </a:solidFill>
                <a:latin typeface="Calibri" panose="020F0502020204030204"/>
              </a:rPr>
              <a:t>Fever, cough, myalgia</a:t>
            </a:r>
          </a:p>
          <a:p>
            <a:pPr marL="514350" lvl="1" indent="-171450" defTabSz="685800">
              <a:spcBef>
                <a:spcPts val="375"/>
              </a:spcBef>
              <a:defRPr/>
            </a:pPr>
            <a:r>
              <a:rPr lang="en-US" sz="1350" dirty="0">
                <a:solidFill>
                  <a:srgbClr val="53565A"/>
                </a:solidFill>
                <a:latin typeface="Calibri" panose="020F0502020204030204"/>
              </a:rPr>
              <a:t>Leukopenia, lymphocytopenia</a:t>
            </a:r>
          </a:p>
          <a:p>
            <a:pPr marL="514350" lvl="1" indent="-171450" defTabSz="685800">
              <a:spcBef>
                <a:spcPts val="375"/>
              </a:spcBef>
              <a:defRPr/>
            </a:pPr>
            <a:r>
              <a:rPr lang="en-US" sz="1350" dirty="0">
                <a:solidFill>
                  <a:srgbClr val="53565A"/>
                </a:solidFill>
                <a:latin typeface="Calibri" panose="020F0502020204030204"/>
              </a:rPr>
              <a:t>Some may be asymptomatic (2/15 in Yang et al)</a:t>
            </a:r>
          </a:p>
          <a:p>
            <a:pPr marL="342900" lvl="1" indent="0" defTabSz="685800">
              <a:spcBef>
                <a:spcPts val="375"/>
              </a:spcBef>
              <a:buNone/>
              <a:defRPr/>
            </a:pPr>
            <a:endParaRPr lang="en-US" sz="135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Pregnant women don’t appear to be more susceptible to getting COVID-19 than the general population</a:t>
            </a:r>
          </a:p>
          <a:p>
            <a:pPr marL="0" indent="0" defTabSz="685800">
              <a:spcBef>
                <a:spcPts val="750"/>
              </a:spcBef>
              <a:buNone/>
              <a:defRPr/>
            </a:pPr>
            <a:endParaRPr lang="en-US" sz="150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Theoretically pregnant women may be at increased risk of severe disease because of their immunocompromised state - the incidence of severe disease in pregnancy is unclear</a:t>
            </a:r>
          </a:p>
          <a:p>
            <a:pPr marL="171450" indent="-171450" defTabSz="685800">
              <a:spcBef>
                <a:spcPts val="750"/>
              </a:spcBef>
              <a:defRPr/>
            </a:pPr>
            <a:r>
              <a:rPr lang="en-US" sz="1500" dirty="0">
                <a:solidFill>
                  <a:srgbClr val="53565A"/>
                </a:solidFill>
                <a:latin typeface="Calibri" panose="020F0502020204030204"/>
              </a:rPr>
              <a:t>Recently 5 women in pregnancy or postpartum in critical condition in NY area</a:t>
            </a:r>
          </a:p>
          <a:p>
            <a:pPr marL="514350" lvl="1" indent="-171450" defTabSz="685800">
              <a:spcBef>
                <a:spcPts val="375"/>
              </a:spcBef>
              <a:defRPr/>
            </a:pPr>
            <a:r>
              <a:rPr lang="en-US" sz="1350" dirty="0">
                <a:solidFill>
                  <a:srgbClr val="53565A"/>
                </a:solidFill>
                <a:latin typeface="Calibri" panose="020F0502020204030204"/>
              </a:rPr>
              <a:t>Small series in three articles</a:t>
            </a:r>
          </a:p>
          <a:p>
            <a:pPr marL="857250" lvl="2" indent="-171450" defTabSz="685800">
              <a:spcBef>
                <a:spcPts val="375"/>
              </a:spcBef>
              <a:defRPr/>
            </a:pPr>
            <a:r>
              <a:rPr lang="en-US" sz="1200" dirty="0">
                <a:solidFill>
                  <a:srgbClr val="53565A"/>
                </a:solidFill>
                <a:latin typeface="Calibri" panose="020F0502020204030204"/>
              </a:rPr>
              <a:t>Chen et al; Liu et al; Yang et al</a:t>
            </a:r>
          </a:p>
        </p:txBody>
      </p:sp>
      <p:sp>
        <p:nvSpPr>
          <p:cNvPr id="5" name="Right Triangle 4">
            <a:extLst>
              <a:ext uri="{FF2B5EF4-FFF2-40B4-BE49-F238E27FC236}">
                <a16:creationId xmlns:a16="http://schemas.microsoft.com/office/drawing/2014/main" id="{22B92CAE-2798-CB48-AB1F-646EBB1AD2A3}"/>
              </a:ext>
            </a:extLst>
          </p:cNvPr>
          <p:cNvSpPr/>
          <p:nvPr/>
        </p:nvSpPr>
        <p:spPr>
          <a:xfrm rot="10800000">
            <a:off x="457200" y="1027547"/>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7" name="Right Triangle 6">
            <a:extLst>
              <a:ext uri="{FF2B5EF4-FFF2-40B4-BE49-F238E27FC236}">
                <a16:creationId xmlns:a16="http://schemas.microsoft.com/office/drawing/2014/main" id="{E18AA814-9F9F-254E-A6CB-F16232074BCB}"/>
              </a:ext>
            </a:extLst>
          </p:cNvPr>
          <p:cNvSpPr/>
          <p:nvPr/>
        </p:nvSpPr>
        <p:spPr>
          <a:xfrm rot="10800000">
            <a:off x="457200" y="2252189"/>
            <a:ext cx="158216"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9A1508B7-4710-F64E-ACB1-D712711D7A45}"/>
              </a:ext>
            </a:extLst>
          </p:cNvPr>
          <p:cNvSpPr/>
          <p:nvPr/>
        </p:nvSpPr>
        <p:spPr>
          <a:xfrm rot="10800000">
            <a:off x="457200" y="2867232"/>
            <a:ext cx="158216" cy="135233"/>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107146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37F84-B569-814A-AD42-7FC8CB5C9683}"/>
              </a:ext>
            </a:extLst>
          </p:cNvPr>
          <p:cNvSpPr>
            <a:spLocks noGrp="1"/>
          </p:cNvSpPr>
          <p:nvPr>
            <p:ph type="title"/>
          </p:nvPr>
        </p:nvSpPr>
        <p:spPr/>
        <p:txBody>
          <a:bodyPr/>
          <a:lstStyle/>
          <a:p>
            <a:r>
              <a:rPr lang="en-US" dirty="0"/>
              <a:t>Coronavirus Symptoms in Pregnancy</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11</a:t>
            </a:fld>
            <a:endParaRPr lang="en-US" dirty="0">
              <a:solidFill>
                <a:srgbClr val="53565A"/>
              </a:solidFill>
              <a:latin typeface="Calibri"/>
            </a:endParaRPr>
          </a:p>
        </p:txBody>
      </p:sp>
      <p:graphicFrame>
        <p:nvGraphicFramePr>
          <p:cNvPr id="5" name="Table 4">
            <a:extLst>
              <a:ext uri="{FF2B5EF4-FFF2-40B4-BE49-F238E27FC236}">
                <a16:creationId xmlns:a16="http://schemas.microsoft.com/office/drawing/2014/main" id="{53EB7661-36F0-4428-8107-486CFFC2D1FB}"/>
              </a:ext>
            </a:extLst>
          </p:cNvPr>
          <p:cNvGraphicFramePr>
            <a:graphicFrameLocks noGrp="1"/>
          </p:cNvGraphicFramePr>
          <p:nvPr>
            <p:extLst/>
          </p:nvPr>
        </p:nvGraphicFramePr>
        <p:xfrm>
          <a:off x="457200" y="1039415"/>
          <a:ext cx="8102504" cy="3235747"/>
        </p:xfrm>
        <a:graphic>
          <a:graphicData uri="http://schemas.openxmlformats.org/drawingml/2006/table">
            <a:tbl>
              <a:tblPr firstRow="1" bandRow="1">
                <a:tableStyleId>{21E4AEA4-8DFA-4A89-87EB-49C32662AFE0}</a:tableStyleId>
              </a:tblPr>
              <a:tblGrid>
                <a:gridCol w="2025626">
                  <a:extLst>
                    <a:ext uri="{9D8B030D-6E8A-4147-A177-3AD203B41FA5}">
                      <a16:colId xmlns:a16="http://schemas.microsoft.com/office/drawing/2014/main" val="2685735787"/>
                    </a:ext>
                  </a:extLst>
                </a:gridCol>
                <a:gridCol w="2025626">
                  <a:extLst>
                    <a:ext uri="{9D8B030D-6E8A-4147-A177-3AD203B41FA5}">
                      <a16:colId xmlns:a16="http://schemas.microsoft.com/office/drawing/2014/main" val="477052118"/>
                    </a:ext>
                  </a:extLst>
                </a:gridCol>
                <a:gridCol w="2025626">
                  <a:extLst>
                    <a:ext uri="{9D8B030D-6E8A-4147-A177-3AD203B41FA5}">
                      <a16:colId xmlns:a16="http://schemas.microsoft.com/office/drawing/2014/main" val="1995074621"/>
                    </a:ext>
                  </a:extLst>
                </a:gridCol>
                <a:gridCol w="2025626">
                  <a:extLst>
                    <a:ext uri="{9D8B030D-6E8A-4147-A177-3AD203B41FA5}">
                      <a16:colId xmlns:a16="http://schemas.microsoft.com/office/drawing/2014/main" val="1158315149"/>
                    </a:ext>
                  </a:extLst>
                </a:gridCol>
              </a:tblGrid>
              <a:tr h="518795">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r>
                        <a:rPr lang="en-US" sz="1000" dirty="0"/>
                        <a:t>Study →</a:t>
                      </a:r>
                    </a:p>
                    <a:p>
                      <a:r>
                        <a:rPr lang="en-US" sz="1000" dirty="0"/>
                        <a:t>Symptom ↓</a:t>
                      </a:r>
                    </a:p>
                  </a:txBody>
                  <a:tcPr marL="68580" marR="68580" marT="34290" marB="34290"/>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r>
                        <a:rPr lang="en-US" sz="1000" dirty="0"/>
                        <a:t>Chen et al. (Lancet)</a:t>
                      </a:r>
                    </a:p>
                  </a:txBody>
                  <a:tcPr marL="68580" marR="68580" marT="34290" marB="34290"/>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r>
                        <a:rPr lang="en-US" sz="1000" dirty="0"/>
                        <a:t>Liu et al. (J of Infection)</a:t>
                      </a:r>
                    </a:p>
                  </a:txBody>
                  <a:tcPr marL="68580" marR="68580" marT="34290" marB="34290"/>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r>
                        <a:rPr lang="en-US" sz="1000" dirty="0"/>
                        <a:t>Yang et al. (Lancet)</a:t>
                      </a:r>
                    </a:p>
                  </a:txBody>
                  <a:tcPr marL="68580" marR="68580" marT="34290" marB="34290"/>
                </a:tc>
                <a:extLst>
                  <a:ext uri="{0D108BD9-81ED-4DB2-BD59-A6C34878D82A}">
                    <a16:rowId xmlns:a16="http://schemas.microsoft.com/office/drawing/2014/main" val="193137212"/>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b="1" dirty="0"/>
                        <a:t>Total Patients</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b="1" dirty="0"/>
                        <a:t>9</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b="1" dirty="0"/>
                        <a:t>3</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b="1" dirty="0"/>
                        <a:t>15</a:t>
                      </a:r>
                    </a:p>
                  </a:txBody>
                  <a:tcPr marL="68580" marR="68580" marT="34290" marB="34290"/>
                </a:tc>
                <a:extLst>
                  <a:ext uri="{0D108BD9-81ED-4DB2-BD59-A6C34878D82A}">
                    <a16:rowId xmlns:a16="http://schemas.microsoft.com/office/drawing/2014/main" val="3984917332"/>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Fever</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7 (77%)</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2 (67%)</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13 (87%)</a:t>
                      </a:r>
                    </a:p>
                  </a:txBody>
                  <a:tcPr marL="68580" marR="68580" marT="34290" marB="34290"/>
                </a:tc>
                <a:extLst>
                  <a:ext uri="{0D108BD9-81ED-4DB2-BD59-A6C34878D82A}">
                    <a16:rowId xmlns:a16="http://schemas.microsoft.com/office/drawing/2014/main" val="4190777206"/>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Cough</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4 (44%)</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2 (67%)</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9 (60%)</a:t>
                      </a:r>
                    </a:p>
                  </a:txBody>
                  <a:tcPr marL="68580" marR="68580" marT="34290" marB="34290"/>
                </a:tc>
                <a:extLst>
                  <a:ext uri="{0D108BD9-81ED-4DB2-BD59-A6C34878D82A}">
                    <a16:rowId xmlns:a16="http://schemas.microsoft.com/office/drawing/2014/main" val="2540007951"/>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Myalgia</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3 (33%)</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NR</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3 (20%)</a:t>
                      </a:r>
                    </a:p>
                  </a:txBody>
                  <a:tcPr marL="68580" marR="68580" marT="34290" marB="34290"/>
                </a:tc>
                <a:extLst>
                  <a:ext uri="{0D108BD9-81ED-4DB2-BD59-A6C34878D82A}">
                    <a16:rowId xmlns:a16="http://schemas.microsoft.com/office/drawing/2014/main" val="2596801783"/>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Malaise</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2 (22%)</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NR</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NR</a:t>
                      </a:r>
                    </a:p>
                  </a:txBody>
                  <a:tcPr marL="68580" marR="68580" marT="34290" marB="34290"/>
                </a:tc>
                <a:extLst>
                  <a:ext uri="{0D108BD9-81ED-4DB2-BD59-A6C34878D82A}">
                    <a16:rowId xmlns:a16="http://schemas.microsoft.com/office/drawing/2014/main" val="778861147"/>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Dyspnea</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1 (11%)</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NR</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1 (7%)</a:t>
                      </a:r>
                    </a:p>
                  </a:txBody>
                  <a:tcPr marL="68580" marR="68580" marT="34290" marB="34290"/>
                </a:tc>
                <a:extLst>
                  <a:ext uri="{0D108BD9-81ED-4DB2-BD59-A6C34878D82A}">
                    <a16:rowId xmlns:a16="http://schemas.microsoft.com/office/drawing/2014/main" val="172198340"/>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Diarrhea</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1 (11%)</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NR</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1 (7%)</a:t>
                      </a:r>
                    </a:p>
                  </a:txBody>
                  <a:tcPr marL="68580" marR="68580" marT="34290" marB="34290"/>
                </a:tc>
                <a:extLst>
                  <a:ext uri="{0D108BD9-81ED-4DB2-BD59-A6C34878D82A}">
                    <a16:rowId xmlns:a16="http://schemas.microsoft.com/office/drawing/2014/main" val="2328995530"/>
                  </a:ext>
                </a:extLst>
              </a:tr>
              <a:tr h="33961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Asymptomatic</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Not reported (NR)</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NR</a:t>
                      </a:r>
                    </a:p>
                  </a:txBody>
                  <a:tcPr marL="68580" marR="68580" marT="34290" marB="34290"/>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000" dirty="0"/>
                        <a:t>2 (13%)</a:t>
                      </a:r>
                    </a:p>
                  </a:txBody>
                  <a:tcPr marL="68580" marR="68580" marT="34290" marB="34290"/>
                </a:tc>
                <a:extLst>
                  <a:ext uri="{0D108BD9-81ED-4DB2-BD59-A6C34878D82A}">
                    <a16:rowId xmlns:a16="http://schemas.microsoft.com/office/drawing/2014/main" val="648409108"/>
                  </a:ext>
                </a:extLst>
              </a:tr>
            </a:tbl>
          </a:graphicData>
        </a:graphic>
      </p:graphicFrame>
    </p:spTree>
    <p:extLst>
      <p:ext uri="{BB962C8B-B14F-4D97-AF65-F5344CB8AC3E}">
        <p14:creationId xmlns:p14="http://schemas.microsoft.com/office/powerpoint/2010/main" val="2598569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37F84-B569-814A-AD42-7FC8CB5C9683}"/>
              </a:ext>
            </a:extLst>
          </p:cNvPr>
          <p:cNvSpPr>
            <a:spLocks noGrp="1"/>
          </p:cNvSpPr>
          <p:nvPr>
            <p:ph type="title"/>
          </p:nvPr>
        </p:nvSpPr>
        <p:spPr/>
        <p:txBody>
          <a:bodyPr/>
          <a:lstStyle/>
          <a:p>
            <a:r>
              <a:rPr lang="en-US" dirty="0"/>
              <a:t>Coronavirus Laboratory Findings</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12</a:t>
            </a:fld>
            <a:endParaRPr lang="en-US" dirty="0">
              <a:solidFill>
                <a:srgbClr val="53565A"/>
              </a:solidFill>
              <a:latin typeface="Calibri"/>
            </a:endParaRPr>
          </a:p>
        </p:txBody>
      </p:sp>
      <p:graphicFrame>
        <p:nvGraphicFramePr>
          <p:cNvPr id="5" name="Content Placeholder 3">
            <a:extLst>
              <a:ext uri="{FF2B5EF4-FFF2-40B4-BE49-F238E27FC236}">
                <a16:creationId xmlns:a16="http://schemas.microsoft.com/office/drawing/2014/main" id="{8E7E8B7D-3A94-4CEF-BFD4-30CEE467036C}"/>
              </a:ext>
            </a:extLst>
          </p:cNvPr>
          <p:cNvGraphicFramePr>
            <a:graphicFrameLocks/>
          </p:cNvGraphicFramePr>
          <p:nvPr>
            <p:extLst/>
          </p:nvPr>
        </p:nvGraphicFramePr>
        <p:xfrm>
          <a:off x="628650" y="1369219"/>
          <a:ext cx="8112740" cy="2121195"/>
        </p:xfrm>
        <a:graphic>
          <a:graphicData uri="http://schemas.openxmlformats.org/drawingml/2006/table">
            <a:tbl>
              <a:tblPr firstRow="1" bandRow="1">
                <a:tableStyleId>{21E4AEA4-8DFA-4A89-87EB-49C32662AFE0}</a:tableStyleId>
              </a:tblPr>
              <a:tblGrid>
                <a:gridCol w="2028185">
                  <a:extLst>
                    <a:ext uri="{9D8B030D-6E8A-4147-A177-3AD203B41FA5}">
                      <a16:colId xmlns:a16="http://schemas.microsoft.com/office/drawing/2014/main" val="3914452950"/>
                    </a:ext>
                  </a:extLst>
                </a:gridCol>
                <a:gridCol w="2028185">
                  <a:extLst>
                    <a:ext uri="{9D8B030D-6E8A-4147-A177-3AD203B41FA5}">
                      <a16:colId xmlns:a16="http://schemas.microsoft.com/office/drawing/2014/main" val="1905920723"/>
                    </a:ext>
                  </a:extLst>
                </a:gridCol>
                <a:gridCol w="2028185">
                  <a:extLst>
                    <a:ext uri="{9D8B030D-6E8A-4147-A177-3AD203B41FA5}">
                      <a16:colId xmlns:a16="http://schemas.microsoft.com/office/drawing/2014/main" val="1024136859"/>
                    </a:ext>
                  </a:extLst>
                </a:gridCol>
                <a:gridCol w="2028185">
                  <a:extLst>
                    <a:ext uri="{9D8B030D-6E8A-4147-A177-3AD203B41FA5}">
                      <a16:colId xmlns:a16="http://schemas.microsoft.com/office/drawing/2014/main" val="3059064113"/>
                    </a:ext>
                  </a:extLst>
                </a:gridCol>
              </a:tblGrid>
              <a:tr h="544340">
                <a:tc>
                  <a:txBody>
                    <a:bodyPr/>
                    <a:lstStyle/>
                    <a:p>
                      <a:r>
                        <a:rPr lang="en-US" sz="800" dirty="0"/>
                        <a:t>Study →</a:t>
                      </a:r>
                    </a:p>
                    <a:p>
                      <a:r>
                        <a:rPr lang="en-US" sz="800" dirty="0"/>
                        <a:t>Characteristics ↓</a:t>
                      </a:r>
                    </a:p>
                  </a:txBody>
                  <a:tcPr marL="68580" marR="68580" marT="34290" marB="34290"/>
                </a:tc>
                <a:tc>
                  <a:txBody>
                    <a:bodyPr/>
                    <a:lstStyle/>
                    <a:p>
                      <a:r>
                        <a:rPr lang="en-US" sz="800" dirty="0"/>
                        <a:t>Chen et al. (Lancet)</a:t>
                      </a:r>
                    </a:p>
                  </a:txBody>
                  <a:tcPr marL="68580" marR="68580" marT="34290" marB="34290"/>
                </a:tc>
                <a:tc>
                  <a:txBody>
                    <a:bodyPr/>
                    <a:lstStyle/>
                    <a:p>
                      <a:r>
                        <a:rPr lang="en-US" sz="800" dirty="0"/>
                        <a:t>Liu et al. (J of Infection)</a:t>
                      </a:r>
                    </a:p>
                  </a:txBody>
                  <a:tcPr marL="68580" marR="68580" marT="34290" marB="34290"/>
                </a:tc>
                <a:tc>
                  <a:txBody>
                    <a:bodyPr/>
                    <a:lstStyle/>
                    <a:p>
                      <a:r>
                        <a:rPr lang="en-US" sz="800" dirty="0"/>
                        <a:t>Yang et al. (Lancet)</a:t>
                      </a:r>
                    </a:p>
                  </a:txBody>
                  <a:tcPr marL="68580" marR="68580" marT="34290" marB="34290"/>
                </a:tc>
                <a:extLst>
                  <a:ext uri="{0D108BD9-81ED-4DB2-BD59-A6C34878D82A}">
                    <a16:rowId xmlns:a16="http://schemas.microsoft.com/office/drawing/2014/main" val="1990375991"/>
                  </a:ext>
                </a:extLst>
              </a:tr>
              <a:tr h="315371">
                <a:tc>
                  <a:txBody>
                    <a:bodyPr/>
                    <a:lstStyle/>
                    <a:p>
                      <a:r>
                        <a:rPr lang="en-US" sz="800" dirty="0"/>
                        <a:t>Leukopenia</a:t>
                      </a:r>
                    </a:p>
                  </a:txBody>
                  <a:tcPr marL="68580" marR="68580" marT="34290" marB="34290"/>
                </a:tc>
                <a:tc>
                  <a:txBody>
                    <a:bodyPr/>
                    <a:lstStyle/>
                    <a:p>
                      <a:r>
                        <a:rPr lang="en-US" sz="800" dirty="0"/>
                        <a:t>7 (78%)</a:t>
                      </a:r>
                    </a:p>
                  </a:txBody>
                  <a:tcPr marL="68580" marR="68580" marT="34290" marB="34290"/>
                </a:tc>
                <a:tc>
                  <a:txBody>
                    <a:bodyPr/>
                    <a:lstStyle/>
                    <a:p>
                      <a:r>
                        <a:rPr lang="en-US" sz="800" dirty="0"/>
                        <a:t>0</a:t>
                      </a:r>
                    </a:p>
                  </a:txBody>
                  <a:tcPr marL="68580" marR="68580" marT="34290" marB="34290"/>
                </a:tc>
                <a:tc>
                  <a:txBody>
                    <a:bodyPr/>
                    <a:lstStyle/>
                    <a:p>
                      <a:r>
                        <a:rPr lang="en-US" sz="800" dirty="0"/>
                        <a:t>12 (80%)</a:t>
                      </a:r>
                    </a:p>
                  </a:txBody>
                  <a:tcPr marL="68580" marR="68580" marT="34290" marB="34290"/>
                </a:tc>
                <a:extLst>
                  <a:ext uri="{0D108BD9-81ED-4DB2-BD59-A6C34878D82A}">
                    <a16:rowId xmlns:a16="http://schemas.microsoft.com/office/drawing/2014/main" val="2997250764"/>
                  </a:ext>
                </a:extLst>
              </a:tr>
              <a:tr h="315371">
                <a:tc>
                  <a:txBody>
                    <a:bodyPr/>
                    <a:lstStyle/>
                    <a:p>
                      <a:r>
                        <a:rPr lang="en-US" sz="800" dirty="0"/>
                        <a:t>Lymphocytopenia</a:t>
                      </a:r>
                    </a:p>
                  </a:txBody>
                  <a:tcPr marL="68580" marR="68580" marT="34290" marB="34290"/>
                </a:tc>
                <a:tc>
                  <a:txBody>
                    <a:bodyPr/>
                    <a:lstStyle/>
                    <a:p>
                      <a:r>
                        <a:rPr lang="en-US" sz="800" dirty="0"/>
                        <a:t>5 (56%)</a:t>
                      </a:r>
                    </a:p>
                  </a:txBody>
                  <a:tcPr marL="68580" marR="68580" marT="34290" marB="34290"/>
                </a:tc>
                <a:tc>
                  <a:txBody>
                    <a:bodyPr/>
                    <a:lstStyle/>
                    <a:p>
                      <a:r>
                        <a:rPr lang="en-US" sz="800" dirty="0"/>
                        <a:t>0</a:t>
                      </a:r>
                    </a:p>
                  </a:txBody>
                  <a:tcPr marL="68580" marR="68580" marT="34290" marB="34290"/>
                </a:tc>
                <a:tc>
                  <a:txBody>
                    <a:bodyPr/>
                    <a:lstStyle/>
                    <a:p>
                      <a:r>
                        <a:rPr lang="en-US" sz="800" dirty="0"/>
                        <a:t>0</a:t>
                      </a:r>
                    </a:p>
                  </a:txBody>
                  <a:tcPr marL="68580" marR="68580" marT="34290" marB="34290"/>
                </a:tc>
                <a:extLst>
                  <a:ext uri="{0D108BD9-81ED-4DB2-BD59-A6C34878D82A}">
                    <a16:rowId xmlns:a16="http://schemas.microsoft.com/office/drawing/2014/main" val="2568421041"/>
                  </a:ext>
                </a:extLst>
              </a:tr>
              <a:tr h="315371">
                <a:tc>
                  <a:txBody>
                    <a:bodyPr/>
                    <a:lstStyle/>
                    <a:p>
                      <a:r>
                        <a:rPr lang="en-US" sz="800" dirty="0"/>
                        <a:t>Elevated CRP</a:t>
                      </a:r>
                    </a:p>
                  </a:txBody>
                  <a:tcPr marL="68580" marR="68580" marT="34290" marB="34290"/>
                </a:tc>
                <a:tc>
                  <a:txBody>
                    <a:bodyPr/>
                    <a:lstStyle/>
                    <a:p>
                      <a:r>
                        <a:rPr lang="en-US" sz="800" dirty="0"/>
                        <a:t>6 (75%)</a:t>
                      </a:r>
                    </a:p>
                  </a:txBody>
                  <a:tcPr marL="68580" marR="68580" marT="34290" marB="34290"/>
                </a:tc>
                <a:tc>
                  <a:txBody>
                    <a:bodyPr/>
                    <a:lstStyle/>
                    <a:p>
                      <a:r>
                        <a:rPr lang="en-US" sz="800" dirty="0"/>
                        <a:t>2 (67%)</a:t>
                      </a:r>
                    </a:p>
                  </a:txBody>
                  <a:tcPr marL="68580" marR="68580" marT="34290" marB="34290"/>
                </a:tc>
                <a:tc>
                  <a:txBody>
                    <a:bodyPr/>
                    <a:lstStyle/>
                    <a:p>
                      <a:r>
                        <a:rPr lang="en-US" sz="800" dirty="0"/>
                        <a:t>10 (67%)</a:t>
                      </a:r>
                    </a:p>
                  </a:txBody>
                  <a:tcPr marL="68580" marR="68580" marT="34290" marB="34290"/>
                </a:tc>
                <a:extLst>
                  <a:ext uri="{0D108BD9-81ED-4DB2-BD59-A6C34878D82A}">
                    <a16:rowId xmlns:a16="http://schemas.microsoft.com/office/drawing/2014/main" val="1015328922"/>
                  </a:ext>
                </a:extLst>
              </a:tr>
              <a:tr h="315371">
                <a:tc>
                  <a:txBody>
                    <a:bodyPr/>
                    <a:lstStyle/>
                    <a:p>
                      <a:r>
                        <a:rPr lang="en-US" sz="800" dirty="0"/>
                        <a:t>Transaminitis</a:t>
                      </a:r>
                    </a:p>
                  </a:txBody>
                  <a:tcPr marL="68580" marR="68580" marT="34290" marB="34290"/>
                </a:tc>
                <a:tc>
                  <a:txBody>
                    <a:bodyPr/>
                    <a:lstStyle/>
                    <a:p>
                      <a:r>
                        <a:rPr lang="en-US" sz="800" dirty="0"/>
                        <a:t>3 (33%)</a:t>
                      </a:r>
                    </a:p>
                  </a:txBody>
                  <a:tcPr marL="68580" marR="68580" marT="34290" marB="34290"/>
                </a:tc>
                <a:tc>
                  <a:txBody>
                    <a:bodyPr/>
                    <a:lstStyle/>
                    <a:p>
                      <a:r>
                        <a:rPr lang="en-US" sz="800" dirty="0"/>
                        <a:t>0</a:t>
                      </a:r>
                    </a:p>
                  </a:txBody>
                  <a:tcPr marL="68580" marR="68580" marT="34290" marB="34290"/>
                </a:tc>
                <a:tc>
                  <a:txBody>
                    <a:bodyPr/>
                    <a:lstStyle/>
                    <a:p>
                      <a:r>
                        <a:rPr lang="en-US" sz="800" dirty="0"/>
                        <a:t>NR</a:t>
                      </a:r>
                    </a:p>
                  </a:txBody>
                  <a:tcPr marL="68580" marR="68580" marT="34290" marB="34290"/>
                </a:tc>
                <a:extLst>
                  <a:ext uri="{0D108BD9-81ED-4DB2-BD59-A6C34878D82A}">
                    <a16:rowId xmlns:a16="http://schemas.microsoft.com/office/drawing/2014/main" val="1229543446"/>
                  </a:ext>
                </a:extLst>
              </a:tr>
              <a:tr h="315371">
                <a:tc>
                  <a:txBody>
                    <a:bodyPr/>
                    <a:lstStyle/>
                    <a:p>
                      <a:r>
                        <a:rPr lang="en-US" sz="800" dirty="0"/>
                        <a:t>SARS-CoV-2 </a:t>
                      </a:r>
                      <a:r>
                        <a:rPr lang="en-US" sz="800" dirty="0" err="1"/>
                        <a:t>qRT</a:t>
                      </a:r>
                      <a:r>
                        <a:rPr lang="en-US" sz="800" dirty="0"/>
                        <a:t>-PCR +</a:t>
                      </a:r>
                    </a:p>
                  </a:txBody>
                  <a:tcPr marL="68580" marR="68580" marT="34290" marB="34290"/>
                </a:tc>
                <a:tc>
                  <a:txBody>
                    <a:bodyPr/>
                    <a:lstStyle/>
                    <a:p>
                      <a:r>
                        <a:rPr lang="en-US" sz="800" dirty="0"/>
                        <a:t>9 (100%)</a:t>
                      </a:r>
                    </a:p>
                  </a:txBody>
                  <a:tcPr marL="68580" marR="68580" marT="34290" marB="34290"/>
                </a:tc>
                <a:tc>
                  <a:txBody>
                    <a:bodyPr/>
                    <a:lstStyle/>
                    <a:p>
                      <a:r>
                        <a:rPr lang="en-US" sz="800" dirty="0"/>
                        <a:t>3 (100%)</a:t>
                      </a:r>
                    </a:p>
                  </a:txBody>
                  <a:tcPr marL="68580" marR="68580" marT="34290" marB="34290"/>
                </a:tc>
                <a:tc>
                  <a:txBody>
                    <a:bodyPr/>
                    <a:lstStyle/>
                    <a:p>
                      <a:r>
                        <a:rPr lang="en-US" sz="800" dirty="0"/>
                        <a:t>15 (100%)</a:t>
                      </a:r>
                    </a:p>
                  </a:txBody>
                  <a:tcPr marL="68580" marR="68580" marT="34290" marB="34290"/>
                </a:tc>
                <a:extLst>
                  <a:ext uri="{0D108BD9-81ED-4DB2-BD59-A6C34878D82A}">
                    <a16:rowId xmlns:a16="http://schemas.microsoft.com/office/drawing/2014/main" val="1953081411"/>
                  </a:ext>
                </a:extLst>
              </a:tr>
            </a:tbl>
          </a:graphicData>
        </a:graphic>
      </p:graphicFrame>
    </p:spTree>
    <p:extLst>
      <p:ext uri="{BB962C8B-B14F-4D97-AF65-F5344CB8AC3E}">
        <p14:creationId xmlns:p14="http://schemas.microsoft.com/office/powerpoint/2010/main" val="4013068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37F84-B569-814A-AD42-7FC8CB5C9683}"/>
              </a:ext>
            </a:extLst>
          </p:cNvPr>
          <p:cNvSpPr>
            <a:spLocks noGrp="1"/>
          </p:cNvSpPr>
          <p:nvPr>
            <p:ph type="title"/>
          </p:nvPr>
        </p:nvSpPr>
        <p:spPr/>
        <p:txBody>
          <a:bodyPr/>
          <a:lstStyle/>
          <a:p>
            <a:r>
              <a:rPr lang="en-US" dirty="0"/>
              <a:t>Coronavirus Obstetric &amp; Clinical Findings</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13</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graphicFrame>
        <p:nvGraphicFramePr>
          <p:cNvPr id="5" name="Content Placeholder 3">
            <a:extLst>
              <a:ext uri="{FF2B5EF4-FFF2-40B4-BE49-F238E27FC236}">
                <a16:creationId xmlns:a16="http://schemas.microsoft.com/office/drawing/2014/main" id="{1DD60F25-49B4-42FC-B744-20D23B3438CD}"/>
              </a:ext>
            </a:extLst>
          </p:cNvPr>
          <p:cNvGraphicFramePr>
            <a:graphicFrameLocks/>
          </p:cNvGraphicFramePr>
          <p:nvPr>
            <p:extLst/>
          </p:nvPr>
        </p:nvGraphicFramePr>
        <p:xfrm>
          <a:off x="628650" y="1401116"/>
          <a:ext cx="7886700" cy="1581150"/>
        </p:xfrm>
        <a:graphic>
          <a:graphicData uri="http://schemas.openxmlformats.org/drawingml/2006/table">
            <a:tbl>
              <a:tblPr firstRow="1" bandRow="1">
                <a:tableStyleId>{21E4AEA4-8DFA-4A89-87EB-49C32662AFE0}</a:tableStyleId>
              </a:tblPr>
              <a:tblGrid>
                <a:gridCol w="1971675">
                  <a:extLst>
                    <a:ext uri="{9D8B030D-6E8A-4147-A177-3AD203B41FA5}">
                      <a16:colId xmlns:a16="http://schemas.microsoft.com/office/drawing/2014/main" val="3914452950"/>
                    </a:ext>
                  </a:extLst>
                </a:gridCol>
                <a:gridCol w="1971675">
                  <a:extLst>
                    <a:ext uri="{9D8B030D-6E8A-4147-A177-3AD203B41FA5}">
                      <a16:colId xmlns:a16="http://schemas.microsoft.com/office/drawing/2014/main" val="1905920723"/>
                    </a:ext>
                  </a:extLst>
                </a:gridCol>
                <a:gridCol w="1971675">
                  <a:extLst>
                    <a:ext uri="{9D8B030D-6E8A-4147-A177-3AD203B41FA5}">
                      <a16:colId xmlns:a16="http://schemas.microsoft.com/office/drawing/2014/main" val="1024136859"/>
                    </a:ext>
                  </a:extLst>
                </a:gridCol>
                <a:gridCol w="1971675">
                  <a:extLst>
                    <a:ext uri="{9D8B030D-6E8A-4147-A177-3AD203B41FA5}">
                      <a16:colId xmlns:a16="http://schemas.microsoft.com/office/drawing/2014/main" val="3059064113"/>
                    </a:ext>
                  </a:extLst>
                </a:gridCol>
              </a:tblGrid>
              <a:tr h="300133">
                <a:tc>
                  <a:txBody>
                    <a:bodyPr/>
                    <a:lstStyle/>
                    <a:p>
                      <a:r>
                        <a:rPr lang="en-US" sz="800" dirty="0"/>
                        <a:t>Study →</a:t>
                      </a:r>
                    </a:p>
                    <a:p>
                      <a:r>
                        <a:rPr lang="en-US" sz="800" dirty="0"/>
                        <a:t>Characteristics ↓</a:t>
                      </a:r>
                    </a:p>
                  </a:txBody>
                  <a:tcPr marL="68580" marR="68580" marT="34290" marB="34290"/>
                </a:tc>
                <a:tc>
                  <a:txBody>
                    <a:bodyPr/>
                    <a:lstStyle/>
                    <a:p>
                      <a:r>
                        <a:rPr lang="en-US" sz="800" dirty="0"/>
                        <a:t>Chen et al. (Lancet)</a:t>
                      </a:r>
                    </a:p>
                  </a:txBody>
                  <a:tcPr marL="68580" marR="68580" marT="34290" marB="34290"/>
                </a:tc>
                <a:tc>
                  <a:txBody>
                    <a:bodyPr/>
                    <a:lstStyle/>
                    <a:p>
                      <a:r>
                        <a:rPr lang="en-US" sz="800" dirty="0"/>
                        <a:t>Liu et al. (J of Infection)</a:t>
                      </a:r>
                    </a:p>
                  </a:txBody>
                  <a:tcPr marL="68580" marR="68580" marT="34290" marB="34290"/>
                </a:tc>
                <a:tc>
                  <a:txBody>
                    <a:bodyPr/>
                    <a:lstStyle/>
                    <a:p>
                      <a:r>
                        <a:rPr lang="en-US" sz="800" dirty="0"/>
                        <a:t>Yang et al. (Lancet)</a:t>
                      </a:r>
                    </a:p>
                  </a:txBody>
                  <a:tcPr marL="68580" marR="68580" marT="34290" marB="34290"/>
                </a:tc>
                <a:extLst>
                  <a:ext uri="{0D108BD9-81ED-4DB2-BD59-A6C34878D82A}">
                    <a16:rowId xmlns:a16="http://schemas.microsoft.com/office/drawing/2014/main" val="1990375991"/>
                  </a:ext>
                </a:extLst>
              </a:tr>
              <a:tr h="415910">
                <a:tc>
                  <a:txBody>
                    <a:bodyPr/>
                    <a:lstStyle/>
                    <a:p>
                      <a:r>
                        <a:rPr lang="en-US" sz="800" dirty="0"/>
                        <a:t>Mode of Delivery</a:t>
                      </a:r>
                    </a:p>
                  </a:txBody>
                  <a:tcPr marL="68580" marR="68580" marT="34290" marB="34290"/>
                </a:tc>
                <a:tc>
                  <a:txBody>
                    <a:bodyPr/>
                    <a:lstStyle/>
                    <a:p>
                      <a:r>
                        <a:rPr lang="en-US" sz="800" dirty="0"/>
                        <a:t>Cesarean 9 (100%)</a:t>
                      </a:r>
                    </a:p>
                    <a:p>
                      <a:r>
                        <a:rPr lang="en-US" sz="800" dirty="0"/>
                        <a:t>Vaginal 0 (0%)</a:t>
                      </a:r>
                    </a:p>
                  </a:txBody>
                  <a:tcPr marL="68580" marR="68580" marT="34290" marB="34290"/>
                </a:tc>
                <a:tc>
                  <a:txBody>
                    <a:bodyPr/>
                    <a:lstStyle/>
                    <a:p>
                      <a:r>
                        <a:rPr lang="en-US" sz="800" dirty="0"/>
                        <a:t>Cesarean 2 (67%)</a:t>
                      </a:r>
                    </a:p>
                    <a:p>
                      <a:r>
                        <a:rPr lang="en-US" sz="800" dirty="0"/>
                        <a:t>Vaginal 1 (33%)</a:t>
                      </a:r>
                    </a:p>
                  </a:txBody>
                  <a:tcPr marL="68580" marR="68580" marT="34290" marB="34290"/>
                </a:tc>
                <a:tc>
                  <a:txBody>
                    <a:bodyPr/>
                    <a:lstStyle/>
                    <a:p>
                      <a:r>
                        <a:rPr lang="en-US" sz="800" dirty="0"/>
                        <a:t>Cesarean 10 (91%)</a:t>
                      </a:r>
                    </a:p>
                    <a:p>
                      <a:r>
                        <a:rPr lang="en-US" sz="800" dirty="0"/>
                        <a:t>Vaginal 1 (9%)</a:t>
                      </a:r>
                    </a:p>
                    <a:p>
                      <a:r>
                        <a:rPr lang="en-US" sz="800" dirty="0"/>
                        <a:t>4 still pregnant</a:t>
                      </a:r>
                    </a:p>
                  </a:txBody>
                  <a:tcPr marL="68580" marR="68580" marT="34290" marB="34290"/>
                </a:tc>
                <a:extLst>
                  <a:ext uri="{0D108BD9-81ED-4DB2-BD59-A6C34878D82A}">
                    <a16:rowId xmlns:a16="http://schemas.microsoft.com/office/drawing/2014/main" val="2997250764"/>
                  </a:ext>
                </a:extLst>
              </a:tr>
              <a:tr h="278130">
                <a:tc>
                  <a:txBody>
                    <a:bodyPr/>
                    <a:lstStyle/>
                    <a:p>
                      <a:r>
                        <a:rPr lang="en-US" sz="800" dirty="0"/>
                        <a:t>Maternal O2 support</a:t>
                      </a:r>
                    </a:p>
                  </a:txBody>
                  <a:tcPr marL="68580" marR="68580" marT="34290" marB="34290"/>
                </a:tc>
                <a:tc>
                  <a:txBody>
                    <a:bodyPr/>
                    <a:lstStyle/>
                    <a:p>
                      <a:r>
                        <a:rPr lang="en-US" sz="800" dirty="0"/>
                        <a:t>9 (100%)</a:t>
                      </a:r>
                    </a:p>
                  </a:txBody>
                  <a:tcPr marL="68580" marR="68580" marT="34290" marB="34290"/>
                </a:tc>
                <a:tc>
                  <a:txBody>
                    <a:bodyPr/>
                    <a:lstStyle/>
                    <a:p>
                      <a:r>
                        <a:rPr lang="en-US" sz="800" dirty="0"/>
                        <a:t>3 (100%)</a:t>
                      </a:r>
                    </a:p>
                  </a:txBody>
                  <a:tcPr marL="68580" marR="68580" marT="34290" marB="34290"/>
                </a:tc>
                <a:tc>
                  <a:txBody>
                    <a:bodyPr/>
                    <a:lstStyle/>
                    <a:p>
                      <a:r>
                        <a:rPr lang="en-US" sz="800" dirty="0"/>
                        <a:t>10 (67%)</a:t>
                      </a:r>
                    </a:p>
                  </a:txBody>
                  <a:tcPr marL="68580" marR="68580" marT="34290" marB="34290"/>
                </a:tc>
                <a:extLst>
                  <a:ext uri="{0D108BD9-81ED-4DB2-BD59-A6C34878D82A}">
                    <a16:rowId xmlns:a16="http://schemas.microsoft.com/office/drawing/2014/main" val="4228712210"/>
                  </a:ext>
                </a:extLst>
              </a:tr>
              <a:tr h="278130">
                <a:tc>
                  <a:txBody>
                    <a:bodyPr/>
                    <a:lstStyle/>
                    <a:p>
                      <a:r>
                        <a:rPr lang="en-US" sz="800" dirty="0"/>
                        <a:t>Fetal Distress</a:t>
                      </a:r>
                    </a:p>
                  </a:txBody>
                  <a:tcPr marL="68580" marR="68580" marT="34290" marB="34290"/>
                </a:tc>
                <a:tc>
                  <a:txBody>
                    <a:bodyPr/>
                    <a:lstStyle/>
                    <a:p>
                      <a:r>
                        <a:rPr lang="en-US" sz="800" dirty="0"/>
                        <a:t>3 (33%)</a:t>
                      </a:r>
                    </a:p>
                  </a:txBody>
                  <a:tcPr marL="68580" marR="68580" marT="34290" marB="34290"/>
                </a:tc>
                <a:tc>
                  <a:txBody>
                    <a:bodyPr/>
                    <a:lstStyle/>
                    <a:p>
                      <a:r>
                        <a:rPr lang="en-US" sz="800" dirty="0"/>
                        <a:t>1 (33%)</a:t>
                      </a:r>
                    </a:p>
                  </a:txBody>
                  <a:tcPr marL="68580" marR="68580" marT="34290" marB="34290"/>
                </a:tc>
                <a:tc>
                  <a:txBody>
                    <a:bodyPr/>
                    <a:lstStyle/>
                    <a:p>
                      <a:r>
                        <a:rPr lang="en-US" sz="800" dirty="0"/>
                        <a:t>NR</a:t>
                      </a:r>
                    </a:p>
                  </a:txBody>
                  <a:tcPr marL="68580" marR="68580" marT="34290" marB="34290"/>
                </a:tc>
                <a:extLst>
                  <a:ext uri="{0D108BD9-81ED-4DB2-BD59-A6C34878D82A}">
                    <a16:rowId xmlns:a16="http://schemas.microsoft.com/office/drawing/2014/main" val="2568421041"/>
                  </a:ext>
                </a:extLst>
              </a:tr>
              <a:tr h="278130">
                <a:tc>
                  <a:txBody>
                    <a:bodyPr/>
                    <a:lstStyle/>
                    <a:p>
                      <a:r>
                        <a:rPr lang="en-US" sz="800" dirty="0"/>
                        <a:t>Apgar Score</a:t>
                      </a:r>
                    </a:p>
                  </a:txBody>
                  <a:tcPr marL="68580" marR="68580" marT="34290" marB="34290"/>
                </a:tc>
                <a:tc>
                  <a:txBody>
                    <a:bodyPr/>
                    <a:lstStyle/>
                    <a:p>
                      <a:r>
                        <a:rPr lang="en-US" sz="800" dirty="0"/>
                        <a:t>1 min (8-9) 5 min (9-10)</a:t>
                      </a:r>
                    </a:p>
                  </a:txBody>
                  <a:tcPr marL="68580" marR="68580" marT="34290" marB="34290"/>
                </a:tc>
                <a:tc>
                  <a:txBody>
                    <a:bodyPr/>
                    <a:lstStyle/>
                    <a:p>
                      <a:r>
                        <a:rPr lang="en-US" sz="800" dirty="0"/>
                        <a:t>1 min (8) 5 min (9)</a:t>
                      </a:r>
                    </a:p>
                  </a:txBody>
                  <a:tcPr marL="68580" marR="68580" marT="34290" marB="34290"/>
                </a:tc>
                <a:tc>
                  <a:txBody>
                    <a:bodyPr/>
                    <a:lstStyle/>
                    <a:p>
                      <a:r>
                        <a:rPr lang="en-US" sz="800" dirty="0"/>
                        <a:t>1 min (8) 5 min (9)</a:t>
                      </a:r>
                    </a:p>
                  </a:txBody>
                  <a:tcPr marL="68580" marR="68580" marT="34290" marB="34290"/>
                </a:tc>
                <a:extLst>
                  <a:ext uri="{0D108BD9-81ED-4DB2-BD59-A6C34878D82A}">
                    <a16:rowId xmlns:a16="http://schemas.microsoft.com/office/drawing/2014/main" val="839406057"/>
                  </a:ext>
                </a:extLst>
              </a:tr>
            </a:tbl>
          </a:graphicData>
        </a:graphic>
      </p:graphicFrame>
    </p:spTree>
    <p:extLst>
      <p:ext uri="{BB962C8B-B14F-4D97-AF65-F5344CB8AC3E}">
        <p14:creationId xmlns:p14="http://schemas.microsoft.com/office/powerpoint/2010/main" val="2366587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37F84-B569-814A-AD42-7FC8CB5C9683}"/>
              </a:ext>
            </a:extLst>
          </p:cNvPr>
          <p:cNvSpPr>
            <a:spLocks noGrp="1"/>
          </p:cNvSpPr>
          <p:nvPr>
            <p:ph type="title"/>
          </p:nvPr>
        </p:nvSpPr>
        <p:spPr/>
        <p:txBody>
          <a:bodyPr/>
          <a:lstStyle/>
          <a:p>
            <a:r>
              <a:rPr lang="en-US" dirty="0"/>
              <a:t>CoVID-19 + Pregnancy: </a:t>
            </a:r>
            <a:r>
              <a:rPr lang="en-US" sz="1800" i="1" dirty="0">
                <a:solidFill>
                  <a:schemeClr val="tx2"/>
                </a:solidFill>
              </a:rPr>
              <a:t>Chen, et al</a:t>
            </a:r>
            <a:endParaRPr lang="en-US" i="1" dirty="0">
              <a:solidFill>
                <a:schemeClr val="tx2"/>
              </a:solidFill>
            </a:endParaRPr>
          </a:p>
        </p:txBody>
      </p:sp>
      <p:sp>
        <p:nvSpPr>
          <p:cNvPr id="2" name="Content Placeholder 1">
            <a:extLst>
              <a:ext uri="{FF2B5EF4-FFF2-40B4-BE49-F238E27FC236}">
                <a16:creationId xmlns:a16="http://schemas.microsoft.com/office/drawing/2014/main" id="{A81F2641-7365-8F46-A6F9-A706D9A70DFA}"/>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14</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pic>
        <p:nvPicPr>
          <p:cNvPr id="5" name="Picture 4" descr="A screenshot of a social media post&#10;&#10;Description automatically generated">
            <a:extLst>
              <a:ext uri="{FF2B5EF4-FFF2-40B4-BE49-F238E27FC236}">
                <a16:creationId xmlns:a16="http://schemas.microsoft.com/office/drawing/2014/main" id="{F18358F1-5631-4764-B84F-5DABBF99BE81}"/>
              </a:ext>
            </a:extLst>
          </p:cNvPr>
          <p:cNvPicPr>
            <a:picLocks noChangeAspect="1"/>
          </p:cNvPicPr>
          <p:nvPr/>
        </p:nvPicPr>
        <p:blipFill rotWithShape="1">
          <a:blip r:embed="rId2"/>
          <a:srcRect l="727" t="3381" r="1198" b="2512"/>
          <a:stretch/>
        </p:blipFill>
        <p:spPr>
          <a:xfrm>
            <a:off x="130628" y="939547"/>
            <a:ext cx="8763001" cy="3601640"/>
          </a:xfrm>
          <a:prstGeom prst="rect">
            <a:avLst/>
          </a:prstGeom>
        </p:spPr>
      </p:pic>
    </p:spTree>
    <p:extLst>
      <p:ext uri="{BB962C8B-B14F-4D97-AF65-F5344CB8AC3E}">
        <p14:creationId xmlns:p14="http://schemas.microsoft.com/office/powerpoint/2010/main" val="1228657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D8B731-D997-4E85-8D34-A97824AC4F33}"/>
              </a:ext>
            </a:extLst>
          </p:cNvPr>
          <p:cNvSpPr>
            <a:spLocks noGrp="1"/>
          </p:cNvSpPr>
          <p:nvPr>
            <p:ph type="title"/>
          </p:nvPr>
        </p:nvSpPr>
        <p:spPr/>
        <p:txBody>
          <a:bodyPr/>
          <a:lstStyle/>
          <a:p>
            <a:r>
              <a:rPr lang="en-US" dirty="0"/>
              <a:t>CoVID-19 + Pregnancy: </a:t>
            </a:r>
            <a:r>
              <a:rPr lang="en-US" sz="1800" i="1" dirty="0">
                <a:solidFill>
                  <a:schemeClr val="tx2"/>
                </a:solidFill>
              </a:rPr>
              <a:t>Zhu, et al.</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15</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grpSp>
        <p:nvGrpSpPr>
          <p:cNvPr id="8" name="Group 7">
            <a:extLst>
              <a:ext uri="{FF2B5EF4-FFF2-40B4-BE49-F238E27FC236}">
                <a16:creationId xmlns:a16="http://schemas.microsoft.com/office/drawing/2014/main" id="{287DAEA9-0792-BD48-A28B-2D8A6672F886}"/>
              </a:ext>
            </a:extLst>
          </p:cNvPr>
          <p:cNvGrpSpPr/>
          <p:nvPr/>
        </p:nvGrpSpPr>
        <p:grpSpPr>
          <a:xfrm>
            <a:off x="507677" y="1150806"/>
            <a:ext cx="8541221" cy="2326311"/>
            <a:chOff x="676902" y="1273152"/>
            <a:chExt cx="11388295" cy="3101748"/>
          </a:xfrm>
        </p:grpSpPr>
        <p:sp>
          <p:nvSpPr>
            <p:cNvPr id="9" name="Content Placeholder 2">
              <a:extLst>
                <a:ext uri="{FF2B5EF4-FFF2-40B4-BE49-F238E27FC236}">
                  <a16:creationId xmlns:a16="http://schemas.microsoft.com/office/drawing/2014/main" id="{E8AF6039-BC59-47A1-9659-399D100AB649}"/>
                </a:ext>
              </a:extLst>
            </p:cNvPr>
            <p:cNvSpPr txBox="1">
              <a:spLocks/>
            </p:cNvSpPr>
            <p:nvPr/>
          </p:nvSpPr>
          <p:spPr>
            <a:xfrm>
              <a:off x="710553" y="1273152"/>
              <a:ext cx="11354644" cy="310174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N = 9 pregnancies </a:t>
              </a:r>
              <a:r>
                <a:rPr lang="en-US" sz="1500" dirty="0">
                  <a:solidFill>
                    <a:srgbClr val="53565A"/>
                  </a:solidFill>
                  <a:latin typeface="Calibri" panose="020F0502020204030204"/>
                  <a:sym typeface="Wingdings" pitchFamily="2" charset="2"/>
                </a:rPr>
                <a:t> </a:t>
              </a:r>
              <a:r>
                <a:rPr lang="en-US" sz="1500" dirty="0">
                  <a:solidFill>
                    <a:srgbClr val="53565A"/>
                  </a:solidFill>
                  <a:latin typeface="Calibri" panose="020F0502020204030204"/>
                </a:rPr>
                <a:t>10 </a:t>
              </a:r>
              <a:r>
                <a:rPr lang="en-US" sz="1500" u="sng" dirty="0">
                  <a:solidFill>
                    <a:srgbClr val="53565A"/>
                  </a:solidFill>
                  <a:latin typeface="Calibri" panose="020F0502020204030204"/>
                </a:rPr>
                <a:t>neonates</a:t>
              </a:r>
            </a:p>
            <a:p>
              <a:pPr marL="171450" indent="-171450" defTabSz="685800">
                <a:spcBef>
                  <a:spcPts val="750"/>
                </a:spcBef>
                <a:defRPr/>
              </a:pPr>
              <a:r>
                <a:rPr lang="en-US" sz="1500" dirty="0">
                  <a:solidFill>
                    <a:srgbClr val="53565A"/>
                  </a:solidFill>
                  <a:latin typeface="Calibri" panose="020F0502020204030204"/>
                </a:rPr>
                <a:t>Symptom onset: </a:t>
              </a:r>
            </a:p>
            <a:p>
              <a:pPr marL="514350" lvl="1" indent="-171450" defTabSz="685800">
                <a:spcBef>
                  <a:spcPts val="375"/>
                </a:spcBef>
                <a:defRPr/>
              </a:pPr>
              <a:r>
                <a:rPr lang="en-US" sz="1500" dirty="0">
                  <a:solidFill>
                    <a:srgbClr val="53565A"/>
                  </a:solidFill>
                  <a:latin typeface="Calibri" panose="020F0502020204030204"/>
                </a:rPr>
                <a:t>Before delivery = 4; Day of = 2; After = 3</a:t>
              </a:r>
            </a:p>
            <a:p>
              <a:pPr marL="514350" lvl="1" indent="-171450" defTabSz="685800">
                <a:spcBef>
                  <a:spcPts val="375"/>
                </a:spcBef>
                <a:defRPr/>
              </a:pPr>
              <a:r>
                <a:rPr lang="en-US" sz="1500" dirty="0">
                  <a:solidFill>
                    <a:srgbClr val="53565A"/>
                  </a:solidFill>
                  <a:latin typeface="Calibri" panose="020F0502020204030204"/>
                </a:rPr>
                <a:t>Fever and cough; 1 with diarrhea</a:t>
              </a:r>
            </a:p>
            <a:p>
              <a:pPr marL="171450" indent="-171450" defTabSz="685800">
                <a:spcBef>
                  <a:spcPts val="750"/>
                </a:spcBef>
                <a:defRPr/>
              </a:pPr>
              <a:r>
                <a:rPr lang="en-US" sz="1500" dirty="0">
                  <a:solidFill>
                    <a:srgbClr val="53565A"/>
                  </a:solidFill>
                  <a:latin typeface="Calibri" panose="020F0502020204030204"/>
                </a:rPr>
                <a:t>Term = 4; Preterm = 6</a:t>
              </a:r>
            </a:p>
            <a:p>
              <a:pPr marL="514350" lvl="1" indent="-171450" defTabSz="685800">
                <a:spcBef>
                  <a:spcPts val="375"/>
                </a:spcBef>
                <a:defRPr/>
              </a:pPr>
              <a:r>
                <a:rPr lang="en-US" sz="1500" dirty="0">
                  <a:solidFill>
                    <a:srgbClr val="53565A"/>
                  </a:solidFill>
                  <a:latin typeface="Calibri" panose="020F0502020204030204"/>
                </a:rPr>
                <a:t>SOB = 6;  Fever = 2; Thrombocytopenia = 2; Tachycardia = 1, Pneumothorax = 1, Vomiting = 1</a:t>
              </a:r>
            </a:p>
            <a:p>
              <a:pPr marL="171450" indent="-171450" defTabSz="685800">
                <a:spcBef>
                  <a:spcPts val="750"/>
                </a:spcBef>
                <a:defRPr/>
              </a:pPr>
              <a:r>
                <a:rPr lang="en-US" sz="1500" dirty="0">
                  <a:solidFill>
                    <a:srgbClr val="53565A"/>
                  </a:solidFill>
                  <a:latin typeface="Calibri" panose="020F0502020204030204"/>
                </a:rPr>
                <a:t>Negative SARS-CoV2 swabs = 9</a:t>
              </a:r>
            </a:p>
            <a:p>
              <a:pPr marL="171450" indent="-171450" defTabSz="685800">
                <a:spcBef>
                  <a:spcPts val="750"/>
                </a:spcBef>
                <a:defRPr/>
              </a:pPr>
              <a:r>
                <a:rPr lang="en-US" sz="1500" dirty="0">
                  <a:solidFill>
                    <a:srgbClr val="53565A"/>
                  </a:solidFill>
                  <a:latin typeface="Calibri" panose="020F0502020204030204"/>
                </a:rPr>
                <a:t>1 death (34+5/7, DOL #8 multiorgan failure, DIC, Shock)</a:t>
              </a:r>
            </a:p>
          </p:txBody>
        </p:sp>
        <p:sp>
          <p:nvSpPr>
            <p:cNvPr id="11" name="Right Triangle 10">
              <a:extLst>
                <a:ext uri="{FF2B5EF4-FFF2-40B4-BE49-F238E27FC236}">
                  <a16:creationId xmlns:a16="http://schemas.microsoft.com/office/drawing/2014/main" id="{B5BFBAA0-82A1-7340-BD78-936E246425F4}"/>
                </a:ext>
              </a:extLst>
            </p:cNvPr>
            <p:cNvSpPr/>
            <p:nvPr/>
          </p:nvSpPr>
          <p:spPr>
            <a:xfrm rot="10800000">
              <a:off x="676902" y="1350269"/>
              <a:ext cx="210954" cy="180311"/>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CD788BDC-E1B2-B244-8251-420718817B8A}"/>
                </a:ext>
              </a:extLst>
            </p:cNvPr>
            <p:cNvSpPr/>
            <p:nvPr/>
          </p:nvSpPr>
          <p:spPr>
            <a:xfrm rot="10800000">
              <a:off x="676902" y="1737812"/>
              <a:ext cx="210954" cy="180311"/>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75F8876C-DFA6-8C40-A208-F95F7A4240AD}"/>
                </a:ext>
              </a:extLst>
            </p:cNvPr>
            <p:cNvSpPr/>
            <p:nvPr/>
          </p:nvSpPr>
          <p:spPr>
            <a:xfrm rot="10800000">
              <a:off x="676902" y="2825022"/>
              <a:ext cx="210954" cy="180311"/>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0905F3C5-3343-D044-9AA6-5D7A6A0B0287}"/>
                </a:ext>
              </a:extLst>
            </p:cNvPr>
            <p:cNvSpPr/>
            <p:nvPr/>
          </p:nvSpPr>
          <p:spPr>
            <a:xfrm rot="10800000">
              <a:off x="676902" y="3568762"/>
              <a:ext cx="210954" cy="180311"/>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5" name="Right Triangle 14">
              <a:extLst>
                <a:ext uri="{FF2B5EF4-FFF2-40B4-BE49-F238E27FC236}">
                  <a16:creationId xmlns:a16="http://schemas.microsoft.com/office/drawing/2014/main" id="{1E8871A1-BE0B-1C4B-957A-9FC77DBD3B3A}"/>
                </a:ext>
              </a:extLst>
            </p:cNvPr>
            <p:cNvSpPr/>
            <p:nvPr/>
          </p:nvSpPr>
          <p:spPr>
            <a:xfrm rot="10800000">
              <a:off x="676902" y="4005774"/>
              <a:ext cx="210954" cy="180311"/>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b="1" dirty="0">
                <a:solidFill>
                  <a:srgbClr val="FFFFFF"/>
                </a:solidFill>
                <a:latin typeface="Calibri"/>
              </a:endParaRPr>
            </a:p>
          </p:txBody>
        </p:sp>
      </p:grpSp>
      <p:sp>
        <p:nvSpPr>
          <p:cNvPr id="5" name="TextBox 4">
            <a:extLst>
              <a:ext uri="{FF2B5EF4-FFF2-40B4-BE49-F238E27FC236}">
                <a16:creationId xmlns:a16="http://schemas.microsoft.com/office/drawing/2014/main" id="{FA8FACBD-5E11-104C-8375-F85FC938E91E}"/>
              </a:ext>
            </a:extLst>
          </p:cNvPr>
          <p:cNvSpPr txBox="1"/>
          <p:nvPr/>
        </p:nvSpPr>
        <p:spPr>
          <a:xfrm>
            <a:off x="457200" y="4036782"/>
            <a:ext cx="8006221" cy="577081"/>
          </a:xfrm>
          <a:prstGeom prst="rect">
            <a:avLst/>
          </a:prstGeom>
          <a:noFill/>
        </p:spPr>
        <p:txBody>
          <a:bodyPr wrap="square" rtlCol="0">
            <a:spAutoFit/>
          </a:bodyPr>
          <a:lstStyle/>
          <a:p>
            <a:pPr defTabSz="685800"/>
            <a:r>
              <a:rPr lang="en-US" sz="1050" dirty="0" err="1">
                <a:solidFill>
                  <a:srgbClr val="53565A"/>
                </a:solidFill>
                <a:latin typeface="Calibri"/>
              </a:rPr>
              <a:t>Transl</a:t>
            </a:r>
            <a:r>
              <a:rPr lang="en-US" sz="1050" dirty="0">
                <a:solidFill>
                  <a:srgbClr val="53565A"/>
                </a:solidFill>
                <a:latin typeface="Calibri"/>
              </a:rPr>
              <a:t> </a:t>
            </a:r>
            <a:r>
              <a:rPr lang="en-US" sz="1050" dirty="0" err="1">
                <a:solidFill>
                  <a:srgbClr val="53565A"/>
                </a:solidFill>
                <a:latin typeface="Calibri"/>
              </a:rPr>
              <a:t>pediatr</a:t>
            </a:r>
            <a:r>
              <a:rPr lang="en-US" sz="1050" dirty="0">
                <a:solidFill>
                  <a:srgbClr val="53565A"/>
                </a:solidFill>
                <a:latin typeface="Calibri"/>
              </a:rPr>
              <a:t>. 2020 Feb;9(1): 51-60. </a:t>
            </a:r>
            <a:r>
              <a:rPr lang="en-US" sz="1050" dirty="0" err="1">
                <a:solidFill>
                  <a:srgbClr val="53565A"/>
                </a:solidFill>
                <a:latin typeface="Calibri"/>
              </a:rPr>
              <a:t>doi</a:t>
            </a:r>
            <a:r>
              <a:rPr lang="en-US" sz="1050" dirty="0">
                <a:solidFill>
                  <a:srgbClr val="53565A"/>
                </a:solidFill>
                <a:latin typeface="Calibri"/>
              </a:rPr>
              <a:t>: 10.21037/tp.2020.02.06.</a:t>
            </a:r>
          </a:p>
          <a:p>
            <a:pPr defTabSz="685800"/>
            <a:r>
              <a:rPr lang="en-US" sz="1050" b="1" dirty="0">
                <a:solidFill>
                  <a:srgbClr val="53565A"/>
                </a:solidFill>
                <a:latin typeface="Calibri"/>
              </a:rPr>
              <a:t>Clinical analysis of 10 neonates born to mothers with 2019-nCoV pneumonia. </a:t>
            </a:r>
          </a:p>
          <a:p>
            <a:pPr defTabSz="685800"/>
            <a:r>
              <a:rPr lang="en-US" sz="1050" dirty="0">
                <a:solidFill>
                  <a:srgbClr val="53565A"/>
                </a:solidFill>
                <a:latin typeface="Calibri"/>
              </a:rPr>
              <a:t>Zhu H </a:t>
            </a:r>
            <a:r>
              <a:rPr lang="en-US" sz="1050" baseline="30000" dirty="0">
                <a:solidFill>
                  <a:srgbClr val="53565A"/>
                </a:solidFill>
                <a:latin typeface="Calibri"/>
              </a:rPr>
              <a:t>1</a:t>
            </a:r>
            <a:r>
              <a:rPr lang="en-US" sz="1050" dirty="0">
                <a:solidFill>
                  <a:srgbClr val="53565A"/>
                </a:solidFill>
                <a:latin typeface="Calibri"/>
              </a:rPr>
              <a:t>, Wang L</a:t>
            </a:r>
            <a:r>
              <a:rPr lang="en-US" sz="1050" baseline="30000" dirty="0">
                <a:solidFill>
                  <a:srgbClr val="53565A"/>
                </a:solidFill>
                <a:latin typeface="Calibri"/>
              </a:rPr>
              <a:t> 2</a:t>
            </a:r>
            <a:r>
              <a:rPr lang="en-US" sz="1050" dirty="0">
                <a:solidFill>
                  <a:srgbClr val="53565A"/>
                </a:solidFill>
                <a:latin typeface="Calibri"/>
              </a:rPr>
              <a:t>, Fang C</a:t>
            </a:r>
            <a:r>
              <a:rPr lang="en-US" sz="1050" baseline="30000" dirty="0">
                <a:solidFill>
                  <a:srgbClr val="53565A"/>
                </a:solidFill>
                <a:latin typeface="Calibri"/>
              </a:rPr>
              <a:t> 3</a:t>
            </a:r>
            <a:r>
              <a:rPr lang="en-US" sz="1050" dirty="0">
                <a:solidFill>
                  <a:srgbClr val="53565A"/>
                </a:solidFill>
                <a:latin typeface="Calibri"/>
              </a:rPr>
              <a:t>, Peng S</a:t>
            </a:r>
            <a:r>
              <a:rPr lang="en-US" sz="1050" baseline="30000" dirty="0">
                <a:solidFill>
                  <a:srgbClr val="53565A"/>
                </a:solidFill>
                <a:latin typeface="Calibri"/>
              </a:rPr>
              <a:t> 1</a:t>
            </a:r>
            <a:r>
              <a:rPr lang="en-US" sz="1050" dirty="0">
                <a:solidFill>
                  <a:srgbClr val="53565A"/>
                </a:solidFill>
                <a:latin typeface="Calibri"/>
              </a:rPr>
              <a:t>, Zhang L</a:t>
            </a:r>
            <a:r>
              <a:rPr lang="en-US" sz="1050" baseline="30000" dirty="0">
                <a:solidFill>
                  <a:srgbClr val="53565A"/>
                </a:solidFill>
                <a:latin typeface="Calibri"/>
              </a:rPr>
              <a:t> 4</a:t>
            </a:r>
            <a:r>
              <a:rPr lang="en-US" sz="1050" dirty="0">
                <a:solidFill>
                  <a:srgbClr val="53565A"/>
                </a:solidFill>
                <a:latin typeface="Calibri"/>
              </a:rPr>
              <a:t>, Chang G</a:t>
            </a:r>
            <a:r>
              <a:rPr lang="en-US" sz="1050" baseline="30000" dirty="0">
                <a:solidFill>
                  <a:srgbClr val="53565A"/>
                </a:solidFill>
                <a:latin typeface="Calibri"/>
              </a:rPr>
              <a:t> 5</a:t>
            </a:r>
            <a:r>
              <a:rPr lang="en-US" sz="1050" dirty="0">
                <a:solidFill>
                  <a:srgbClr val="53565A"/>
                </a:solidFill>
                <a:latin typeface="Calibri"/>
              </a:rPr>
              <a:t> , Xia S</a:t>
            </a:r>
            <a:r>
              <a:rPr lang="en-US" sz="1050" baseline="30000" dirty="0">
                <a:solidFill>
                  <a:srgbClr val="53565A"/>
                </a:solidFill>
                <a:latin typeface="Calibri"/>
              </a:rPr>
              <a:t> 1</a:t>
            </a:r>
            <a:r>
              <a:rPr lang="en-US" sz="1050" dirty="0">
                <a:solidFill>
                  <a:srgbClr val="53565A"/>
                </a:solidFill>
                <a:latin typeface="Calibri"/>
              </a:rPr>
              <a:t>, Zhou W. </a:t>
            </a:r>
            <a:r>
              <a:rPr lang="en-US" sz="1050" baseline="30000" dirty="0">
                <a:solidFill>
                  <a:srgbClr val="53565A"/>
                </a:solidFill>
                <a:latin typeface="Calibri"/>
              </a:rPr>
              <a:t>6</a:t>
            </a:r>
            <a:endParaRPr lang="en-US" sz="1050" dirty="0">
              <a:solidFill>
                <a:srgbClr val="53565A"/>
              </a:solidFill>
              <a:latin typeface="Calibri"/>
            </a:endParaRPr>
          </a:p>
        </p:txBody>
      </p:sp>
    </p:spTree>
    <p:extLst>
      <p:ext uri="{BB962C8B-B14F-4D97-AF65-F5344CB8AC3E}">
        <p14:creationId xmlns:p14="http://schemas.microsoft.com/office/powerpoint/2010/main" val="1671867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0AD94-3A80-3A41-9237-B34198B0E4A4}"/>
              </a:ext>
            </a:extLst>
          </p:cNvPr>
          <p:cNvPicPr>
            <a:picLocks noChangeAspect="1"/>
          </p:cNvPicPr>
          <p:nvPr/>
        </p:nvPicPr>
        <p:blipFill>
          <a:blip r:embed="rId2"/>
          <a:stretch>
            <a:fillRect/>
          </a:stretch>
        </p:blipFill>
        <p:spPr>
          <a:xfrm>
            <a:off x="819658" y="337749"/>
            <a:ext cx="7792858" cy="4432118"/>
          </a:xfrm>
          <a:prstGeom prst="rect">
            <a:avLst/>
          </a:prstGeom>
        </p:spPr>
      </p:pic>
      <p:sp>
        <p:nvSpPr>
          <p:cNvPr id="2" name="TextBox 1"/>
          <p:cNvSpPr txBox="1"/>
          <p:nvPr/>
        </p:nvSpPr>
        <p:spPr>
          <a:xfrm>
            <a:off x="2050326" y="4703202"/>
            <a:ext cx="4907113" cy="415498"/>
          </a:xfrm>
          <a:prstGeom prst="rect">
            <a:avLst/>
          </a:prstGeom>
          <a:noFill/>
        </p:spPr>
        <p:txBody>
          <a:bodyPr wrap="none" rtlCol="0">
            <a:spAutoFit/>
          </a:bodyPr>
          <a:lstStyle/>
          <a:p>
            <a:pPr defTabSz="685800"/>
            <a:r>
              <a:rPr lang="en-US" sz="1050" dirty="0" err="1">
                <a:solidFill>
                  <a:srgbClr val="53565A"/>
                </a:solidFill>
                <a:latin typeface="Calibri"/>
              </a:rPr>
              <a:t>Dashrath</a:t>
            </a:r>
            <a:r>
              <a:rPr lang="en-US" sz="1050" dirty="0">
                <a:solidFill>
                  <a:srgbClr val="53565A"/>
                </a:solidFill>
                <a:latin typeface="Calibri"/>
              </a:rPr>
              <a:t>, P., &amp; </a:t>
            </a:r>
            <a:r>
              <a:rPr lang="en-US" sz="1050" dirty="0" err="1">
                <a:solidFill>
                  <a:srgbClr val="53565A"/>
                </a:solidFill>
                <a:latin typeface="Calibri"/>
              </a:rPr>
              <a:t>Jeslyn</a:t>
            </a:r>
            <a:r>
              <a:rPr lang="en-US" sz="1050" dirty="0">
                <a:solidFill>
                  <a:srgbClr val="53565A"/>
                </a:solidFill>
                <a:latin typeface="Calibri"/>
              </a:rPr>
              <a:t>, W. (2020). Coronavirus Disease 2019 Pandemic and Pregnancy. </a:t>
            </a:r>
          </a:p>
          <a:p>
            <a:pPr defTabSz="685800"/>
            <a:r>
              <a:rPr lang="en-US" sz="1050" i="1" dirty="0">
                <a:solidFill>
                  <a:srgbClr val="53565A"/>
                </a:solidFill>
                <a:latin typeface="Calibri"/>
              </a:rPr>
              <a:t>ACOG</a:t>
            </a:r>
            <a:r>
              <a:rPr lang="en-US" sz="1050" dirty="0">
                <a:solidFill>
                  <a:srgbClr val="53565A"/>
                </a:solidFill>
                <a:latin typeface="Calibri"/>
              </a:rPr>
              <a:t>, Prepublication.</a:t>
            </a:r>
          </a:p>
        </p:txBody>
      </p:sp>
    </p:spTree>
    <p:extLst>
      <p:ext uri="{BB962C8B-B14F-4D97-AF65-F5344CB8AC3E}">
        <p14:creationId xmlns:p14="http://schemas.microsoft.com/office/powerpoint/2010/main" val="402851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37F84-B569-814A-AD42-7FC8CB5C9683}"/>
              </a:ext>
            </a:extLst>
          </p:cNvPr>
          <p:cNvSpPr>
            <a:spLocks noGrp="1"/>
          </p:cNvSpPr>
          <p:nvPr>
            <p:ph type="title"/>
          </p:nvPr>
        </p:nvSpPr>
        <p:spPr/>
        <p:txBody>
          <a:bodyPr/>
          <a:lstStyle/>
          <a:p>
            <a:r>
              <a:rPr lang="en-US" dirty="0"/>
              <a:t>Current Pregnancy Data Summary</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17</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11" name="Content Placeholder 2">
            <a:extLst>
              <a:ext uri="{FF2B5EF4-FFF2-40B4-BE49-F238E27FC236}">
                <a16:creationId xmlns:a16="http://schemas.microsoft.com/office/drawing/2014/main" id="{4466D6C7-01FC-014D-9A55-81EBA99F5A48}"/>
              </a:ext>
            </a:extLst>
          </p:cNvPr>
          <p:cNvSpPr txBox="1">
            <a:spLocks/>
          </p:cNvSpPr>
          <p:nvPr/>
        </p:nvSpPr>
        <p:spPr>
          <a:xfrm>
            <a:off x="429815" y="1160756"/>
            <a:ext cx="7886700" cy="517601"/>
          </a:xfrm>
          <a:prstGeom prst="rect">
            <a:avLst/>
          </a:prstGeom>
        </p:spPr>
        <p:txBody>
          <a:bodyPr>
            <a:normAutofit/>
          </a:bodyPr>
          <a:lstStyle>
            <a:lvl1pPr marL="0" indent="0" algn="l" defTabSz="342900" rtl="0" eaLnBrk="1" latinLnBrk="0" hangingPunct="1">
              <a:spcBef>
                <a:spcPts val="0"/>
              </a:spcBef>
              <a:spcAft>
                <a:spcPts val="225"/>
              </a:spcAft>
              <a:buFontTx/>
              <a:buNone/>
              <a:defRPr sz="1350" b="0" kern="1200">
                <a:solidFill>
                  <a:schemeClr val="tx1"/>
                </a:solidFill>
                <a:latin typeface="Calibri"/>
                <a:ea typeface="+mn-ea"/>
                <a:cs typeface="Calibri"/>
              </a:defRPr>
            </a:lvl1pPr>
            <a:lvl2pPr marL="128588" indent="-128588" algn="l" defTabSz="0"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2pPr>
            <a:lvl3pPr marL="260604" indent="-123444" algn="l" defTabSz="301229"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3pPr>
            <a:lvl4pPr marL="377190" indent="-109728" algn="l" defTabSz="171450" rtl="0" eaLnBrk="1" latinLnBrk="0" hangingPunct="1">
              <a:spcBef>
                <a:spcPts val="0"/>
              </a:spcBef>
              <a:spcAft>
                <a:spcPts val="225"/>
              </a:spcAft>
              <a:buFont typeface="Calibri" panose="020F0502020204030204" pitchFamily="34" charset="0"/>
              <a:buChar char="•"/>
              <a:defRPr sz="1050" b="0" i="0" kern="1200">
                <a:solidFill>
                  <a:schemeClr val="tx1"/>
                </a:solidFill>
                <a:latin typeface="Calibri"/>
                <a:ea typeface="+mn-ea"/>
                <a:cs typeface="Calibri"/>
              </a:defRPr>
            </a:lvl4pPr>
            <a:lvl5pPr marL="500634" indent="-109728" algn="l" defTabSz="342900" rtl="0" eaLnBrk="1" latinLnBrk="0" hangingPunct="1">
              <a:spcBef>
                <a:spcPts val="0"/>
              </a:spcBef>
              <a:spcAft>
                <a:spcPts val="225"/>
              </a:spcAft>
              <a:buFont typeface="Calibri" panose="020F0502020204030204" pitchFamily="34" charset="0"/>
              <a:buChar char="-"/>
              <a:defRPr lang="en-US" sz="1050" b="0" i="0" kern="1200" dirty="0" smtClean="0">
                <a:solidFill>
                  <a:schemeClr val="tx1"/>
                </a:solidFill>
                <a:latin typeface="Calibri"/>
                <a:ea typeface="+mn-ea"/>
                <a:cs typeface="Calibri"/>
              </a:defRPr>
            </a:lvl5pPr>
            <a:lvl6pPr marL="617220"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6pPr>
            <a:lvl7pPr marL="733806"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7pPr>
            <a:lvl8pPr marL="850392" indent="-109728" algn="l" defTabSz="342900" rtl="0" eaLnBrk="1" latinLnBrk="0" hangingPunct="1">
              <a:spcBef>
                <a:spcPts val="0"/>
              </a:spcBef>
              <a:spcAft>
                <a:spcPts val="225"/>
              </a:spcAft>
              <a:buFont typeface="Arial"/>
              <a:buChar char="•"/>
              <a:defRPr sz="1050" kern="1200">
                <a:solidFill>
                  <a:schemeClr val="tx1"/>
                </a:solidFill>
                <a:latin typeface="+mn-lt"/>
                <a:ea typeface="+mn-ea"/>
                <a:cs typeface="+mn-cs"/>
              </a:defRPr>
            </a:lvl8pPr>
            <a:lvl9pPr marL="966978"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9pPr>
          </a:lstStyle>
          <a:p>
            <a:pPr defTabSz="257175">
              <a:spcAft>
                <a:spcPts val="169"/>
              </a:spcAft>
            </a:pPr>
            <a:r>
              <a:rPr lang="en-US" sz="1800" b="1" dirty="0">
                <a:solidFill>
                  <a:srgbClr val="009ADF"/>
                </a:solidFill>
              </a:rPr>
              <a:t>Available data are </a:t>
            </a:r>
            <a:r>
              <a:rPr lang="en-US" sz="1800" b="1" u="sng" dirty="0">
                <a:solidFill>
                  <a:srgbClr val="009ADF"/>
                </a:solidFill>
              </a:rPr>
              <a:t>reassuring but are limited</a:t>
            </a:r>
            <a:r>
              <a:rPr lang="en-US" sz="1800" b="1" dirty="0">
                <a:solidFill>
                  <a:srgbClr val="009ADF"/>
                </a:solidFill>
              </a:rPr>
              <a:t> to small case series.</a:t>
            </a:r>
          </a:p>
        </p:txBody>
      </p:sp>
      <p:sp>
        <p:nvSpPr>
          <p:cNvPr id="14" name="TextBox 13">
            <a:extLst>
              <a:ext uri="{FF2B5EF4-FFF2-40B4-BE49-F238E27FC236}">
                <a16:creationId xmlns:a16="http://schemas.microsoft.com/office/drawing/2014/main" id="{692A2D9F-E402-FF4A-A319-97DD7176F38C}"/>
              </a:ext>
            </a:extLst>
          </p:cNvPr>
          <p:cNvSpPr txBox="1"/>
          <p:nvPr/>
        </p:nvSpPr>
        <p:spPr>
          <a:xfrm>
            <a:off x="555173" y="4207779"/>
            <a:ext cx="8006221" cy="415498"/>
          </a:xfrm>
          <a:prstGeom prst="rect">
            <a:avLst/>
          </a:prstGeom>
          <a:noFill/>
        </p:spPr>
        <p:txBody>
          <a:bodyPr wrap="square" rtlCol="0">
            <a:spAutoFit/>
          </a:bodyPr>
          <a:lstStyle/>
          <a:p>
            <a:pPr defTabSz="685800"/>
            <a:r>
              <a:rPr lang="en-US" sz="1050" b="1" dirty="0">
                <a:solidFill>
                  <a:srgbClr val="53565A"/>
                </a:solidFill>
                <a:latin typeface="Calibri"/>
              </a:rPr>
              <a:t>Coronavirus (COVID-19) and Pregnancy: What Maternal-Fetal Medicine Subspecialists Need to Know</a:t>
            </a:r>
          </a:p>
          <a:p>
            <a:pPr defTabSz="685800"/>
            <a:r>
              <a:rPr lang="en-US" sz="1050" dirty="0">
                <a:solidFill>
                  <a:srgbClr val="53565A"/>
                </a:solidFill>
                <a:latin typeface="Calibri"/>
              </a:rPr>
              <a:t>The Society for Maternal-Fetal Medicine (SMFM); Sarah Dotters-Katz, MD, MMHPE; and Brenna L. Hughes, MD, MSc.</a:t>
            </a:r>
          </a:p>
        </p:txBody>
      </p:sp>
      <p:sp>
        <p:nvSpPr>
          <p:cNvPr id="10" name="Rectangle 9">
            <a:extLst>
              <a:ext uri="{FF2B5EF4-FFF2-40B4-BE49-F238E27FC236}">
                <a16:creationId xmlns:a16="http://schemas.microsoft.com/office/drawing/2014/main" id="{9894AB6E-DA81-D846-BB9B-69C0C7A4407E}"/>
              </a:ext>
            </a:extLst>
          </p:cNvPr>
          <p:cNvSpPr/>
          <p:nvPr/>
        </p:nvSpPr>
        <p:spPr>
          <a:xfrm>
            <a:off x="552570" y="1705433"/>
            <a:ext cx="3573116" cy="1289219"/>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US" sz="1500" dirty="0">
                <a:solidFill>
                  <a:srgbClr val="009ADF"/>
                </a:solidFill>
                <a:latin typeface="Calibri"/>
              </a:rPr>
              <a:t> Susceptibility of pregnant women to COVID-19</a:t>
            </a:r>
          </a:p>
        </p:txBody>
      </p:sp>
      <p:sp>
        <p:nvSpPr>
          <p:cNvPr id="16" name="Oval 15">
            <a:extLst>
              <a:ext uri="{FF2B5EF4-FFF2-40B4-BE49-F238E27FC236}">
                <a16:creationId xmlns:a16="http://schemas.microsoft.com/office/drawing/2014/main" id="{B70A614E-C1DB-C843-8AAF-ADC27A14B814}"/>
              </a:ext>
            </a:extLst>
          </p:cNvPr>
          <p:cNvSpPr/>
          <p:nvPr/>
        </p:nvSpPr>
        <p:spPr>
          <a:xfrm>
            <a:off x="457200" y="1602158"/>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1</a:t>
            </a:r>
          </a:p>
        </p:txBody>
      </p:sp>
      <p:sp>
        <p:nvSpPr>
          <p:cNvPr id="18" name="Rectangle 17">
            <a:extLst>
              <a:ext uri="{FF2B5EF4-FFF2-40B4-BE49-F238E27FC236}">
                <a16:creationId xmlns:a16="http://schemas.microsoft.com/office/drawing/2014/main" id="{537336D4-9745-9448-819F-13E08DEBC2F9}"/>
              </a:ext>
            </a:extLst>
          </p:cNvPr>
          <p:cNvSpPr/>
          <p:nvPr/>
        </p:nvSpPr>
        <p:spPr>
          <a:xfrm>
            <a:off x="4625504" y="1705433"/>
            <a:ext cx="3573116" cy="1289219"/>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US" sz="1500" dirty="0">
                <a:solidFill>
                  <a:srgbClr val="009ADF"/>
                </a:solidFill>
                <a:latin typeface="Calibri"/>
              </a:rPr>
              <a:t> Severity of infection</a:t>
            </a:r>
          </a:p>
        </p:txBody>
      </p:sp>
      <p:sp>
        <p:nvSpPr>
          <p:cNvPr id="19" name="Oval 18">
            <a:extLst>
              <a:ext uri="{FF2B5EF4-FFF2-40B4-BE49-F238E27FC236}">
                <a16:creationId xmlns:a16="http://schemas.microsoft.com/office/drawing/2014/main" id="{AD7A0EE3-70F8-BB40-BCB4-9FF8B0371C8B}"/>
              </a:ext>
            </a:extLst>
          </p:cNvPr>
          <p:cNvSpPr/>
          <p:nvPr/>
        </p:nvSpPr>
        <p:spPr>
          <a:xfrm>
            <a:off x="4530134" y="1602158"/>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2</a:t>
            </a:r>
          </a:p>
        </p:txBody>
      </p:sp>
      <p:grpSp>
        <p:nvGrpSpPr>
          <p:cNvPr id="21" name="Group 20">
            <a:extLst>
              <a:ext uri="{FF2B5EF4-FFF2-40B4-BE49-F238E27FC236}">
                <a16:creationId xmlns:a16="http://schemas.microsoft.com/office/drawing/2014/main" id="{90DD3296-FC7B-3F45-A8B1-0F5D3C4C0262}"/>
              </a:ext>
            </a:extLst>
          </p:cNvPr>
          <p:cNvGrpSpPr/>
          <p:nvPr/>
        </p:nvGrpSpPr>
        <p:grpSpPr>
          <a:xfrm>
            <a:off x="552570" y="3450443"/>
            <a:ext cx="7646050" cy="323165"/>
            <a:chOff x="736760" y="4687667"/>
            <a:chExt cx="10194733" cy="430886"/>
          </a:xfrm>
        </p:grpSpPr>
        <p:cxnSp>
          <p:nvCxnSpPr>
            <p:cNvPr id="7" name="Straight Connector 6">
              <a:extLst>
                <a:ext uri="{FF2B5EF4-FFF2-40B4-BE49-F238E27FC236}">
                  <a16:creationId xmlns:a16="http://schemas.microsoft.com/office/drawing/2014/main" id="{89BBE713-DA31-594E-A6B1-857D95155869}"/>
                </a:ext>
              </a:extLst>
            </p:cNvPr>
            <p:cNvCxnSpPr>
              <a:cxnSpLocks/>
            </p:cNvCxnSpPr>
            <p:nvPr/>
          </p:nvCxnSpPr>
          <p:spPr>
            <a:xfrm>
              <a:off x="736760" y="5094512"/>
              <a:ext cx="10194733" cy="0"/>
            </a:xfrm>
            <a:prstGeom prst="line">
              <a:avLst/>
            </a:prstGeom>
            <a:ln w="349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801ED8E1-D732-514B-91F4-461E89292235}"/>
                </a:ext>
              </a:extLst>
            </p:cNvPr>
            <p:cNvSpPr txBox="1"/>
            <p:nvPr/>
          </p:nvSpPr>
          <p:spPr>
            <a:xfrm>
              <a:off x="4052887" y="4687667"/>
              <a:ext cx="3556000" cy="430886"/>
            </a:xfrm>
            <a:prstGeom prst="rect">
              <a:avLst/>
            </a:prstGeom>
            <a:noFill/>
          </p:spPr>
          <p:txBody>
            <a:bodyPr wrap="square" rtlCol="0">
              <a:spAutoFit/>
            </a:bodyPr>
            <a:lstStyle/>
            <a:p>
              <a:pPr algn="ctr" defTabSz="685800"/>
              <a:r>
                <a:rPr lang="en-US" sz="1500" b="1" dirty="0">
                  <a:solidFill>
                    <a:srgbClr val="003CA5"/>
                  </a:solidFill>
                  <a:latin typeface="Calibri"/>
                </a:rPr>
                <a:t>Denominator unknown</a:t>
              </a:r>
            </a:p>
          </p:txBody>
        </p:sp>
      </p:grpSp>
      <p:cxnSp>
        <p:nvCxnSpPr>
          <p:cNvPr id="22" name="Straight Connector 21">
            <a:extLst>
              <a:ext uri="{FF2B5EF4-FFF2-40B4-BE49-F238E27FC236}">
                <a16:creationId xmlns:a16="http://schemas.microsoft.com/office/drawing/2014/main" id="{319206B8-F78B-2E49-ADC6-056EE4B76174}"/>
              </a:ext>
            </a:extLst>
          </p:cNvPr>
          <p:cNvCxnSpPr>
            <a:cxnSpLocks/>
          </p:cNvCxnSpPr>
          <p:nvPr/>
        </p:nvCxnSpPr>
        <p:spPr>
          <a:xfrm>
            <a:off x="552570" y="3439554"/>
            <a:ext cx="7646050" cy="0"/>
          </a:xfrm>
          <a:prstGeom prst="line">
            <a:avLst/>
          </a:prstGeom>
          <a:ln w="349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3694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B4995D-CAE8-4734-BBBA-F621BE82DBC1}"/>
              </a:ext>
            </a:extLst>
          </p:cNvPr>
          <p:cNvSpPr>
            <a:spLocks noGrp="1"/>
          </p:cNvSpPr>
          <p:nvPr>
            <p:ph type="title"/>
          </p:nvPr>
        </p:nvSpPr>
        <p:spPr/>
        <p:txBody>
          <a:bodyPr/>
          <a:lstStyle/>
          <a:p>
            <a:r>
              <a:rPr lang="en-US" dirty="0"/>
              <a:t>Effect of Coronavirus on the Fetus</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18</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rgbClr val="53565A"/>
              </a:solidFill>
              <a:latin typeface="Calibri" panose="020F0502020204030204"/>
            </a:endParaRPr>
          </a:p>
        </p:txBody>
      </p:sp>
      <p:sp>
        <p:nvSpPr>
          <p:cNvPr id="8" name="Content Placeholder 2">
            <a:extLst>
              <a:ext uri="{FF2B5EF4-FFF2-40B4-BE49-F238E27FC236}">
                <a16:creationId xmlns:a16="http://schemas.microsoft.com/office/drawing/2014/main" id="{047D33DA-59CA-4ACB-8DF7-2B8CA3C14367}"/>
              </a:ext>
            </a:extLst>
          </p:cNvPr>
          <p:cNvSpPr txBox="1">
            <a:spLocks/>
          </p:cNvSpPr>
          <p:nvPr/>
        </p:nvSpPr>
        <p:spPr>
          <a:xfrm>
            <a:off x="519795" y="956217"/>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Vertical transmission has not been identified</a:t>
            </a:r>
          </a:p>
          <a:p>
            <a:pPr marL="514350" lvl="1" indent="-171450" defTabSz="685800">
              <a:spcBef>
                <a:spcPts val="375"/>
              </a:spcBef>
              <a:defRPr/>
            </a:pPr>
            <a:r>
              <a:rPr lang="en-US" sz="1350" dirty="0">
                <a:solidFill>
                  <a:srgbClr val="53565A"/>
                </a:solidFill>
                <a:latin typeface="Calibri" panose="020F0502020204030204"/>
              </a:rPr>
              <a:t>Cord blood, amniotic fluid, breast milk were tested in the above series, and were negative Previous studies on SARS and MERS did not demonstrate perinatal SARS infections in infants born to infected mothers</a:t>
            </a:r>
            <a:endParaRPr lang="en-US" sz="150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It is likely that based on studies on the  ACE2 enzyme receptor (which is vital for coronavirus-19 infection) in cells of the maternal-fetal interface,</a:t>
            </a:r>
            <a:r>
              <a:rPr lang="en-US" sz="1500" i="1" dirty="0">
                <a:solidFill>
                  <a:srgbClr val="53565A"/>
                </a:solidFill>
                <a:latin typeface="Calibri" panose="020F0502020204030204"/>
              </a:rPr>
              <a:t> it is </a:t>
            </a:r>
            <a:r>
              <a:rPr lang="en-US" sz="1500" b="1" i="1" dirty="0">
                <a:solidFill>
                  <a:srgbClr val="53565A"/>
                </a:solidFill>
                <a:latin typeface="Calibri" panose="020F0502020204030204"/>
              </a:rPr>
              <a:t>unlikely </a:t>
            </a:r>
            <a:r>
              <a:rPr lang="en-US" sz="1500" i="1" dirty="0">
                <a:solidFill>
                  <a:srgbClr val="53565A"/>
                </a:solidFill>
                <a:latin typeface="Calibri" panose="020F0502020204030204"/>
              </a:rPr>
              <a:t>that maternal infection can lead to vertical transmission</a:t>
            </a:r>
            <a:r>
              <a:rPr lang="en-US" sz="1500" dirty="0">
                <a:solidFill>
                  <a:srgbClr val="53565A"/>
                </a:solidFill>
                <a:latin typeface="Calibri" panose="020F0502020204030204"/>
              </a:rPr>
              <a:t> </a:t>
            </a:r>
          </a:p>
          <a:p>
            <a:pPr marL="342900" lvl="1" indent="0" defTabSz="685800">
              <a:spcBef>
                <a:spcPts val="375"/>
              </a:spcBef>
              <a:buNone/>
              <a:defRPr/>
            </a:pPr>
            <a:endParaRPr lang="en-US" sz="1800" dirty="0">
              <a:solidFill>
                <a:sysClr val="windowText" lastClr="000000"/>
              </a:solidFill>
              <a:latin typeface="Calibri" panose="020F0502020204030204"/>
            </a:endParaRPr>
          </a:p>
        </p:txBody>
      </p:sp>
      <p:sp>
        <p:nvSpPr>
          <p:cNvPr id="7" name="Right Triangle 6">
            <a:extLst>
              <a:ext uri="{FF2B5EF4-FFF2-40B4-BE49-F238E27FC236}">
                <a16:creationId xmlns:a16="http://schemas.microsoft.com/office/drawing/2014/main" id="{28F4A75F-C245-8D47-88A3-65C810CCB0F8}"/>
              </a:ext>
            </a:extLst>
          </p:cNvPr>
          <p:cNvSpPr/>
          <p:nvPr/>
        </p:nvSpPr>
        <p:spPr>
          <a:xfrm rot="10800000">
            <a:off x="507676" y="1023591"/>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1E581DBE-9001-B24E-B5F4-23EAE563F8BE}"/>
              </a:ext>
            </a:extLst>
          </p:cNvPr>
          <p:cNvSpPr/>
          <p:nvPr/>
        </p:nvSpPr>
        <p:spPr>
          <a:xfrm rot="10800000">
            <a:off x="506908" y="1933945"/>
            <a:ext cx="158216"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ectangle 10">
            <a:extLst>
              <a:ext uri="{FF2B5EF4-FFF2-40B4-BE49-F238E27FC236}">
                <a16:creationId xmlns:a16="http://schemas.microsoft.com/office/drawing/2014/main" id="{7A51BCE0-12F5-C24C-B603-3E9B0EC5A49F}"/>
              </a:ext>
            </a:extLst>
          </p:cNvPr>
          <p:cNvSpPr/>
          <p:nvPr/>
        </p:nvSpPr>
        <p:spPr>
          <a:xfrm>
            <a:off x="552571" y="3228642"/>
            <a:ext cx="2533700" cy="1082099"/>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342900" lvl="1" defTabSz="685800">
              <a:lnSpc>
                <a:spcPct val="90000"/>
              </a:lnSpc>
              <a:spcBef>
                <a:spcPts val="375"/>
              </a:spcBef>
              <a:defRPr/>
            </a:pPr>
            <a:r>
              <a:rPr lang="en-US" sz="1500" dirty="0">
                <a:solidFill>
                  <a:srgbClr val="009ADF"/>
                </a:solidFill>
                <a:latin typeface="Calibri"/>
              </a:rPr>
              <a:t>Very small sample size</a:t>
            </a:r>
          </a:p>
        </p:txBody>
      </p:sp>
      <p:sp>
        <p:nvSpPr>
          <p:cNvPr id="12" name="Oval 11">
            <a:extLst>
              <a:ext uri="{FF2B5EF4-FFF2-40B4-BE49-F238E27FC236}">
                <a16:creationId xmlns:a16="http://schemas.microsoft.com/office/drawing/2014/main" id="{2D4D2391-3A6E-DB47-8CC8-8E79C4983D50}"/>
              </a:ext>
            </a:extLst>
          </p:cNvPr>
          <p:cNvSpPr/>
          <p:nvPr/>
        </p:nvSpPr>
        <p:spPr>
          <a:xfrm>
            <a:off x="457200" y="3125366"/>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1</a:t>
            </a:r>
          </a:p>
        </p:txBody>
      </p:sp>
      <p:sp>
        <p:nvSpPr>
          <p:cNvPr id="13" name="Rectangle 12">
            <a:extLst>
              <a:ext uri="{FF2B5EF4-FFF2-40B4-BE49-F238E27FC236}">
                <a16:creationId xmlns:a16="http://schemas.microsoft.com/office/drawing/2014/main" id="{26E471EE-CED9-A448-AE1A-8819667023F7}"/>
              </a:ext>
            </a:extLst>
          </p:cNvPr>
          <p:cNvSpPr/>
          <p:nvPr/>
        </p:nvSpPr>
        <p:spPr>
          <a:xfrm>
            <a:off x="3440809" y="3228642"/>
            <a:ext cx="2533700" cy="1082099"/>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171450" lvl="1" algn="ctr" defTabSz="685800">
              <a:lnSpc>
                <a:spcPct val="90000"/>
              </a:lnSpc>
              <a:spcBef>
                <a:spcPts val="375"/>
              </a:spcBef>
              <a:defRPr/>
            </a:pPr>
            <a:r>
              <a:rPr lang="en-US" sz="1500" dirty="0">
                <a:solidFill>
                  <a:srgbClr val="009ADF"/>
                </a:solidFill>
                <a:latin typeface="Calibri"/>
              </a:rPr>
              <a:t>High fevers in the first trimester may be teratogenic</a:t>
            </a:r>
          </a:p>
        </p:txBody>
      </p:sp>
      <p:sp>
        <p:nvSpPr>
          <p:cNvPr id="14" name="Oval 13">
            <a:extLst>
              <a:ext uri="{FF2B5EF4-FFF2-40B4-BE49-F238E27FC236}">
                <a16:creationId xmlns:a16="http://schemas.microsoft.com/office/drawing/2014/main" id="{3469EA13-E5CE-1A43-ACDF-F324A81A763A}"/>
              </a:ext>
            </a:extLst>
          </p:cNvPr>
          <p:cNvSpPr/>
          <p:nvPr/>
        </p:nvSpPr>
        <p:spPr>
          <a:xfrm>
            <a:off x="3345439" y="3125366"/>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2</a:t>
            </a:r>
          </a:p>
        </p:txBody>
      </p:sp>
      <p:sp>
        <p:nvSpPr>
          <p:cNvPr id="15" name="Rectangle 14">
            <a:extLst>
              <a:ext uri="{FF2B5EF4-FFF2-40B4-BE49-F238E27FC236}">
                <a16:creationId xmlns:a16="http://schemas.microsoft.com/office/drawing/2014/main" id="{86E1D187-DAD3-7549-A61C-F06B6EC52961}"/>
              </a:ext>
            </a:extLst>
          </p:cNvPr>
          <p:cNvSpPr/>
          <p:nvPr/>
        </p:nvSpPr>
        <p:spPr>
          <a:xfrm>
            <a:off x="6287937" y="3228642"/>
            <a:ext cx="2533700" cy="1082099"/>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lvl="1" algn="ctr" defTabSz="685800">
              <a:lnSpc>
                <a:spcPct val="90000"/>
              </a:lnSpc>
              <a:spcBef>
                <a:spcPts val="375"/>
              </a:spcBef>
              <a:defRPr/>
            </a:pPr>
            <a:r>
              <a:rPr lang="en-US" sz="1500" dirty="0">
                <a:solidFill>
                  <a:srgbClr val="009ADF"/>
                </a:solidFill>
                <a:latin typeface="Calibri"/>
              </a:rPr>
              <a:t>Limited data on the incidence of spontaneous abortion</a:t>
            </a:r>
          </a:p>
        </p:txBody>
      </p:sp>
      <p:sp>
        <p:nvSpPr>
          <p:cNvPr id="16" name="Oval 15">
            <a:extLst>
              <a:ext uri="{FF2B5EF4-FFF2-40B4-BE49-F238E27FC236}">
                <a16:creationId xmlns:a16="http://schemas.microsoft.com/office/drawing/2014/main" id="{F710D535-7CCB-2D4D-9309-04A08508B744}"/>
              </a:ext>
            </a:extLst>
          </p:cNvPr>
          <p:cNvSpPr/>
          <p:nvPr/>
        </p:nvSpPr>
        <p:spPr>
          <a:xfrm>
            <a:off x="6192566" y="3125366"/>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3</a:t>
            </a:r>
          </a:p>
        </p:txBody>
      </p:sp>
      <p:sp>
        <p:nvSpPr>
          <p:cNvPr id="17" name="Content Placeholder 2">
            <a:extLst>
              <a:ext uri="{FF2B5EF4-FFF2-40B4-BE49-F238E27FC236}">
                <a16:creationId xmlns:a16="http://schemas.microsoft.com/office/drawing/2014/main" id="{927246C5-BD97-594B-8353-979A816ADC02}"/>
              </a:ext>
            </a:extLst>
          </p:cNvPr>
          <p:cNvSpPr txBox="1">
            <a:spLocks/>
          </p:cNvSpPr>
          <p:nvPr/>
        </p:nvSpPr>
        <p:spPr>
          <a:xfrm>
            <a:off x="429815" y="2749893"/>
            <a:ext cx="7886700" cy="517601"/>
          </a:xfrm>
          <a:prstGeom prst="rect">
            <a:avLst/>
          </a:prstGeom>
        </p:spPr>
        <p:txBody>
          <a:bodyPr>
            <a:normAutofit/>
          </a:bodyPr>
          <a:lstStyle>
            <a:lvl1pPr marL="0" indent="0" algn="l" defTabSz="342900" rtl="0" eaLnBrk="1" latinLnBrk="0" hangingPunct="1">
              <a:spcBef>
                <a:spcPts val="0"/>
              </a:spcBef>
              <a:spcAft>
                <a:spcPts val="225"/>
              </a:spcAft>
              <a:buFontTx/>
              <a:buNone/>
              <a:defRPr sz="1350" b="0" kern="1200">
                <a:solidFill>
                  <a:schemeClr val="tx1"/>
                </a:solidFill>
                <a:latin typeface="Calibri"/>
                <a:ea typeface="+mn-ea"/>
                <a:cs typeface="Calibri"/>
              </a:defRPr>
            </a:lvl1pPr>
            <a:lvl2pPr marL="128588" indent="-128588" algn="l" defTabSz="0"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2pPr>
            <a:lvl3pPr marL="260604" indent="-123444" algn="l" defTabSz="301229"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3pPr>
            <a:lvl4pPr marL="377190" indent="-109728" algn="l" defTabSz="171450" rtl="0" eaLnBrk="1" latinLnBrk="0" hangingPunct="1">
              <a:spcBef>
                <a:spcPts val="0"/>
              </a:spcBef>
              <a:spcAft>
                <a:spcPts val="225"/>
              </a:spcAft>
              <a:buFont typeface="Calibri" panose="020F0502020204030204" pitchFamily="34" charset="0"/>
              <a:buChar char="•"/>
              <a:defRPr sz="1050" b="0" i="0" kern="1200">
                <a:solidFill>
                  <a:schemeClr val="tx1"/>
                </a:solidFill>
                <a:latin typeface="Calibri"/>
                <a:ea typeface="+mn-ea"/>
                <a:cs typeface="Calibri"/>
              </a:defRPr>
            </a:lvl4pPr>
            <a:lvl5pPr marL="500634" indent="-109728" algn="l" defTabSz="342900" rtl="0" eaLnBrk="1" latinLnBrk="0" hangingPunct="1">
              <a:spcBef>
                <a:spcPts val="0"/>
              </a:spcBef>
              <a:spcAft>
                <a:spcPts val="225"/>
              </a:spcAft>
              <a:buFont typeface="Calibri" panose="020F0502020204030204" pitchFamily="34" charset="0"/>
              <a:buChar char="-"/>
              <a:defRPr lang="en-US" sz="1050" b="0" i="0" kern="1200" dirty="0" smtClean="0">
                <a:solidFill>
                  <a:schemeClr val="tx1"/>
                </a:solidFill>
                <a:latin typeface="Calibri"/>
                <a:ea typeface="+mn-ea"/>
                <a:cs typeface="Calibri"/>
              </a:defRPr>
            </a:lvl5pPr>
            <a:lvl6pPr marL="617220"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6pPr>
            <a:lvl7pPr marL="733806"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7pPr>
            <a:lvl8pPr marL="850392" indent="-109728" algn="l" defTabSz="342900" rtl="0" eaLnBrk="1" latinLnBrk="0" hangingPunct="1">
              <a:spcBef>
                <a:spcPts val="0"/>
              </a:spcBef>
              <a:spcAft>
                <a:spcPts val="225"/>
              </a:spcAft>
              <a:buFont typeface="Arial"/>
              <a:buChar char="•"/>
              <a:defRPr sz="1050" kern="1200">
                <a:solidFill>
                  <a:schemeClr val="tx1"/>
                </a:solidFill>
                <a:latin typeface="+mn-lt"/>
                <a:ea typeface="+mn-ea"/>
                <a:cs typeface="+mn-cs"/>
              </a:defRPr>
            </a:lvl8pPr>
            <a:lvl9pPr marL="966978"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9pPr>
          </a:lstStyle>
          <a:p>
            <a:pPr defTabSz="257175">
              <a:spcAft>
                <a:spcPts val="169"/>
              </a:spcAft>
            </a:pPr>
            <a:r>
              <a:rPr lang="en-US" sz="1800" b="1" u="sng" dirty="0">
                <a:solidFill>
                  <a:srgbClr val="009ADF"/>
                </a:solidFill>
              </a:rPr>
              <a:t>Cautions:</a:t>
            </a:r>
          </a:p>
        </p:txBody>
      </p:sp>
    </p:spTree>
    <p:extLst>
      <p:ext uri="{BB962C8B-B14F-4D97-AF65-F5344CB8AC3E}">
        <p14:creationId xmlns:p14="http://schemas.microsoft.com/office/powerpoint/2010/main" val="382863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53F4-3AB1-1A46-B87F-B43AB56945A3}"/>
              </a:ext>
            </a:extLst>
          </p:cNvPr>
          <p:cNvSpPr>
            <a:spLocks noGrp="1"/>
          </p:cNvSpPr>
          <p:nvPr>
            <p:ph type="title"/>
          </p:nvPr>
        </p:nvSpPr>
        <p:spPr/>
        <p:txBody>
          <a:bodyPr/>
          <a:lstStyle/>
          <a:p>
            <a:r>
              <a:rPr lang="en-US" dirty="0"/>
              <a:t>Effect of Coronavirus on the Newborn </a:t>
            </a:r>
          </a:p>
        </p:txBody>
      </p:sp>
      <p:sp>
        <p:nvSpPr>
          <p:cNvPr id="4" name="Slide Number Placeholder 3">
            <a:extLst>
              <a:ext uri="{FF2B5EF4-FFF2-40B4-BE49-F238E27FC236}">
                <a16:creationId xmlns:a16="http://schemas.microsoft.com/office/drawing/2014/main" id="{19229870-C8DA-4940-9306-4318030AF527}"/>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19</a:t>
            </a:fld>
            <a:endParaRPr lang="en-US" dirty="0">
              <a:solidFill>
                <a:srgbClr val="53565A"/>
              </a:solidFill>
              <a:latin typeface="Calibri"/>
            </a:endParaRPr>
          </a:p>
        </p:txBody>
      </p:sp>
      <p:graphicFrame>
        <p:nvGraphicFramePr>
          <p:cNvPr id="5" name="Diagram 4">
            <a:extLst>
              <a:ext uri="{FF2B5EF4-FFF2-40B4-BE49-F238E27FC236}">
                <a16:creationId xmlns:a16="http://schemas.microsoft.com/office/drawing/2014/main" id="{16B27BC4-6B4B-CF43-BC2B-DEC3489F6B57}"/>
              </a:ext>
            </a:extLst>
          </p:cNvPr>
          <p:cNvGraphicFramePr/>
          <p:nvPr>
            <p:extLst/>
          </p:nvPr>
        </p:nvGraphicFramePr>
        <p:xfrm>
          <a:off x="458273" y="1043199"/>
          <a:ext cx="8227456" cy="1557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9B490C4E-B92C-3148-A7AF-D34E064581B5}"/>
              </a:ext>
            </a:extLst>
          </p:cNvPr>
          <p:cNvGraphicFramePr/>
          <p:nvPr>
            <p:extLst/>
          </p:nvPr>
        </p:nvGraphicFramePr>
        <p:xfrm>
          <a:off x="458274" y="2715397"/>
          <a:ext cx="8227456" cy="15578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18037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A260BF-757B-7B47-8A06-E5A1D830EB15}"/>
              </a:ext>
            </a:extLst>
          </p:cNvPr>
          <p:cNvSpPr txBox="1"/>
          <p:nvPr/>
        </p:nvSpPr>
        <p:spPr>
          <a:xfrm>
            <a:off x="838200" y="514350"/>
            <a:ext cx="7696200" cy="4114800"/>
          </a:xfrm>
          <a:prstGeom prst="rect">
            <a:avLst/>
          </a:prstGeom>
          <a:solidFill>
            <a:schemeClr val="bg2"/>
          </a:solidFill>
        </p:spPr>
        <p:txBody>
          <a:bodyPr vert="horz" wrap="square" lIns="182880" tIns="45720" rIns="182880" bIns="45720" rtlCol="0" anchor="ctr">
            <a:normAutofit/>
          </a:bodyPr>
          <a:lstStyle/>
          <a:p>
            <a:pPr algn="ctr"/>
            <a:r>
              <a:rPr lang="en-US" sz="2800" dirty="0"/>
              <a:t>Please note all lines have been muted due to volume of participants on the webinar</a:t>
            </a:r>
          </a:p>
          <a:p>
            <a:pPr algn="ctr"/>
            <a:r>
              <a:rPr lang="en-US" sz="2800" dirty="0"/>
              <a:t>____________</a:t>
            </a:r>
            <a:br>
              <a:rPr lang="en-US" sz="2800" dirty="0"/>
            </a:br>
            <a:br>
              <a:rPr lang="en-US" sz="2800" dirty="0"/>
            </a:br>
            <a:r>
              <a:rPr lang="en-US" sz="2800" b="1" dirty="0"/>
              <a:t>Please type your questions in the Q&amp;A box on the right side of the screen and your question will be read to the presenters by a facilitator </a:t>
            </a:r>
            <a:br>
              <a:rPr lang="en-US" sz="2800" b="1" dirty="0"/>
            </a:br>
            <a:endParaRPr lang="en-US" sz="2800" b="1" dirty="0">
              <a:solidFill>
                <a:schemeClr val="accent1"/>
              </a:solidFill>
            </a:endParaRPr>
          </a:p>
        </p:txBody>
      </p:sp>
    </p:spTree>
    <p:extLst>
      <p:ext uri="{BB962C8B-B14F-4D97-AF65-F5344CB8AC3E}">
        <p14:creationId xmlns:p14="http://schemas.microsoft.com/office/powerpoint/2010/main" val="105773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9DE9A2-F2EA-443E-8C91-D8EE6757FC70}"/>
              </a:ext>
            </a:extLst>
          </p:cNvPr>
          <p:cNvSpPr>
            <a:spLocks noGrp="1"/>
          </p:cNvSpPr>
          <p:nvPr>
            <p:ph type="title"/>
          </p:nvPr>
        </p:nvSpPr>
        <p:spPr/>
        <p:txBody>
          <a:bodyPr/>
          <a:lstStyle/>
          <a:p>
            <a:r>
              <a:rPr lang="en-US" dirty="0"/>
              <a:t>Effect of Coronavirus on the Pediatric Population </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20</a:t>
            </a:fld>
            <a:endParaRPr lang="en-US" dirty="0">
              <a:solidFill>
                <a:srgbClr val="53565A"/>
              </a:solidFill>
              <a:latin typeface="Calibri"/>
            </a:endParaRPr>
          </a:p>
        </p:txBody>
      </p:sp>
      <p:graphicFrame>
        <p:nvGraphicFramePr>
          <p:cNvPr id="7" name="Content Placeholder 3">
            <a:extLst>
              <a:ext uri="{FF2B5EF4-FFF2-40B4-BE49-F238E27FC236}">
                <a16:creationId xmlns:a16="http://schemas.microsoft.com/office/drawing/2014/main" id="{E87F4733-E5F0-4CB5-B25C-3DA5B64E4E33}"/>
              </a:ext>
            </a:extLst>
          </p:cNvPr>
          <p:cNvGraphicFramePr>
            <a:graphicFrameLocks/>
          </p:cNvGraphicFramePr>
          <p:nvPr>
            <p:extLst/>
          </p:nvPr>
        </p:nvGraphicFramePr>
        <p:xfrm>
          <a:off x="628650" y="1448871"/>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0E33467-C793-4016-9BBF-22DEE4842B46}"/>
              </a:ext>
            </a:extLst>
          </p:cNvPr>
          <p:cNvSpPr txBox="1"/>
          <p:nvPr/>
        </p:nvSpPr>
        <p:spPr>
          <a:xfrm>
            <a:off x="1379764" y="4812408"/>
            <a:ext cx="7276351" cy="253916"/>
          </a:xfrm>
          <a:prstGeom prst="rect">
            <a:avLst/>
          </a:prstGeom>
          <a:noFill/>
        </p:spPr>
        <p:txBody>
          <a:bodyPr wrap="none" rtlCol="0">
            <a:spAutoFit/>
          </a:bodyPr>
          <a:lstStyle/>
          <a:p>
            <a:pPr defTabSz="685800"/>
            <a:r>
              <a:rPr lang="en-US" sz="1050" dirty="0">
                <a:solidFill>
                  <a:srgbClr val="53565A"/>
                </a:solidFill>
                <a:latin typeface="Calibri"/>
              </a:rPr>
              <a:t>Dong, Y. et al. Epidemiological Characteristics of 2143 Pediatric Patients With 2019 Coronavirus Disease in China. Pediatrics. 2020.</a:t>
            </a:r>
          </a:p>
        </p:txBody>
      </p:sp>
      <p:sp>
        <p:nvSpPr>
          <p:cNvPr id="4" name="TextBox 3">
            <a:extLst>
              <a:ext uri="{FF2B5EF4-FFF2-40B4-BE49-F238E27FC236}">
                <a16:creationId xmlns:a16="http://schemas.microsoft.com/office/drawing/2014/main" id="{109B6B31-5B6D-454F-AA09-2D00DF3303F7}"/>
              </a:ext>
            </a:extLst>
          </p:cNvPr>
          <p:cNvSpPr txBox="1"/>
          <p:nvPr/>
        </p:nvSpPr>
        <p:spPr>
          <a:xfrm>
            <a:off x="3581399" y="961317"/>
            <a:ext cx="2114618" cy="369332"/>
          </a:xfrm>
          <a:prstGeom prst="rect">
            <a:avLst/>
          </a:prstGeom>
          <a:noFill/>
        </p:spPr>
        <p:txBody>
          <a:bodyPr wrap="none" rtlCol="0">
            <a:spAutoFit/>
          </a:bodyPr>
          <a:lstStyle/>
          <a:p>
            <a:pPr defTabSz="685800"/>
            <a:r>
              <a:rPr lang="en-US" b="1" dirty="0">
                <a:solidFill>
                  <a:srgbClr val="009ADF"/>
                </a:solidFill>
                <a:latin typeface="Calibri"/>
              </a:rPr>
              <a:t>Disease Severity ???</a:t>
            </a:r>
          </a:p>
        </p:txBody>
      </p:sp>
    </p:spTree>
    <p:extLst>
      <p:ext uri="{BB962C8B-B14F-4D97-AF65-F5344CB8AC3E}">
        <p14:creationId xmlns:p14="http://schemas.microsoft.com/office/powerpoint/2010/main" val="149632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4294967295"/>
          </p:nvPr>
        </p:nvSpPr>
        <p:spPr>
          <a:xfrm>
            <a:off x="7444978" y="4780360"/>
            <a:ext cx="556022" cy="209550"/>
          </a:xfrm>
        </p:spPr>
        <p:txBody>
          <a:bodyPr/>
          <a:lstStyle/>
          <a:p>
            <a:pPr defTabSz="685800">
              <a:defRPr/>
            </a:pPr>
            <a:fld id="{5E8BC936-0928-C346-B13E-04BD58031644}" type="slidenum">
              <a:rPr lang="en-US">
                <a:solidFill>
                  <a:srgbClr val="53565A"/>
                </a:solidFill>
                <a:latin typeface="Calibri"/>
              </a:rPr>
              <a:pPr defTabSz="685800">
                <a:defRPr/>
              </a:pPr>
              <a:t>21</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Rectangle 7">
            <a:extLst>
              <a:ext uri="{FF2B5EF4-FFF2-40B4-BE49-F238E27FC236}">
                <a16:creationId xmlns:a16="http://schemas.microsoft.com/office/drawing/2014/main" id="{AB031DA5-5D3B-1245-8DF2-6A035654FF49}"/>
              </a:ext>
            </a:extLst>
          </p:cNvPr>
          <p:cNvSpPr/>
          <p:nvPr/>
        </p:nvSpPr>
        <p:spPr>
          <a:xfrm>
            <a:off x="0" y="0"/>
            <a:ext cx="9144000" cy="5143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9" name="Title 3">
            <a:extLst>
              <a:ext uri="{FF2B5EF4-FFF2-40B4-BE49-F238E27FC236}">
                <a16:creationId xmlns:a16="http://schemas.microsoft.com/office/drawing/2014/main" id="{655965D5-D4B5-184F-9F56-BEEDD46A5980}"/>
              </a:ext>
            </a:extLst>
          </p:cNvPr>
          <p:cNvSpPr>
            <a:spLocks noGrp="1"/>
          </p:cNvSpPr>
          <p:nvPr>
            <p:ph type="title"/>
          </p:nvPr>
        </p:nvSpPr>
        <p:spPr>
          <a:xfrm>
            <a:off x="1573619" y="1678616"/>
            <a:ext cx="6172200" cy="1786269"/>
          </a:xfrm>
        </p:spPr>
        <p:txBody>
          <a:bodyPr/>
          <a:lstStyle/>
          <a:p>
            <a:pPr algn="ctr"/>
            <a:r>
              <a:rPr lang="en-US" sz="3000" dirty="0">
                <a:solidFill>
                  <a:schemeClr val="bg2"/>
                </a:solidFill>
              </a:rPr>
              <a:t>Strategies for Prenatal Period,</a:t>
            </a:r>
            <a:br>
              <a:rPr lang="en-US" sz="3000" dirty="0">
                <a:solidFill>
                  <a:schemeClr val="bg2"/>
                </a:solidFill>
              </a:rPr>
            </a:br>
            <a:r>
              <a:rPr lang="en-US" sz="3000" dirty="0">
                <a:solidFill>
                  <a:schemeClr val="bg2"/>
                </a:solidFill>
              </a:rPr>
              <a:t>Labor &amp; Delivery, </a:t>
            </a:r>
            <a:br>
              <a:rPr lang="en-US" sz="3000" dirty="0">
                <a:solidFill>
                  <a:schemeClr val="bg2"/>
                </a:solidFill>
              </a:rPr>
            </a:br>
            <a:r>
              <a:rPr lang="en-US" sz="3000" dirty="0">
                <a:solidFill>
                  <a:schemeClr val="bg2"/>
                </a:solidFill>
              </a:rPr>
              <a:t>&amp; Postpartum</a:t>
            </a:r>
          </a:p>
        </p:txBody>
      </p:sp>
    </p:spTree>
    <p:extLst>
      <p:ext uri="{BB962C8B-B14F-4D97-AF65-F5344CB8AC3E}">
        <p14:creationId xmlns:p14="http://schemas.microsoft.com/office/powerpoint/2010/main" val="4205776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9DE9A2-F2EA-443E-8C91-D8EE6757FC70}"/>
              </a:ext>
            </a:extLst>
          </p:cNvPr>
          <p:cNvSpPr>
            <a:spLocks noGrp="1"/>
          </p:cNvSpPr>
          <p:nvPr>
            <p:ph type="title"/>
          </p:nvPr>
        </p:nvSpPr>
        <p:spPr/>
        <p:txBody>
          <a:bodyPr/>
          <a:lstStyle/>
          <a:p>
            <a:r>
              <a:rPr lang="en-US" dirty="0"/>
              <a:t>Limiting Prenatal Visits-Principles &amp; Caveats</a:t>
            </a:r>
            <a:br>
              <a:rPr lang="en-US" dirty="0"/>
            </a:br>
            <a:endParaRPr lang="en-US" dirty="0"/>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22</a:t>
            </a:fld>
            <a:endParaRPr lang="en-US" dirty="0">
              <a:solidFill>
                <a:srgbClr val="53565A"/>
              </a:solidFill>
              <a:latin typeface="Calibri"/>
            </a:endParaRPr>
          </a:p>
        </p:txBody>
      </p:sp>
      <p:sp>
        <p:nvSpPr>
          <p:cNvPr id="2" name="Rounded Rectangle 1">
            <a:extLst>
              <a:ext uri="{FF2B5EF4-FFF2-40B4-BE49-F238E27FC236}">
                <a16:creationId xmlns:a16="http://schemas.microsoft.com/office/drawing/2014/main" id="{088227B2-229B-D246-93CD-E1A7EF362184}"/>
              </a:ext>
            </a:extLst>
          </p:cNvPr>
          <p:cNvSpPr/>
          <p:nvPr/>
        </p:nvSpPr>
        <p:spPr>
          <a:xfrm>
            <a:off x="1447460" y="1836874"/>
            <a:ext cx="6411686" cy="185057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lnSpc>
                <a:spcPct val="90000"/>
              </a:lnSpc>
              <a:spcBef>
                <a:spcPts val="750"/>
              </a:spcBef>
              <a:defRPr/>
            </a:pPr>
            <a:r>
              <a:rPr lang="en-US" sz="2100" dirty="0">
                <a:solidFill>
                  <a:srgbClr val="FFFFFF"/>
                </a:solidFill>
                <a:latin typeface="Calibri"/>
              </a:rPr>
              <a:t>Reducing the number of prenatal visits, obstetrical ultrasounds, and antepartum testing procedures- while maintaining safety</a:t>
            </a:r>
          </a:p>
        </p:txBody>
      </p:sp>
    </p:spTree>
    <p:extLst>
      <p:ext uri="{BB962C8B-B14F-4D97-AF65-F5344CB8AC3E}">
        <p14:creationId xmlns:p14="http://schemas.microsoft.com/office/powerpoint/2010/main" val="3796131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15C03D-C52E-42D7-B4E9-F8274FFEF6AC}"/>
              </a:ext>
            </a:extLst>
          </p:cNvPr>
          <p:cNvSpPr>
            <a:spLocks noGrp="1"/>
          </p:cNvSpPr>
          <p:nvPr>
            <p:ph type="title"/>
          </p:nvPr>
        </p:nvSpPr>
        <p:spPr/>
        <p:txBody>
          <a:bodyPr/>
          <a:lstStyle/>
          <a:p>
            <a:pPr defTabSz="685800" eaLnBrk="0" fontAlgn="base" hangingPunct="0">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Summary of Suggested Prenatal Visit Timing in Setting </a:t>
            </a:r>
            <a:br>
              <a:rPr lang="en-US" altLang="en-US" sz="2400" dirty="0">
                <a:latin typeface="Calibri" panose="020F0502020204030204" pitchFamily="34" charset="0"/>
                <a:ea typeface="Calibri" panose="020F0502020204030204" pitchFamily="34" charset="0"/>
                <a:cs typeface="Times New Roman" panose="02020603050405020304" pitchFamily="18" charset="0"/>
              </a:rPr>
            </a:br>
            <a:r>
              <a:rPr lang="en-US" altLang="en-US" sz="2400" dirty="0">
                <a:latin typeface="Calibri" panose="020F0502020204030204" pitchFamily="34" charset="0"/>
                <a:ea typeface="Calibri" panose="020F0502020204030204" pitchFamily="34" charset="0"/>
                <a:cs typeface="Times New Roman" panose="02020603050405020304" pitchFamily="18" charset="0"/>
              </a:rPr>
              <a:t>of COVID</a:t>
            </a:r>
            <a:endParaRPr lang="en-US" altLang="en-US" sz="2100" b="0" dirty="0">
              <a:solidFill>
                <a:schemeClr val="tx1"/>
              </a:solidFill>
            </a:endParaRP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23</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graphicFrame>
        <p:nvGraphicFramePr>
          <p:cNvPr id="7" name="Table 6">
            <a:extLst>
              <a:ext uri="{FF2B5EF4-FFF2-40B4-BE49-F238E27FC236}">
                <a16:creationId xmlns:a16="http://schemas.microsoft.com/office/drawing/2014/main" id="{29ED4C0C-A657-4C16-BE3B-2220D740279B}"/>
              </a:ext>
            </a:extLst>
          </p:cNvPr>
          <p:cNvGraphicFramePr>
            <a:graphicFrameLocks noGrp="1"/>
          </p:cNvGraphicFramePr>
          <p:nvPr>
            <p:extLst/>
          </p:nvPr>
        </p:nvGraphicFramePr>
        <p:xfrm>
          <a:off x="457200" y="1203695"/>
          <a:ext cx="7313595" cy="2368876"/>
        </p:xfrm>
        <a:graphic>
          <a:graphicData uri="http://schemas.openxmlformats.org/drawingml/2006/table">
            <a:tbl>
              <a:tblPr firstRow="1" firstCol="1" bandRow="1">
                <a:tableStyleId>{21E4AEA4-8DFA-4A89-87EB-49C32662AFE0}</a:tableStyleId>
              </a:tblPr>
              <a:tblGrid>
                <a:gridCol w="2021994">
                  <a:extLst>
                    <a:ext uri="{9D8B030D-6E8A-4147-A177-3AD203B41FA5}">
                      <a16:colId xmlns:a16="http://schemas.microsoft.com/office/drawing/2014/main" val="2791533178"/>
                    </a:ext>
                  </a:extLst>
                </a:gridCol>
                <a:gridCol w="1795937">
                  <a:extLst>
                    <a:ext uri="{9D8B030D-6E8A-4147-A177-3AD203B41FA5}">
                      <a16:colId xmlns:a16="http://schemas.microsoft.com/office/drawing/2014/main" val="2494378923"/>
                    </a:ext>
                  </a:extLst>
                </a:gridCol>
                <a:gridCol w="2042331">
                  <a:extLst>
                    <a:ext uri="{9D8B030D-6E8A-4147-A177-3AD203B41FA5}">
                      <a16:colId xmlns:a16="http://schemas.microsoft.com/office/drawing/2014/main" val="1254657497"/>
                    </a:ext>
                  </a:extLst>
                </a:gridCol>
                <a:gridCol w="1453333">
                  <a:extLst>
                    <a:ext uri="{9D8B030D-6E8A-4147-A177-3AD203B41FA5}">
                      <a16:colId xmlns:a16="http://schemas.microsoft.com/office/drawing/2014/main" val="1682832357"/>
                    </a:ext>
                  </a:extLst>
                </a:gridCol>
              </a:tblGrid>
              <a:tr h="292841">
                <a:tc>
                  <a:txBody>
                    <a:bodyPr/>
                    <a:lstStyle/>
                    <a:p>
                      <a:pPr marL="0" marR="0">
                        <a:lnSpc>
                          <a:spcPct val="107000"/>
                        </a:lnSpc>
                        <a:spcBef>
                          <a:spcPts val="0"/>
                        </a:spcBef>
                        <a:spcAft>
                          <a:spcPts val="0"/>
                        </a:spcAft>
                      </a:pPr>
                      <a:r>
                        <a:rPr lang="en-US" sz="1500" b="1" dirty="0">
                          <a:effectLst/>
                        </a:rPr>
                        <a:t>Gestational Age</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500" b="1">
                          <a:effectLst/>
                        </a:rPr>
                        <a:t>In-person OB Visit</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500" b="1">
                          <a:effectLst/>
                        </a:rPr>
                        <a:t>Ultrasound</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500" b="1" dirty="0">
                          <a:effectLst/>
                        </a:rPr>
                        <a:t>Comments</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03398115"/>
                  </a:ext>
                </a:extLst>
              </a:tr>
              <a:tr h="256064">
                <a:tc>
                  <a:txBody>
                    <a:bodyPr/>
                    <a:lstStyle/>
                    <a:p>
                      <a:pPr marL="0" marR="0">
                        <a:lnSpc>
                          <a:spcPct val="107000"/>
                        </a:lnSpc>
                        <a:spcBef>
                          <a:spcPts val="0"/>
                        </a:spcBef>
                        <a:spcAft>
                          <a:spcPts val="0"/>
                        </a:spcAft>
                      </a:pPr>
                      <a:r>
                        <a:rPr lang="en-US" sz="1400" dirty="0">
                          <a:effectLst/>
                        </a:rPr>
                        <a:t>&lt;11 weeks*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Telephone Intake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39904576"/>
                  </a:ext>
                </a:extLst>
              </a:tr>
              <a:tr h="247536">
                <a:tc>
                  <a:txBody>
                    <a:bodyPr/>
                    <a:lstStyle/>
                    <a:p>
                      <a:pPr marL="0" marR="0">
                        <a:lnSpc>
                          <a:spcPct val="107000"/>
                        </a:lnSpc>
                        <a:spcBef>
                          <a:spcPts val="0"/>
                        </a:spcBef>
                        <a:spcAft>
                          <a:spcPts val="0"/>
                        </a:spcAft>
                      </a:pPr>
                      <a:r>
                        <a:rPr lang="en-US" sz="1400">
                          <a:effectLst/>
                        </a:rPr>
                        <a:t>11-13 weeks**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 (Dating/NT)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Initial OB Labs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13710641"/>
                  </a:ext>
                </a:extLst>
              </a:tr>
              <a:tr h="214070">
                <a:tc>
                  <a:txBody>
                    <a:bodyPr/>
                    <a:lstStyle/>
                    <a:p>
                      <a:pPr marL="0" marR="0">
                        <a:lnSpc>
                          <a:spcPct val="107000"/>
                        </a:lnSpc>
                        <a:spcBef>
                          <a:spcPts val="0"/>
                        </a:spcBef>
                        <a:spcAft>
                          <a:spcPts val="0"/>
                        </a:spcAft>
                      </a:pPr>
                      <a:r>
                        <a:rPr lang="en-US" sz="1400">
                          <a:effectLst/>
                        </a:rPr>
                        <a:t>20 weeks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X(Anatomy)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16340738"/>
                  </a:ext>
                </a:extLst>
              </a:tr>
              <a:tr h="253538">
                <a:tc>
                  <a:txBody>
                    <a:bodyPr/>
                    <a:lstStyle/>
                    <a:p>
                      <a:pPr marL="0" marR="0">
                        <a:lnSpc>
                          <a:spcPct val="107000"/>
                        </a:lnSpc>
                        <a:spcBef>
                          <a:spcPts val="0"/>
                        </a:spcBef>
                        <a:spcAft>
                          <a:spcPts val="0"/>
                        </a:spcAft>
                      </a:pPr>
                      <a:r>
                        <a:rPr lang="en-US" sz="1400" dirty="0">
                          <a:effectLst/>
                        </a:rPr>
                        <a:t>28 weeks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Labs/Vaccines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368932011"/>
                  </a:ext>
                </a:extLst>
              </a:tr>
              <a:tr h="214070">
                <a:tc>
                  <a:txBody>
                    <a:bodyPr/>
                    <a:lstStyle/>
                    <a:p>
                      <a:pPr marL="0" marR="0">
                        <a:lnSpc>
                          <a:spcPct val="107000"/>
                        </a:lnSpc>
                        <a:spcBef>
                          <a:spcPts val="0"/>
                        </a:spcBef>
                        <a:spcAft>
                          <a:spcPts val="0"/>
                        </a:spcAft>
                      </a:pPr>
                      <a:r>
                        <a:rPr lang="en-US" sz="1400">
                          <a:effectLst/>
                        </a:rPr>
                        <a:t>32 weeks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X (if indicated)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988154071"/>
                  </a:ext>
                </a:extLst>
              </a:tr>
              <a:tr h="282803">
                <a:tc>
                  <a:txBody>
                    <a:bodyPr/>
                    <a:lstStyle/>
                    <a:p>
                      <a:pPr marL="0" marR="0">
                        <a:lnSpc>
                          <a:spcPct val="107000"/>
                        </a:lnSpc>
                        <a:spcBef>
                          <a:spcPts val="0"/>
                        </a:spcBef>
                        <a:spcAft>
                          <a:spcPts val="0"/>
                        </a:spcAft>
                      </a:pPr>
                      <a:r>
                        <a:rPr lang="en-US" sz="1400">
                          <a:effectLst/>
                        </a:rPr>
                        <a:t>36 weeks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X (if indicated)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GBS/HIV Screening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61792309"/>
                  </a:ext>
                </a:extLst>
              </a:tr>
              <a:tr h="210360">
                <a:tc>
                  <a:txBody>
                    <a:bodyPr/>
                    <a:lstStyle/>
                    <a:p>
                      <a:pPr marL="0" marR="0">
                        <a:lnSpc>
                          <a:spcPct val="107000"/>
                        </a:lnSpc>
                        <a:spcBef>
                          <a:spcPts val="0"/>
                        </a:spcBef>
                        <a:spcAft>
                          <a:spcPts val="0"/>
                        </a:spcAft>
                      </a:pPr>
                      <a:r>
                        <a:rPr lang="en-US" sz="1400" dirty="0">
                          <a:effectLst/>
                        </a:rPr>
                        <a:t>37 weeks-Delivery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Weekly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645218712"/>
                  </a:ext>
                </a:extLst>
              </a:tr>
              <a:tr h="214070">
                <a:tc>
                  <a:txBody>
                    <a:bodyPr/>
                    <a:lstStyle/>
                    <a:p>
                      <a:pPr marL="0" marR="0">
                        <a:lnSpc>
                          <a:spcPct val="107000"/>
                        </a:lnSpc>
                        <a:spcBef>
                          <a:spcPts val="0"/>
                        </a:spcBef>
                        <a:spcAft>
                          <a:spcPts val="0"/>
                        </a:spcAft>
                      </a:pPr>
                      <a:r>
                        <a:rPr lang="en-US" sz="1400" dirty="0">
                          <a:effectLst/>
                        </a:rPr>
                        <a:t>Postpartum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400" dirty="0">
                          <a:effectLst/>
                        </a:rPr>
                        <a:t>Telehealth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33295152"/>
                  </a:ext>
                </a:extLst>
              </a:tr>
            </a:tbl>
          </a:graphicData>
        </a:graphic>
      </p:graphicFrame>
      <p:sp>
        <p:nvSpPr>
          <p:cNvPr id="2" name="Rectangle 1">
            <a:extLst>
              <a:ext uri="{FF2B5EF4-FFF2-40B4-BE49-F238E27FC236}">
                <a16:creationId xmlns:a16="http://schemas.microsoft.com/office/drawing/2014/main" id="{A1033203-2324-4333-860D-43CAA350CEB2}"/>
              </a:ext>
            </a:extLst>
          </p:cNvPr>
          <p:cNvSpPr/>
          <p:nvPr/>
        </p:nvSpPr>
        <p:spPr>
          <a:xfrm>
            <a:off x="457200" y="3997422"/>
            <a:ext cx="9620441" cy="715581"/>
          </a:xfrm>
          <a:prstGeom prst="rect">
            <a:avLst/>
          </a:prstGeom>
        </p:spPr>
        <p:txBody>
          <a:bodyPr wrap="square">
            <a:spAutoFit/>
          </a:bodyPr>
          <a:lstStyle/>
          <a:p>
            <a:pPr defTabSz="685800" eaLnBrk="0" fontAlgn="base" hangingPunct="0">
              <a:spcBef>
                <a:spcPct val="0"/>
              </a:spcBef>
              <a:spcAft>
                <a:spcPct val="0"/>
              </a:spcAft>
            </a:pPr>
            <a:r>
              <a:rPr lang="en-US" altLang="en-US" sz="900" dirty="0">
                <a:solidFill>
                  <a:srgbClr val="53565A"/>
                </a:solidFill>
                <a:latin typeface="Calibri" panose="020F0502020204030204" pitchFamily="34" charset="0"/>
                <a:ea typeface="Calibri" panose="020F0502020204030204" pitchFamily="34" charset="0"/>
                <a:cs typeface="Times New Roman" panose="02020603050405020304" pitchFamily="18" charset="0"/>
              </a:rPr>
              <a:t>*Earlier scan may be indicated if at risk for ectopic</a:t>
            </a:r>
            <a:endParaRPr lang="en-US" altLang="en-US" sz="900" dirty="0">
              <a:solidFill>
                <a:srgbClr val="53565A"/>
              </a:solidFill>
              <a:latin typeface="Calibri"/>
            </a:endParaRPr>
          </a:p>
          <a:p>
            <a:pPr defTabSz="685800" eaLnBrk="0" fontAlgn="base" hangingPunct="0">
              <a:spcBef>
                <a:spcPct val="0"/>
              </a:spcBef>
              <a:spcAft>
                <a:spcPct val="0"/>
              </a:spcAft>
            </a:pPr>
            <a:r>
              <a:rPr lang="en-US" altLang="en-US" sz="900" dirty="0">
                <a:solidFill>
                  <a:srgbClr val="53565A"/>
                </a:solidFill>
                <a:latin typeface="Calibri" panose="020F0502020204030204" pitchFamily="34" charset="0"/>
                <a:ea typeface="Calibri" panose="020F0502020204030204" pitchFamily="34" charset="0"/>
                <a:cs typeface="Times New Roman" panose="02020603050405020304" pitchFamily="18" charset="0"/>
              </a:rPr>
              <a:t>**If viability previously established consider skipping 11-13 week scan and offer </a:t>
            </a:r>
            <a:r>
              <a:rPr lang="en-US" altLang="en-US" sz="900" dirty="0" err="1">
                <a:solidFill>
                  <a:srgbClr val="53565A"/>
                </a:solidFill>
                <a:latin typeface="Calibri" panose="020F0502020204030204" pitchFamily="34" charset="0"/>
                <a:ea typeface="Calibri" panose="020F0502020204030204" pitchFamily="34" charset="0"/>
                <a:cs typeface="Times New Roman" panose="02020603050405020304" pitchFamily="18" charset="0"/>
              </a:rPr>
              <a:t>cfDNA</a:t>
            </a:r>
            <a:endParaRPr lang="en-US" altLang="en-US" sz="900" dirty="0">
              <a:solidFill>
                <a:srgbClr val="53565A"/>
              </a:solidFill>
              <a:latin typeface="Calibri"/>
            </a:endParaRPr>
          </a:p>
          <a:p>
            <a:pPr defTabSz="685800" eaLnBrk="0" fontAlgn="base" hangingPunct="0">
              <a:spcBef>
                <a:spcPct val="0"/>
              </a:spcBef>
              <a:spcAft>
                <a:spcPct val="0"/>
              </a:spcAft>
            </a:pPr>
            <a:r>
              <a:rPr lang="en-US" altLang="en-US" sz="900" b="1"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Boelig</a:t>
            </a:r>
            <a:r>
              <a:rPr lang="en-US" altLang="en-US" sz="90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 RC, </a:t>
            </a:r>
            <a:r>
              <a:rPr lang="en-US" altLang="en-US" sz="900" b="1"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Saccone</a:t>
            </a:r>
            <a:r>
              <a:rPr lang="en-US" altLang="en-US" sz="90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 G, </a:t>
            </a:r>
            <a:r>
              <a:rPr lang="en-US" altLang="en-US" sz="900" b="1"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Bellussi</a:t>
            </a:r>
            <a:r>
              <a:rPr lang="en-US" altLang="en-US" sz="90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 F, </a:t>
            </a:r>
            <a:r>
              <a:rPr lang="en-US" altLang="en-US" sz="900" b="1"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Berghella</a:t>
            </a:r>
            <a:r>
              <a:rPr lang="en-US" altLang="en-US" sz="90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 V, MFM Guidance for</a:t>
            </a:r>
            <a:endParaRPr lang="en-US" altLang="en-US" sz="900" b="1" dirty="0">
              <a:solidFill>
                <a:srgbClr val="53565A"/>
              </a:solidFill>
              <a:latin typeface="Calibri"/>
            </a:endParaRPr>
          </a:p>
          <a:p>
            <a:pPr defTabSz="685800" eaLnBrk="0" fontAlgn="base" hangingPunct="0">
              <a:spcBef>
                <a:spcPct val="0"/>
              </a:spcBef>
              <a:spcAft>
                <a:spcPct val="0"/>
              </a:spcAft>
            </a:pPr>
            <a:r>
              <a:rPr lang="en-US" altLang="en-US" sz="90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COVID-19, </a:t>
            </a:r>
            <a:r>
              <a:rPr lang="en-US" altLang="en-US" sz="900" b="1" i="1" dirty="0">
                <a:solidFill>
                  <a:srgbClr val="53565A"/>
                </a:solidFill>
                <a:latin typeface="Calibri" panose="020F0502020204030204" pitchFamily="34" charset="0"/>
                <a:ea typeface="Calibri" panose="020F0502020204030204" pitchFamily="34" charset="0"/>
                <a:cs typeface="Arial,Italic"/>
              </a:rPr>
              <a:t>American Journal of Obstetrics &amp; Gynecology MFM </a:t>
            </a:r>
            <a:r>
              <a:rPr lang="en-US" altLang="en-US" sz="90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(2020), </a:t>
            </a:r>
            <a:r>
              <a:rPr lang="en-US" altLang="en-US" sz="900" b="1"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doi</a:t>
            </a:r>
            <a:r>
              <a:rPr lang="en-US" altLang="en-US" sz="90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 https://doi.org/10.1016</a:t>
            </a:r>
            <a:r>
              <a:rPr lang="en-US" altLang="en-US" sz="1350" b="1" dirty="0">
                <a:solidFill>
                  <a:srgbClr val="53565A"/>
                </a:solidFill>
                <a:latin typeface="Calibri" panose="020F0502020204030204" pitchFamily="34" charset="0"/>
                <a:ea typeface="Calibri" panose="020F0502020204030204" pitchFamily="34" charset="0"/>
                <a:cs typeface="ArialUnicodeMS" panose="020B0604020202020204" pitchFamily="34" charset="-128"/>
              </a:rPr>
              <a:t>/</a:t>
            </a:r>
            <a:endParaRPr lang="en-US" sz="1350" b="1" dirty="0">
              <a:solidFill>
                <a:srgbClr val="53565A"/>
              </a:solidFill>
              <a:latin typeface="Calibri"/>
            </a:endParaRPr>
          </a:p>
        </p:txBody>
      </p:sp>
      <p:sp>
        <p:nvSpPr>
          <p:cNvPr id="9" name="TextBox 8">
            <a:extLst>
              <a:ext uri="{FF2B5EF4-FFF2-40B4-BE49-F238E27FC236}">
                <a16:creationId xmlns:a16="http://schemas.microsoft.com/office/drawing/2014/main" id="{8859A998-D006-D44D-B418-4CF114A27A46}"/>
              </a:ext>
            </a:extLst>
          </p:cNvPr>
          <p:cNvSpPr txBox="1"/>
          <p:nvPr/>
        </p:nvSpPr>
        <p:spPr>
          <a:xfrm>
            <a:off x="424543" y="3439810"/>
            <a:ext cx="7489031" cy="507831"/>
          </a:xfrm>
          <a:prstGeom prst="rect">
            <a:avLst/>
          </a:prstGeom>
          <a:noFill/>
        </p:spPr>
        <p:txBody>
          <a:bodyPr wrap="square" rtlCol="0">
            <a:spAutoFit/>
          </a:bodyPr>
          <a:lstStyle/>
          <a:p>
            <a:pPr defTabSz="685800"/>
            <a:r>
              <a:rPr lang="en-US" altLang="en-US" sz="1350" b="1" i="1" dirty="0">
                <a:solidFill>
                  <a:srgbClr val="003CA5"/>
                </a:solidFill>
                <a:latin typeface="Calibri"/>
                <a:ea typeface="Calibri" panose="020F0502020204030204" pitchFamily="34" charset="0"/>
                <a:cs typeface="Times New Roman" panose="02020603050405020304" pitchFamily="18" charset="0"/>
              </a:rPr>
              <a:t>Visits including follow up of diabetes control, hypertension, mood disorder, etc. should be accomplished remotely with telehealth)</a:t>
            </a:r>
            <a:endParaRPr lang="en-US" sz="1350" b="1" i="1" dirty="0">
              <a:solidFill>
                <a:srgbClr val="003CA5"/>
              </a:solidFill>
              <a:latin typeface="Calibri"/>
            </a:endParaRPr>
          </a:p>
        </p:txBody>
      </p:sp>
    </p:spTree>
    <p:extLst>
      <p:ext uri="{BB962C8B-B14F-4D97-AF65-F5344CB8AC3E}">
        <p14:creationId xmlns:p14="http://schemas.microsoft.com/office/powerpoint/2010/main" val="2391862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15C03D-C52E-42D7-B4E9-F8274FFEF6AC}"/>
              </a:ext>
            </a:extLst>
          </p:cNvPr>
          <p:cNvSpPr>
            <a:spLocks noGrp="1"/>
          </p:cNvSpPr>
          <p:nvPr>
            <p:ph type="title"/>
          </p:nvPr>
        </p:nvSpPr>
        <p:spPr/>
        <p:txBody>
          <a:bodyPr/>
          <a:lstStyle/>
          <a:p>
            <a:r>
              <a:rPr lang="en-US" sz="2400" dirty="0"/>
              <a:t>Limiting OB Ultrasounds</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24</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Content Placeholder 2">
            <a:extLst>
              <a:ext uri="{FF2B5EF4-FFF2-40B4-BE49-F238E27FC236}">
                <a16:creationId xmlns:a16="http://schemas.microsoft.com/office/drawing/2014/main" id="{003F9302-7C83-4D89-94C3-BC3B62C0C435}"/>
              </a:ext>
            </a:extLst>
          </p:cNvPr>
          <p:cNvSpPr txBox="1">
            <a:spLocks/>
          </p:cNvSpPr>
          <p:nvPr/>
        </p:nvSpPr>
        <p:spPr>
          <a:xfrm>
            <a:off x="429815" y="1101103"/>
            <a:ext cx="8173253"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Dating and </a:t>
            </a:r>
            <a:r>
              <a:rPr lang="en-US" sz="1500" dirty="0" err="1">
                <a:solidFill>
                  <a:srgbClr val="53565A"/>
                </a:solidFill>
                <a:latin typeface="Calibri" panose="020F0502020204030204"/>
              </a:rPr>
              <a:t>Ultrascreen</a:t>
            </a:r>
            <a:r>
              <a:rPr lang="en-US" sz="1500" dirty="0">
                <a:solidFill>
                  <a:srgbClr val="53565A"/>
                </a:solidFill>
                <a:latin typeface="Calibri" panose="020F0502020204030204"/>
              </a:rPr>
              <a:t> : 11-14 weeks</a:t>
            </a:r>
          </a:p>
          <a:p>
            <a:pPr marL="0" indent="0" defTabSz="685800">
              <a:spcBef>
                <a:spcPts val="750"/>
              </a:spcBef>
              <a:buNone/>
              <a:defRPr/>
            </a:pPr>
            <a:endParaRPr lang="en-US" sz="150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Anatomy Ultrasound: 20-23 weeks</a:t>
            </a:r>
          </a:p>
          <a:p>
            <a:pPr marL="342900" lvl="1" indent="0" defTabSz="685800">
              <a:spcBef>
                <a:spcPts val="750"/>
              </a:spcBef>
              <a:buNone/>
              <a:defRPr/>
            </a:pPr>
            <a:r>
              <a:rPr lang="en-US" sz="1350" dirty="0">
                <a:solidFill>
                  <a:srgbClr val="53565A"/>
                </a:solidFill>
                <a:latin typeface="Calibri" panose="020F0502020204030204"/>
              </a:rPr>
              <a:t>*Suboptimal scans to return once before 26weeks, if possible </a:t>
            </a:r>
          </a:p>
          <a:p>
            <a:pPr marL="342900" lvl="1" indent="0" defTabSz="685800">
              <a:spcBef>
                <a:spcPts val="750"/>
              </a:spcBef>
              <a:buNone/>
              <a:defRPr/>
            </a:pPr>
            <a:r>
              <a:rPr lang="en-US" sz="1350" dirty="0">
                <a:solidFill>
                  <a:srgbClr val="53565A"/>
                </a:solidFill>
                <a:latin typeface="Calibri" panose="020F0502020204030204"/>
              </a:rPr>
              <a:t>* BMI greater than 40, schedule initial scan at 22 weeks</a:t>
            </a:r>
          </a:p>
          <a:p>
            <a:pPr marL="342900" lvl="1" indent="0" defTabSz="685800">
              <a:spcBef>
                <a:spcPts val="750"/>
              </a:spcBef>
              <a:buNone/>
              <a:defRPr/>
            </a:pPr>
            <a:r>
              <a:rPr lang="en-US" sz="1350" dirty="0">
                <a:solidFill>
                  <a:srgbClr val="53565A"/>
                </a:solidFill>
                <a:latin typeface="Calibri" panose="020F0502020204030204"/>
              </a:rPr>
              <a:t>* Transabdominal screening for cervical length. Use TVS if cervical length less  than 3.0 cm, or if risk factors are present</a:t>
            </a:r>
          </a:p>
          <a:p>
            <a:pPr marL="0" indent="0" defTabSz="685800">
              <a:spcBef>
                <a:spcPts val="750"/>
              </a:spcBef>
              <a:buNone/>
              <a:defRPr/>
            </a:pPr>
            <a:endParaRPr lang="en-US" sz="1650" dirty="0">
              <a:solidFill>
                <a:srgbClr val="53565A"/>
              </a:solidFill>
              <a:latin typeface="Calibri" panose="020F0502020204030204"/>
            </a:endParaRPr>
          </a:p>
          <a:p>
            <a:pPr marL="0" indent="0" defTabSz="685800">
              <a:spcBef>
                <a:spcPts val="750"/>
              </a:spcBef>
              <a:buNone/>
              <a:defRPr/>
            </a:pPr>
            <a:r>
              <a:rPr lang="en-US" sz="1500" i="1" dirty="0">
                <a:solidFill>
                  <a:srgbClr val="009ADF"/>
                </a:solidFill>
                <a:latin typeface="Calibri" panose="020F0502020204030204"/>
              </a:rPr>
              <a:t>*These are meant as minimal guidelines only—individual patient or fetal circumstances may indicate more frequent surveillance starting at an earlier gestational age or a change in the optimal testing modality.</a:t>
            </a:r>
          </a:p>
          <a:p>
            <a:pPr marL="171450" indent="-171450" defTabSz="685800">
              <a:spcBef>
                <a:spcPts val="750"/>
              </a:spcBef>
              <a:defRPr/>
            </a:pPr>
            <a:endParaRPr lang="en-US" sz="2100" dirty="0">
              <a:solidFill>
                <a:srgbClr val="53565A"/>
              </a:solidFill>
              <a:latin typeface="Calibri" panose="020F0502020204030204"/>
            </a:endParaRPr>
          </a:p>
          <a:p>
            <a:pPr marL="171450" indent="-171450" defTabSz="685800">
              <a:spcBef>
                <a:spcPts val="750"/>
              </a:spcBef>
              <a:defRPr/>
            </a:pPr>
            <a:endParaRPr lang="en-US" sz="2100" dirty="0">
              <a:solidFill>
                <a:srgbClr val="53565A"/>
              </a:solidFill>
              <a:latin typeface="Calibri" panose="020F0502020204030204"/>
            </a:endParaRPr>
          </a:p>
        </p:txBody>
      </p:sp>
      <p:sp>
        <p:nvSpPr>
          <p:cNvPr id="7" name="Right Triangle 6">
            <a:extLst>
              <a:ext uri="{FF2B5EF4-FFF2-40B4-BE49-F238E27FC236}">
                <a16:creationId xmlns:a16="http://schemas.microsoft.com/office/drawing/2014/main" id="{BA246B0C-6DA6-9047-8319-1D60A29DFC20}"/>
              </a:ext>
            </a:extLst>
          </p:cNvPr>
          <p:cNvSpPr/>
          <p:nvPr/>
        </p:nvSpPr>
        <p:spPr>
          <a:xfrm rot="10800000">
            <a:off x="433939" y="1172491"/>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42A0FFB6-A189-E449-9FD0-628B436A0EE8}"/>
              </a:ext>
            </a:extLst>
          </p:cNvPr>
          <p:cNvSpPr/>
          <p:nvPr/>
        </p:nvSpPr>
        <p:spPr>
          <a:xfrm rot="10800000">
            <a:off x="428569" y="1798420"/>
            <a:ext cx="158216"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4107383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15C03D-C52E-42D7-B4E9-F8274FFEF6AC}"/>
              </a:ext>
            </a:extLst>
          </p:cNvPr>
          <p:cNvSpPr>
            <a:spLocks noGrp="1"/>
          </p:cNvSpPr>
          <p:nvPr>
            <p:ph type="title"/>
          </p:nvPr>
        </p:nvSpPr>
        <p:spPr>
          <a:xfrm>
            <a:off x="169332" y="0"/>
            <a:ext cx="8839201" cy="596646"/>
          </a:xfrm>
        </p:spPr>
        <p:txBody>
          <a:bodyPr/>
          <a:lstStyle/>
          <a:p>
            <a:pPr defTabSz="685800" eaLnBrk="0" fontAlgn="base" hangingPunct="0">
              <a:spcAft>
                <a:spcPct val="0"/>
              </a:spcAft>
            </a:pPr>
            <a:r>
              <a:rPr lang="en-US" sz="2400" dirty="0"/>
              <a:t>Guidelines for Ultrasounds During the COVID 19 Pandemic</a:t>
            </a:r>
            <a:br>
              <a:rPr lang="en-US" altLang="en-US" sz="2400" b="0" dirty="0"/>
            </a:br>
            <a:endParaRPr lang="en-US" altLang="en-US" sz="2100" b="0" dirty="0">
              <a:solidFill>
                <a:schemeClr val="tx1"/>
              </a:solidFill>
            </a:endParaRP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25</a:t>
            </a:fld>
            <a:endParaRPr lang="en-US" dirty="0">
              <a:solidFill>
                <a:srgbClr val="53565A"/>
              </a:solidFill>
              <a:latin typeface="Calibri"/>
            </a:endParaRPr>
          </a:p>
        </p:txBody>
      </p:sp>
      <p:sp>
        <p:nvSpPr>
          <p:cNvPr id="7" name="TextBox 6">
            <a:extLst>
              <a:ext uri="{FF2B5EF4-FFF2-40B4-BE49-F238E27FC236}">
                <a16:creationId xmlns:a16="http://schemas.microsoft.com/office/drawing/2014/main" id="{01EDA96D-E3FF-4CE2-B6C5-E8D964A7C727}"/>
              </a:ext>
            </a:extLst>
          </p:cNvPr>
          <p:cNvSpPr txBox="1"/>
          <p:nvPr/>
        </p:nvSpPr>
        <p:spPr>
          <a:xfrm>
            <a:off x="1360714" y="4780716"/>
            <a:ext cx="4822154" cy="369332"/>
          </a:xfrm>
          <a:prstGeom prst="rect">
            <a:avLst/>
          </a:prstGeom>
          <a:noFill/>
        </p:spPr>
        <p:txBody>
          <a:bodyPr wrap="none" rtlCol="0">
            <a:spAutoFit/>
          </a:bodyPr>
          <a:lstStyle/>
          <a:p>
            <a:pPr defTabSz="685800" eaLnBrk="0" fontAlgn="base" hangingPunct="0">
              <a:spcBef>
                <a:spcPct val="0"/>
              </a:spcBef>
              <a:spcAft>
                <a:spcPct val="0"/>
              </a:spcAft>
              <a:defRPr/>
            </a:pPr>
            <a:r>
              <a:rPr lang="en-US" altLang="en-US" sz="900"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Boelig</a:t>
            </a: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 RC, </a:t>
            </a:r>
            <a:r>
              <a:rPr lang="en-US" altLang="en-US" sz="900"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Saccone</a:t>
            </a: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 G, </a:t>
            </a:r>
            <a:r>
              <a:rPr lang="en-US" altLang="en-US" sz="900"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Bellussi</a:t>
            </a: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 F, </a:t>
            </a:r>
            <a:r>
              <a:rPr lang="en-US" altLang="en-US" sz="900"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Berghella</a:t>
            </a: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 V, MFM Guidance for</a:t>
            </a:r>
            <a:endParaRPr lang="en-US" altLang="en-US" sz="900" dirty="0">
              <a:solidFill>
                <a:srgbClr val="53565A"/>
              </a:solidFill>
              <a:latin typeface="Calibri" panose="020F0502020204030204"/>
            </a:endParaRPr>
          </a:p>
          <a:p>
            <a:pPr defTabSz="685800" eaLnBrk="0" fontAlgn="base" hangingPunct="0">
              <a:spcBef>
                <a:spcPct val="0"/>
              </a:spcBef>
              <a:spcAft>
                <a:spcPct val="0"/>
              </a:spcAft>
              <a:defRPr/>
            </a:pP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COVID-19, </a:t>
            </a:r>
            <a:r>
              <a:rPr lang="en-US" altLang="en-US" sz="900" i="1" dirty="0">
                <a:solidFill>
                  <a:srgbClr val="53565A"/>
                </a:solidFill>
                <a:latin typeface="Calibri" panose="020F0502020204030204" pitchFamily="34" charset="0"/>
                <a:ea typeface="Calibri" panose="020F0502020204030204" pitchFamily="34" charset="0"/>
                <a:cs typeface="Arial,Italic"/>
              </a:rPr>
              <a:t>American Journal of Obstetrics &amp; Gynecology MFM </a:t>
            </a: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(2020), </a:t>
            </a:r>
            <a:r>
              <a:rPr lang="en-US" altLang="en-US" sz="900"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doi</a:t>
            </a: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 https://</a:t>
            </a:r>
            <a:r>
              <a:rPr lang="en-US" altLang="en-US" sz="900" dirty="0" err="1">
                <a:solidFill>
                  <a:srgbClr val="53565A"/>
                </a:solidFill>
                <a:latin typeface="Calibri" panose="020F0502020204030204" pitchFamily="34" charset="0"/>
                <a:ea typeface="Calibri" panose="020F0502020204030204" pitchFamily="34" charset="0"/>
                <a:cs typeface="ArialUnicodeMS" panose="020B0604020202020204" pitchFamily="34" charset="-128"/>
              </a:rPr>
              <a:t>doi.org</a:t>
            </a:r>
            <a:r>
              <a:rPr lang="en-US" altLang="en-US" sz="900" dirty="0">
                <a:solidFill>
                  <a:srgbClr val="53565A"/>
                </a:solidFill>
                <a:latin typeface="Calibri" panose="020F0502020204030204" pitchFamily="34" charset="0"/>
                <a:ea typeface="Calibri" panose="020F0502020204030204" pitchFamily="34" charset="0"/>
                <a:cs typeface="ArialUnicodeMS" panose="020B0604020202020204" pitchFamily="34" charset="-128"/>
              </a:rPr>
              <a:t>/10.1016/</a:t>
            </a:r>
            <a:endParaRPr lang="en-US" sz="900" dirty="0">
              <a:solidFill>
                <a:srgbClr val="53565A"/>
              </a:solidFill>
              <a:latin typeface="Calibri" panose="020F0502020204030204"/>
            </a:endParaRPr>
          </a:p>
        </p:txBody>
      </p:sp>
      <p:pic>
        <p:nvPicPr>
          <p:cNvPr id="2" name="Picture 1"/>
          <p:cNvPicPr>
            <a:picLocks noChangeAspect="1"/>
          </p:cNvPicPr>
          <p:nvPr/>
        </p:nvPicPr>
        <p:blipFill>
          <a:blip r:embed="rId2"/>
          <a:stretch>
            <a:fillRect/>
          </a:stretch>
        </p:blipFill>
        <p:spPr>
          <a:xfrm>
            <a:off x="1903810" y="346472"/>
            <a:ext cx="5336381" cy="4450556"/>
          </a:xfrm>
          <a:prstGeom prst="rect">
            <a:avLst/>
          </a:prstGeom>
        </p:spPr>
      </p:pic>
    </p:spTree>
    <p:extLst>
      <p:ext uri="{BB962C8B-B14F-4D97-AF65-F5344CB8AC3E}">
        <p14:creationId xmlns:p14="http://schemas.microsoft.com/office/powerpoint/2010/main" val="2969808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359B3-2A78-49E3-A254-C06ADFE04092}"/>
              </a:ext>
            </a:extLst>
          </p:cNvPr>
          <p:cNvSpPr>
            <a:spLocks noGrp="1"/>
          </p:cNvSpPr>
          <p:nvPr>
            <p:ph type="title"/>
          </p:nvPr>
        </p:nvSpPr>
        <p:spPr/>
        <p:txBody>
          <a:bodyPr/>
          <a:lstStyle/>
          <a:p>
            <a:r>
              <a:rPr lang="en-US" sz="2400" dirty="0"/>
              <a:t>Guidelines for Antepartum Testing During </a:t>
            </a:r>
            <a:br>
              <a:rPr lang="en-US" sz="2400" dirty="0"/>
            </a:br>
            <a:r>
              <a:rPr lang="en-US" sz="2400" dirty="0"/>
              <a:t>COVID 19 Pandemic</a:t>
            </a:r>
            <a:endParaRPr lang="en-US" dirty="0"/>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26</a:t>
            </a:fld>
            <a:endParaRPr lang="en-US" dirty="0">
              <a:solidFill>
                <a:srgbClr val="53565A"/>
              </a:solidFill>
              <a:latin typeface="Calibri"/>
            </a:endParaRPr>
          </a:p>
        </p:txBody>
      </p:sp>
      <p:pic>
        <p:nvPicPr>
          <p:cNvPr id="7" name="Content Placeholder 4">
            <a:extLst>
              <a:ext uri="{FF2B5EF4-FFF2-40B4-BE49-F238E27FC236}">
                <a16:creationId xmlns:a16="http://schemas.microsoft.com/office/drawing/2014/main" id="{1CFC43F2-2B00-40DE-9C87-4C7D58864355}"/>
              </a:ext>
            </a:extLst>
          </p:cNvPr>
          <p:cNvPicPr>
            <a:picLocks noChangeAspect="1"/>
          </p:cNvPicPr>
          <p:nvPr/>
        </p:nvPicPr>
        <p:blipFill rotWithShape="1">
          <a:blip r:embed="rId2">
            <a:extLst>
              <a:ext uri="{28A0092B-C50C-407E-A947-70E740481C1C}">
                <a14:useLocalDpi xmlns:a14="http://schemas.microsoft.com/office/drawing/2010/main" val="0"/>
              </a:ext>
            </a:extLst>
          </a:blip>
          <a:srcRect b="3891"/>
          <a:stretch/>
        </p:blipFill>
        <p:spPr>
          <a:xfrm>
            <a:off x="3436853" y="776261"/>
            <a:ext cx="3402515" cy="3647749"/>
          </a:xfrm>
          <a:prstGeom prst="rect">
            <a:avLst/>
          </a:prstGeom>
        </p:spPr>
      </p:pic>
      <p:sp>
        <p:nvSpPr>
          <p:cNvPr id="8" name="TextBox 7">
            <a:extLst>
              <a:ext uri="{FF2B5EF4-FFF2-40B4-BE49-F238E27FC236}">
                <a16:creationId xmlns:a16="http://schemas.microsoft.com/office/drawing/2014/main" id="{AFA2D07E-C2D4-4E21-95A9-0A8095A3A82F}"/>
              </a:ext>
            </a:extLst>
          </p:cNvPr>
          <p:cNvSpPr txBox="1"/>
          <p:nvPr/>
        </p:nvSpPr>
        <p:spPr>
          <a:xfrm>
            <a:off x="1379902" y="4643660"/>
            <a:ext cx="4822154" cy="369332"/>
          </a:xfrm>
          <a:prstGeom prst="rect">
            <a:avLst/>
          </a:prstGeom>
          <a:noFill/>
        </p:spPr>
        <p:txBody>
          <a:bodyPr wrap="none" rtlCol="0">
            <a:spAutoFit/>
          </a:bodyPr>
          <a:lstStyle/>
          <a:p>
            <a:pPr defTabSz="685800" eaLnBrk="0" fontAlgn="base" hangingPunct="0">
              <a:spcBef>
                <a:spcPct val="0"/>
              </a:spcBef>
              <a:spcAft>
                <a:spcPct val="0"/>
              </a:spcAft>
            </a:pPr>
            <a:r>
              <a:rPr lang="en-US" altLang="en-US" sz="900" dirty="0" err="1">
                <a:solidFill>
                  <a:srgbClr val="53565A"/>
                </a:solidFill>
                <a:latin typeface="Calibri"/>
                <a:ea typeface="Calibri" panose="020F0502020204030204" pitchFamily="34" charset="0"/>
                <a:cs typeface="ArialUnicodeMS" panose="020B0604020202020204" pitchFamily="34" charset="-128"/>
              </a:rPr>
              <a:t>Boelig</a:t>
            </a:r>
            <a:r>
              <a:rPr lang="en-US" altLang="en-US" sz="900" dirty="0">
                <a:solidFill>
                  <a:srgbClr val="53565A"/>
                </a:solidFill>
                <a:latin typeface="Calibri"/>
                <a:ea typeface="Calibri" panose="020F0502020204030204" pitchFamily="34" charset="0"/>
                <a:cs typeface="ArialUnicodeMS" panose="020B0604020202020204" pitchFamily="34" charset="-128"/>
              </a:rPr>
              <a:t> RC, </a:t>
            </a:r>
            <a:r>
              <a:rPr lang="en-US" altLang="en-US" sz="900" dirty="0" err="1">
                <a:solidFill>
                  <a:srgbClr val="53565A"/>
                </a:solidFill>
                <a:latin typeface="Calibri"/>
                <a:ea typeface="Calibri" panose="020F0502020204030204" pitchFamily="34" charset="0"/>
                <a:cs typeface="ArialUnicodeMS" panose="020B0604020202020204" pitchFamily="34" charset="-128"/>
              </a:rPr>
              <a:t>Saccone</a:t>
            </a:r>
            <a:r>
              <a:rPr lang="en-US" altLang="en-US" sz="900" dirty="0">
                <a:solidFill>
                  <a:srgbClr val="53565A"/>
                </a:solidFill>
                <a:latin typeface="Calibri"/>
                <a:ea typeface="Calibri" panose="020F0502020204030204" pitchFamily="34" charset="0"/>
                <a:cs typeface="ArialUnicodeMS" panose="020B0604020202020204" pitchFamily="34" charset="-128"/>
              </a:rPr>
              <a:t> G, </a:t>
            </a:r>
            <a:r>
              <a:rPr lang="en-US" altLang="en-US" sz="900" dirty="0" err="1">
                <a:solidFill>
                  <a:srgbClr val="53565A"/>
                </a:solidFill>
                <a:latin typeface="Calibri"/>
                <a:ea typeface="Calibri" panose="020F0502020204030204" pitchFamily="34" charset="0"/>
                <a:cs typeface="ArialUnicodeMS" panose="020B0604020202020204" pitchFamily="34" charset="-128"/>
              </a:rPr>
              <a:t>Bellussi</a:t>
            </a:r>
            <a:r>
              <a:rPr lang="en-US" altLang="en-US" sz="900" dirty="0">
                <a:solidFill>
                  <a:srgbClr val="53565A"/>
                </a:solidFill>
                <a:latin typeface="Calibri"/>
                <a:ea typeface="Calibri" panose="020F0502020204030204" pitchFamily="34" charset="0"/>
                <a:cs typeface="ArialUnicodeMS" panose="020B0604020202020204" pitchFamily="34" charset="-128"/>
              </a:rPr>
              <a:t> F, </a:t>
            </a:r>
            <a:r>
              <a:rPr lang="en-US" altLang="en-US" sz="900" dirty="0" err="1">
                <a:solidFill>
                  <a:srgbClr val="53565A"/>
                </a:solidFill>
                <a:latin typeface="Calibri"/>
                <a:ea typeface="Calibri" panose="020F0502020204030204" pitchFamily="34" charset="0"/>
                <a:cs typeface="ArialUnicodeMS" panose="020B0604020202020204" pitchFamily="34" charset="-128"/>
              </a:rPr>
              <a:t>Berghella</a:t>
            </a:r>
            <a:r>
              <a:rPr lang="en-US" altLang="en-US" sz="900" dirty="0">
                <a:solidFill>
                  <a:srgbClr val="53565A"/>
                </a:solidFill>
                <a:latin typeface="Calibri"/>
                <a:ea typeface="Calibri" panose="020F0502020204030204" pitchFamily="34" charset="0"/>
                <a:cs typeface="ArialUnicodeMS" panose="020B0604020202020204" pitchFamily="34" charset="-128"/>
              </a:rPr>
              <a:t> V, MFM Guidance for</a:t>
            </a:r>
            <a:endParaRPr lang="en-US" altLang="en-US" sz="900" dirty="0">
              <a:solidFill>
                <a:srgbClr val="53565A"/>
              </a:solidFill>
              <a:latin typeface="Calibri"/>
            </a:endParaRPr>
          </a:p>
          <a:p>
            <a:pPr defTabSz="685800" eaLnBrk="0" fontAlgn="base" hangingPunct="0">
              <a:spcBef>
                <a:spcPct val="0"/>
              </a:spcBef>
              <a:spcAft>
                <a:spcPct val="0"/>
              </a:spcAft>
            </a:pPr>
            <a:r>
              <a:rPr lang="en-US" altLang="en-US" sz="900" dirty="0">
                <a:solidFill>
                  <a:srgbClr val="53565A"/>
                </a:solidFill>
                <a:latin typeface="Calibri"/>
                <a:ea typeface="Calibri" panose="020F0502020204030204" pitchFamily="34" charset="0"/>
                <a:cs typeface="ArialUnicodeMS" panose="020B0604020202020204" pitchFamily="34" charset="-128"/>
              </a:rPr>
              <a:t>COVID-19, </a:t>
            </a:r>
            <a:r>
              <a:rPr lang="en-US" altLang="en-US" sz="900" i="1" dirty="0">
                <a:solidFill>
                  <a:srgbClr val="53565A"/>
                </a:solidFill>
                <a:latin typeface="Calibri"/>
                <a:ea typeface="Calibri" panose="020F0502020204030204" pitchFamily="34" charset="0"/>
                <a:cs typeface="Arial,Italic"/>
              </a:rPr>
              <a:t>American Journal of Obstetrics &amp; Gynecology MFM </a:t>
            </a:r>
            <a:r>
              <a:rPr lang="en-US" altLang="en-US" sz="900" dirty="0">
                <a:solidFill>
                  <a:srgbClr val="53565A"/>
                </a:solidFill>
                <a:latin typeface="Calibri"/>
                <a:ea typeface="Calibri" panose="020F0502020204030204" pitchFamily="34" charset="0"/>
                <a:cs typeface="ArialUnicodeMS" panose="020B0604020202020204" pitchFamily="34" charset="-128"/>
              </a:rPr>
              <a:t>(2020), </a:t>
            </a:r>
            <a:r>
              <a:rPr lang="en-US" altLang="en-US" sz="900" dirty="0" err="1">
                <a:solidFill>
                  <a:srgbClr val="53565A"/>
                </a:solidFill>
                <a:latin typeface="Calibri"/>
                <a:ea typeface="Calibri" panose="020F0502020204030204" pitchFamily="34" charset="0"/>
                <a:cs typeface="ArialUnicodeMS" panose="020B0604020202020204" pitchFamily="34" charset="-128"/>
              </a:rPr>
              <a:t>doi</a:t>
            </a:r>
            <a:r>
              <a:rPr lang="en-US" altLang="en-US" sz="900" dirty="0">
                <a:solidFill>
                  <a:srgbClr val="53565A"/>
                </a:solidFill>
                <a:latin typeface="Calibri"/>
                <a:ea typeface="Calibri" panose="020F0502020204030204" pitchFamily="34" charset="0"/>
                <a:cs typeface="ArialUnicodeMS" panose="020B0604020202020204" pitchFamily="34" charset="-128"/>
              </a:rPr>
              <a:t>: https://</a:t>
            </a:r>
            <a:r>
              <a:rPr lang="en-US" altLang="en-US" sz="900" dirty="0" err="1">
                <a:solidFill>
                  <a:srgbClr val="53565A"/>
                </a:solidFill>
                <a:latin typeface="Calibri"/>
                <a:ea typeface="Calibri" panose="020F0502020204030204" pitchFamily="34" charset="0"/>
                <a:cs typeface="ArialUnicodeMS" panose="020B0604020202020204" pitchFamily="34" charset="-128"/>
              </a:rPr>
              <a:t>doi.org</a:t>
            </a:r>
            <a:r>
              <a:rPr lang="en-US" altLang="en-US" sz="900" dirty="0">
                <a:solidFill>
                  <a:srgbClr val="53565A"/>
                </a:solidFill>
                <a:latin typeface="Calibri"/>
                <a:ea typeface="Calibri" panose="020F0502020204030204" pitchFamily="34" charset="0"/>
                <a:cs typeface="ArialUnicodeMS" panose="020B0604020202020204" pitchFamily="34" charset="-128"/>
              </a:rPr>
              <a:t>/10.1016/</a:t>
            </a:r>
            <a:endParaRPr lang="en-US" sz="900" dirty="0">
              <a:solidFill>
                <a:srgbClr val="53565A"/>
              </a:solidFill>
              <a:latin typeface="Calibri"/>
            </a:endParaRPr>
          </a:p>
        </p:txBody>
      </p:sp>
    </p:spTree>
    <p:extLst>
      <p:ext uri="{BB962C8B-B14F-4D97-AF65-F5344CB8AC3E}">
        <p14:creationId xmlns:p14="http://schemas.microsoft.com/office/powerpoint/2010/main" val="1697967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53F4-3AB1-1A46-B87F-B43AB56945A3}"/>
              </a:ext>
            </a:extLst>
          </p:cNvPr>
          <p:cNvSpPr>
            <a:spLocks noGrp="1"/>
          </p:cNvSpPr>
          <p:nvPr>
            <p:ph type="title"/>
          </p:nvPr>
        </p:nvSpPr>
        <p:spPr/>
        <p:txBody>
          <a:bodyPr/>
          <a:lstStyle/>
          <a:p>
            <a:r>
              <a:rPr lang="en-US" sz="2400" dirty="0"/>
              <a:t>Delivery in Mothers with Coronavirus</a:t>
            </a:r>
          </a:p>
        </p:txBody>
      </p:sp>
      <p:sp>
        <p:nvSpPr>
          <p:cNvPr id="4" name="Slide Number Placeholder 3">
            <a:extLst>
              <a:ext uri="{FF2B5EF4-FFF2-40B4-BE49-F238E27FC236}">
                <a16:creationId xmlns:a16="http://schemas.microsoft.com/office/drawing/2014/main" id="{19229870-C8DA-4940-9306-4318030AF527}"/>
              </a:ext>
            </a:extLst>
          </p:cNvPr>
          <p:cNvSpPr>
            <a:spLocks noGrp="1"/>
          </p:cNvSpPr>
          <p:nvPr>
            <p:ph type="sldNum" sz="quarter" idx="10"/>
          </p:nvPr>
        </p:nvSpPr>
        <p:spPr>
          <a:xfrm>
            <a:off x="7935346" y="4758945"/>
            <a:ext cx="740568" cy="209193"/>
          </a:xfrm>
        </p:spPr>
        <p:txBody>
          <a:bodyPr/>
          <a:lstStyle/>
          <a:p>
            <a:pPr defTabSz="257175"/>
            <a:fld id="{5E8BC936-0928-C346-B13E-04BD58031644}" type="slidenum">
              <a:rPr lang="en-US">
                <a:solidFill>
                  <a:srgbClr val="53565A"/>
                </a:solidFill>
                <a:latin typeface="Calibri"/>
              </a:rPr>
              <a:pPr defTabSz="257175"/>
              <a:t>27</a:t>
            </a:fld>
            <a:endParaRPr lang="en-US" dirty="0">
              <a:solidFill>
                <a:srgbClr val="53565A"/>
              </a:solidFill>
              <a:latin typeface="Calibri"/>
            </a:endParaRPr>
          </a:p>
        </p:txBody>
      </p:sp>
      <p:sp>
        <p:nvSpPr>
          <p:cNvPr id="7" name="Rectangle 6">
            <a:extLst>
              <a:ext uri="{FF2B5EF4-FFF2-40B4-BE49-F238E27FC236}">
                <a16:creationId xmlns:a16="http://schemas.microsoft.com/office/drawing/2014/main" id="{365FC3FF-3E54-BE4A-8165-58A284FC20B9}"/>
              </a:ext>
            </a:extLst>
          </p:cNvPr>
          <p:cNvSpPr/>
          <p:nvPr/>
        </p:nvSpPr>
        <p:spPr>
          <a:xfrm>
            <a:off x="541685" y="1432500"/>
            <a:ext cx="3529573" cy="1298171"/>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lnSpc>
                <a:spcPct val="90000"/>
              </a:lnSpc>
              <a:spcBef>
                <a:spcPts val="750"/>
              </a:spcBef>
              <a:defRPr/>
            </a:pPr>
            <a:r>
              <a:rPr lang="en-US" sz="1500" dirty="0">
                <a:solidFill>
                  <a:srgbClr val="53565A"/>
                </a:solidFill>
                <a:latin typeface="Calibri"/>
              </a:rPr>
              <a:t>Route of delivery should be based on clinical circumstances</a:t>
            </a:r>
          </a:p>
        </p:txBody>
      </p:sp>
      <p:sp>
        <p:nvSpPr>
          <p:cNvPr id="8" name="Oval 7">
            <a:extLst>
              <a:ext uri="{FF2B5EF4-FFF2-40B4-BE49-F238E27FC236}">
                <a16:creationId xmlns:a16="http://schemas.microsoft.com/office/drawing/2014/main" id="{539EE239-3DEA-CB49-80DC-00239B882F1D}"/>
              </a:ext>
            </a:extLst>
          </p:cNvPr>
          <p:cNvSpPr/>
          <p:nvPr/>
        </p:nvSpPr>
        <p:spPr>
          <a:xfrm>
            <a:off x="446314" y="1329224"/>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1</a:t>
            </a:r>
          </a:p>
        </p:txBody>
      </p:sp>
      <p:sp>
        <p:nvSpPr>
          <p:cNvPr id="9" name="Rectangle 8">
            <a:extLst>
              <a:ext uri="{FF2B5EF4-FFF2-40B4-BE49-F238E27FC236}">
                <a16:creationId xmlns:a16="http://schemas.microsoft.com/office/drawing/2014/main" id="{F054480A-230B-6743-B10C-33A923F5B0EA}"/>
              </a:ext>
            </a:extLst>
          </p:cNvPr>
          <p:cNvSpPr/>
          <p:nvPr/>
        </p:nvSpPr>
        <p:spPr>
          <a:xfrm>
            <a:off x="4705471" y="1416030"/>
            <a:ext cx="3529573" cy="1298171"/>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lnSpc>
                <a:spcPct val="90000"/>
              </a:lnSpc>
              <a:spcBef>
                <a:spcPts val="750"/>
              </a:spcBef>
            </a:pPr>
            <a:r>
              <a:rPr lang="en-US" sz="1500" dirty="0">
                <a:solidFill>
                  <a:srgbClr val="53565A"/>
                </a:solidFill>
                <a:latin typeface="Calibri"/>
              </a:rPr>
              <a:t>Forceful exhalation may significantly reduce the efficacy of patient face masks in reduces viral spread from respiratory droplets</a:t>
            </a:r>
          </a:p>
        </p:txBody>
      </p:sp>
      <p:sp>
        <p:nvSpPr>
          <p:cNvPr id="10" name="Oval 9">
            <a:extLst>
              <a:ext uri="{FF2B5EF4-FFF2-40B4-BE49-F238E27FC236}">
                <a16:creationId xmlns:a16="http://schemas.microsoft.com/office/drawing/2014/main" id="{BF72F7B7-9A4A-324F-8CEF-0032667CA2A7}"/>
              </a:ext>
            </a:extLst>
          </p:cNvPr>
          <p:cNvSpPr/>
          <p:nvPr/>
        </p:nvSpPr>
        <p:spPr>
          <a:xfrm>
            <a:off x="4610101" y="1312754"/>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2</a:t>
            </a:r>
          </a:p>
        </p:txBody>
      </p:sp>
      <p:sp>
        <p:nvSpPr>
          <p:cNvPr id="11" name="Rectangle 10">
            <a:extLst>
              <a:ext uri="{FF2B5EF4-FFF2-40B4-BE49-F238E27FC236}">
                <a16:creationId xmlns:a16="http://schemas.microsoft.com/office/drawing/2014/main" id="{44344870-9D64-514E-B672-715DB401EA47}"/>
              </a:ext>
            </a:extLst>
          </p:cNvPr>
          <p:cNvSpPr/>
          <p:nvPr/>
        </p:nvSpPr>
        <p:spPr>
          <a:xfrm>
            <a:off x="541685" y="3143201"/>
            <a:ext cx="3529573" cy="1298171"/>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lnSpc>
                <a:spcPct val="90000"/>
              </a:lnSpc>
              <a:spcBef>
                <a:spcPts val="750"/>
              </a:spcBef>
            </a:pPr>
            <a:r>
              <a:rPr lang="en-US" sz="1500" dirty="0">
                <a:solidFill>
                  <a:srgbClr val="53565A"/>
                </a:solidFill>
                <a:latin typeface="Calibri"/>
              </a:rPr>
              <a:t>All medical staff should wear PPE (gown, N95 masks when available, goggles and or face shields, gloves)</a:t>
            </a:r>
          </a:p>
        </p:txBody>
      </p:sp>
      <p:sp>
        <p:nvSpPr>
          <p:cNvPr id="12" name="Oval 11">
            <a:extLst>
              <a:ext uri="{FF2B5EF4-FFF2-40B4-BE49-F238E27FC236}">
                <a16:creationId xmlns:a16="http://schemas.microsoft.com/office/drawing/2014/main" id="{C6EE83BE-2225-4043-8AE5-E6E1EB42F841}"/>
              </a:ext>
            </a:extLst>
          </p:cNvPr>
          <p:cNvSpPr/>
          <p:nvPr/>
        </p:nvSpPr>
        <p:spPr>
          <a:xfrm>
            <a:off x="446314" y="3039926"/>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3</a:t>
            </a:r>
          </a:p>
        </p:txBody>
      </p:sp>
      <p:sp>
        <p:nvSpPr>
          <p:cNvPr id="13" name="Rectangle 12">
            <a:extLst>
              <a:ext uri="{FF2B5EF4-FFF2-40B4-BE49-F238E27FC236}">
                <a16:creationId xmlns:a16="http://schemas.microsoft.com/office/drawing/2014/main" id="{EE92394F-0AC8-2442-A56C-A2B209026F5B}"/>
              </a:ext>
            </a:extLst>
          </p:cNvPr>
          <p:cNvSpPr/>
          <p:nvPr/>
        </p:nvSpPr>
        <p:spPr>
          <a:xfrm>
            <a:off x="4705471" y="3143201"/>
            <a:ext cx="3529573" cy="1298171"/>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lnSpc>
                <a:spcPct val="90000"/>
              </a:lnSpc>
              <a:spcBef>
                <a:spcPts val="750"/>
              </a:spcBef>
            </a:pPr>
            <a:endParaRPr lang="en-US" sz="1500" dirty="0">
              <a:solidFill>
                <a:srgbClr val="53565A"/>
              </a:solidFill>
              <a:latin typeface="Calibri"/>
            </a:endParaRPr>
          </a:p>
          <a:p>
            <a:pPr algn="ctr" defTabSz="685800">
              <a:lnSpc>
                <a:spcPct val="90000"/>
              </a:lnSpc>
              <a:spcBef>
                <a:spcPts val="750"/>
              </a:spcBef>
            </a:pPr>
            <a:r>
              <a:rPr lang="en-US" sz="1500" dirty="0">
                <a:solidFill>
                  <a:srgbClr val="53565A"/>
                </a:solidFill>
                <a:latin typeface="Calibri"/>
              </a:rPr>
              <a:t>In critical situations, continuing the pregnancy may endanger mother and/or fetus and early delivery may be indicated </a:t>
            </a:r>
            <a:r>
              <a:rPr lang="en-US" sz="1350" i="1" dirty="0">
                <a:solidFill>
                  <a:srgbClr val="53565A"/>
                </a:solidFill>
                <a:latin typeface="Calibri"/>
              </a:rPr>
              <a:t>(Liang &amp; Acharya)</a:t>
            </a:r>
          </a:p>
          <a:p>
            <a:pPr algn="ctr" defTabSz="685800">
              <a:lnSpc>
                <a:spcPct val="90000"/>
              </a:lnSpc>
              <a:spcBef>
                <a:spcPts val="750"/>
              </a:spcBef>
            </a:pPr>
            <a:endParaRPr lang="en-US" sz="1500" dirty="0">
              <a:solidFill>
                <a:srgbClr val="53565A"/>
              </a:solidFill>
              <a:latin typeface="Calibri"/>
            </a:endParaRPr>
          </a:p>
        </p:txBody>
      </p:sp>
      <p:sp>
        <p:nvSpPr>
          <p:cNvPr id="14" name="Oval 13">
            <a:extLst>
              <a:ext uri="{FF2B5EF4-FFF2-40B4-BE49-F238E27FC236}">
                <a16:creationId xmlns:a16="http://schemas.microsoft.com/office/drawing/2014/main" id="{AD98A176-BE1D-D54E-A570-6F7DCA16E3D7}"/>
              </a:ext>
            </a:extLst>
          </p:cNvPr>
          <p:cNvSpPr/>
          <p:nvPr/>
        </p:nvSpPr>
        <p:spPr>
          <a:xfrm>
            <a:off x="4610101" y="3039926"/>
            <a:ext cx="300188" cy="28917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r>
              <a:rPr lang="en-US" sz="1350" b="1" dirty="0">
                <a:solidFill>
                  <a:srgbClr val="FFFFFF"/>
                </a:solidFill>
                <a:latin typeface="Calibri"/>
              </a:rPr>
              <a:t>4</a:t>
            </a:r>
          </a:p>
        </p:txBody>
      </p:sp>
    </p:spTree>
    <p:extLst>
      <p:ext uri="{BB962C8B-B14F-4D97-AF65-F5344CB8AC3E}">
        <p14:creationId xmlns:p14="http://schemas.microsoft.com/office/powerpoint/2010/main" val="566791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DCE56B-0C1F-45D1-BECA-2E7DB42A4F73}"/>
              </a:ext>
            </a:extLst>
          </p:cNvPr>
          <p:cNvSpPr>
            <a:spLocks noGrp="1"/>
          </p:cNvSpPr>
          <p:nvPr>
            <p:ph type="title"/>
          </p:nvPr>
        </p:nvSpPr>
        <p:spPr/>
        <p:txBody>
          <a:bodyPr/>
          <a:lstStyle/>
          <a:p>
            <a:r>
              <a:rPr lang="en-US" sz="2400" dirty="0"/>
              <a:t>Mode of Delivery-Coronavirus in Pregnancy</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28</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10" name="Content Placeholder 2">
            <a:extLst>
              <a:ext uri="{FF2B5EF4-FFF2-40B4-BE49-F238E27FC236}">
                <a16:creationId xmlns:a16="http://schemas.microsoft.com/office/drawing/2014/main" id="{711C0CFF-1786-4E7C-8447-71079132DC5C}"/>
              </a:ext>
            </a:extLst>
          </p:cNvPr>
          <p:cNvSpPr txBox="1">
            <a:spLocks/>
          </p:cNvSpPr>
          <p:nvPr/>
        </p:nvSpPr>
        <p:spPr>
          <a:xfrm>
            <a:off x="413341" y="1138153"/>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There is currently no contraindication to vaginal delivery</a:t>
            </a:r>
          </a:p>
          <a:p>
            <a:pPr marL="0" indent="0" defTabSz="685800">
              <a:spcBef>
                <a:spcPts val="750"/>
              </a:spcBef>
              <a:buNone/>
              <a:defRPr/>
            </a:pPr>
            <a:endParaRPr lang="en-US" sz="150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Consider the extra time required to don PPE and prepare an operating room for emergency surgery should fetal distress occur</a:t>
            </a:r>
          </a:p>
        </p:txBody>
      </p:sp>
      <p:sp>
        <p:nvSpPr>
          <p:cNvPr id="11" name="Title 1">
            <a:extLst>
              <a:ext uri="{FF2B5EF4-FFF2-40B4-BE49-F238E27FC236}">
                <a16:creationId xmlns:a16="http://schemas.microsoft.com/office/drawing/2014/main" id="{761DE9A5-DA31-455D-96BC-61AC50018663}"/>
              </a:ext>
            </a:extLst>
          </p:cNvPr>
          <p:cNvSpPr txBox="1">
            <a:spLocks/>
          </p:cNvSpPr>
          <p:nvPr/>
        </p:nvSpPr>
        <p:spPr>
          <a:xfrm>
            <a:off x="457200" y="2750910"/>
            <a:ext cx="7210204" cy="596503"/>
          </a:xfrm>
          <a:prstGeom prst="rect">
            <a:avLst/>
          </a:prstGeom>
        </p:spPr>
        <p:txBody>
          <a:bodyPr vert="horz" lIns="0" tIns="0" rIns="0" bIns="0" rtlCol="0" anchor="t" anchorCtr="0">
            <a:noAutofit/>
          </a:bodyPr>
          <a:lstStyle>
            <a:lvl1pPr algn="l" defTabSz="342900" rtl="0" eaLnBrk="1" latinLnBrk="0" hangingPunct="1">
              <a:spcBef>
                <a:spcPct val="0"/>
              </a:spcBef>
              <a:buNone/>
              <a:defRPr sz="3300" b="1" i="0" kern="1200">
                <a:solidFill>
                  <a:schemeClr val="accent1"/>
                </a:solidFill>
                <a:latin typeface="Calibri"/>
                <a:ea typeface="+mj-ea"/>
                <a:cs typeface="Calibri"/>
              </a:defRPr>
            </a:lvl1pPr>
          </a:lstStyle>
          <a:p>
            <a:pPr defTabSz="257175"/>
            <a:r>
              <a:rPr lang="en-US" sz="1650" dirty="0">
                <a:solidFill>
                  <a:srgbClr val="009ADF"/>
                </a:solidFill>
              </a:rPr>
              <a:t>Timing of Delivery-Coronavirus in Pregnancy</a:t>
            </a:r>
          </a:p>
        </p:txBody>
      </p:sp>
      <p:sp>
        <p:nvSpPr>
          <p:cNvPr id="9" name="Rounded Rectangle 8">
            <a:extLst>
              <a:ext uri="{FF2B5EF4-FFF2-40B4-BE49-F238E27FC236}">
                <a16:creationId xmlns:a16="http://schemas.microsoft.com/office/drawing/2014/main" id="{E8BD5DC7-689D-D944-A883-868BCB2E6DB3}"/>
              </a:ext>
            </a:extLst>
          </p:cNvPr>
          <p:cNvSpPr/>
          <p:nvPr/>
        </p:nvSpPr>
        <p:spPr>
          <a:xfrm>
            <a:off x="1534546" y="3127358"/>
            <a:ext cx="6411686" cy="130434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lnSpc>
                <a:spcPct val="90000"/>
              </a:lnSpc>
              <a:spcBef>
                <a:spcPts val="750"/>
              </a:spcBef>
              <a:defRPr/>
            </a:pPr>
            <a:r>
              <a:rPr lang="en-US" b="1" dirty="0">
                <a:solidFill>
                  <a:srgbClr val="FFFFFF"/>
                </a:solidFill>
                <a:latin typeface="Calibri"/>
              </a:rPr>
              <a:t>There is currently no indication for early delivery due to Coronavirus</a:t>
            </a:r>
          </a:p>
        </p:txBody>
      </p:sp>
      <p:sp>
        <p:nvSpPr>
          <p:cNvPr id="13" name="Right Triangle 12">
            <a:extLst>
              <a:ext uri="{FF2B5EF4-FFF2-40B4-BE49-F238E27FC236}">
                <a16:creationId xmlns:a16="http://schemas.microsoft.com/office/drawing/2014/main" id="{BD4E61D1-8BFA-BC44-9DCF-EE89422F9878}"/>
              </a:ext>
            </a:extLst>
          </p:cNvPr>
          <p:cNvSpPr/>
          <p:nvPr/>
        </p:nvSpPr>
        <p:spPr>
          <a:xfrm rot="10800000">
            <a:off x="433939" y="1226919"/>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3EC9BC30-7C0E-114B-AA6B-7DDAE3FB9A7B}"/>
              </a:ext>
            </a:extLst>
          </p:cNvPr>
          <p:cNvSpPr/>
          <p:nvPr/>
        </p:nvSpPr>
        <p:spPr>
          <a:xfrm rot="10800000">
            <a:off x="425736" y="1837355"/>
            <a:ext cx="158216"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2791832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7D992E7-C31C-3C48-BCAD-DF00A5C309F5}"/>
              </a:ext>
            </a:extLst>
          </p:cNvPr>
          <p:cNvSpPr/>
          <p:nvPr/>
        </p:nvSpPr>
        <p:spPr>
          <a:xfrm>
            <a:off x="4665984" y="1360715"/>
            <a:ext cx="3759559" cy="2002971"/>
          </a:xfrm>
          <a:prstGeom prst="roundRect">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marL="171450" indent="-171450" algn="ctr" defTabSz="685800">
              <a:lnSpc>
                <a:spcPct val="90000"/>
              </a:lnSpc>
              <a:spcBef>
                <a:spcPts val="750"/>
              </a:spcBef>
              <a:buFont typeface="Arial" panose="020B0604020202020204" pitchFamily="34" charset="0"/>
              <a:buChar char="•"/>
              <a:defRPr/>
            </a:pPr>
            <a:endParaRPr lang="en-US" dirty="0">
              <a:solidFill>
                <a:srgbClr val="FFFFFF"/>
              </a:solidFill>
              <a:latin typeface="Calibri"/>
            </a:endParaRPr>
          </a:p>
          <a:p>
            <a:pPr algn="ctr" defTabSz="685800">
              <a:lnSpc>
                <a:spcPct val="90000"/>
              </a:lnSpc>
              <a:spcBef>
                <a:spcPts val="750"/>
              </a:spcBef>
              <a:defRPr/>
            </a:pPr>
            <a:endParaRPr lang="en-US" dirty="0">
              <a:solidFill>
                <a:srgbClr val="FFFFFF"/>
              </a:solidFill>
              <a:latin typeface="Calibri"/>
            </a:endParaRPr>
          </a:p>
          <a:p>
            <a:pPr algn="ctr" defTabSz="685800">
              <a:lnSpc>
                <a:spcPct val="90000"/>
              </a:lnSpc>
              <a:spcBef>
                <a:spcPts val="750"/>
              </a:spcBef>
              <a:defRPr/>
            </a:pPr>
            <a:r>
              <a:rPr lang="en-US" dirty="0">
                <a:solidFill>
                  <a:srgbClr val="FFFFFF"/>
                </a:solidFill>
                <a:latin typeface="Calibri"/>
              </a:rPr>
              <a:t>Increased time in medical setting, load on L&amp;D now</a:t>
            </a:r>
          </a:p>
          <a:p>
            <a:pPr marL="171450" indent="-171450" algn="ctr" defTabSz="685800">
              <a:lnSpc>
                <a:spcPct val="90000"/>
              </a:lnSpc>
              <a:spcBef>
                <a:spcPts val="750"/>
              </a:spcBef>
              <a:buFont typeface="Arial" panose="020B0604020202020204" pitchFamily="34" charset="0"/>
              <a:buChar char="•"/>
              <a:defRPr/>
            </a:pPr>
            <a:endParaRPr lang="en-US" sz="788" dirty="0">
              <a:solidFill>
                <a:srgbClr val="FFFFFF"/>
              </a:solidFill>
              <a:latin typeface="Calibri"/>
            </a:endParaRPr>
          </a:p>
          <a:p>
            <a:pPr algn="ctr" defTabSz="685800"/>
            <a:endParaRPr lang="en-US" dirty="0">
              <a:solidFill>
                <a:srgbClr val="FFFFFF"/>
              </a:solidFill>
              <a:latin typeface="Calibri"/>
            </a:endParaRPr>
          </a:p>
        </p:txBody>
      </p:sp>
      <p:sp>
        <p:nvSpPr>
          <p:cNvPr id="5" name="Rounded Rectangle 4">
            <a:extLst>
              <a:ext uri="{FF2B5EF4-FFF2-40B4-BE49-F238E27FC236}">
                <a16:creationId xmlns:a16="http://schemas.microsoft.com/office/drawing/2014/main" id="{589CBEC1-2668-5C4F-85DF-BD0F880A9BCB}"/>
              </a:ext>
            </a:extLst>
          </p:cNvPr>
          <p:cNvSpPr/>
          <p:nvPr/>
        </p:nvSpPr>
        <p:spPr>
          <a:xfrm>
            <a:off x="555171" y="1360715"/>
            <a:ext cx="3759559" cy="200297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171450" indent="-171450" algn="ctr" defTabSz="685800">
              <a:lnSpc>
                <a:spcPct val="90000"/>
              </a:lnSpc>
              <a:spcBef>
                <a:spcPts val="750"/>
              </a:spcBef>
              <a:buFont typeface="Arial" panose="020B0604020202020204" pitchFamily="34" charset="0"/>
              <a:buChar char="•"/>
              <a:defRPr/>
            </a:pPr>
            <a:endParaRPr lang="en-US" dirty="0">
              <a:solidFill>
                <a:srgbClr val="FFFFFF"/>
              </a:solidFill>
              <a:latin typeface="Calibri"/>
            </a:endParaRPr>
          </a:p>
          <a:p>
            <a:pPr algn="ctr" defTabSz="685800">
              <a:lnSpc>
                <a:spcPct val="90000"/>
              </a:lnSpc>
              <a:spcBef>
                <a:spcPts val="750"/>
              </a:spcBef>
              <a:defRPr/>
            </a:pPr>
            <a:endParaRPr lang="en-US" dirty="0">
              <a:solidFill>
                <a:srgbClr val="FFFFFF"/>
              </a:solidFill>
              <a:latin typeface="Calibri"/>
            </a:endParaRPr>
          </a:p>
          <a:p>
            <a:pPr algn="ctr" defTabSz="685800">
              <a:lnSpc>
                <a:spcPct val="90000"/>
              </a:lnSpc>
              <a:spcBef>
                <a:spcPts val="750"/>
              </a:spcBef>
              <a:defRPr/>
            </a:pPr>
            <a:endParaRPr lang="en-US" dirty="0">
              <a:solidFill>
                <a:srgbClr val="FFFFFF"/>
              </a:solidFill>
              <a:latin typeface="Calibri"/>
            </a:endParaRPr>
          </a:p>
          <a:p>
            <a:pPr algn="ctr" defTabSz="685800">
              <a:lnSpc>
                <a:spcPct val="90000"/>
              </a:lnSpc>
              <a:spcBef>
                <a:spcPts val="750"/>
              </a:spcBef>
              <a:defRPr/>
            </a:pPr>
            <a:r>
              <a:rPr lang="en-US" dirty="0">
                <a:solidFill>
                  <a:srgbClr val="FFFFFF"/>
                </a:solidFill>
                <a:latin typeface="Calibri"/>
              </a:rPr>
              <a:t>Deliver patients now in order to decrease patient load, before burden of disease increases in next few weeks</a:t>
            </a:r>
          </a:p>
          <a:p>
            <a:pPr marL="171450" indent="-171450" algn="ctr" defTabSz="685800">
              <a:lnSpc>
                <a:spcPct val="90000"/>
              </a:lnSpc>
              <a:spcBef>
                <a:spcPts val="750"/>
              </a:spcBef>
              <a:buFont typeface="Arial" panose="020B0604020202020204" pitchFamily="34" charset="0"/>
              <a:buChar char="•"/>
              <a:defRPr/>
            </a:pPr>
            <a:endParaRPr lang="en-US" sz="788" dirty="0">
              <a:solidFill>
                <a:srgbClr val="FFFFFF"/>
              </a:solidFill>
              <a:latin typeface="Calibri"/>
            </a:endParaRPr>
          </a:p>
          <a:p>
            <a:pPr algn="ctr" defTabSz="685800"/>
            <a:endParaRPr lang="en-US" dirty="0">
              <a:solidFill>
                <a:srgbClr val="FFFFFF"/>
              </a:solidFill>
              <a:latin typeface="Calibri"/>
            </a:endParaRPr>
          </a:p>
        </p:txBody>
      </p:sp>
      <p:sp>
        <p:nvSpPr>
          <p:cNvPr id="7" name="Title 1">
            <a:extLst>
              <a:ext uri="{FF2B5EF4-FFF2-40B4-BE49-F238E27FC236}">
                <a16:creationId xmlns:a16="http://schemas.microsoft.com/office/drawing/2014/main" id="{D8DCE56B-0C1F-45D1-BECA-2E7DB42A4F73}"/>
              </a:ext>
            </a:extLst>
          </p:cNvPr>
          <p:cNvSpPr>
            <a:spLocks noGrp="1"/>
          </p:cNvSpPr>
          <p:nvPr>
            <p:ph type="title"/>
          </p:nvPr>
        </p:nvSpPr>
        <p:spPr/>
        <p:txBody>
          <a:bodyPr/>
          <a:lstStyle/>
          <a:p>
            <a:r>
              <a:rPr lang="en-US" sz="2400" dirty="0"/>
              <a:t>Elective Inductions</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29</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4" name="Oval 3">
            <a:extLst>
              <a:ext uri="{FF2B5EF4-FFF2-40B4-BE49-F238E27FC236}">
                <a16:creationId xmlns:a16="http://schemas.microsoft.com/office/drawing/2014/main" id="{3B2C476D-D0BA-AD4B-886E-EC91C62D3D90}"/>
              </a:ext>
            </a:extLst>
          </p:cNvPr>
          <p:cNvSpPr/>
          <p:nvPr/>
        </p:nvSpPr>
        <p:spPr>
          <a:xfrm>
            <a:off x="457202" y="1360715"/>
            <a:ext cx="751115" cy="74022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685800"/>
            <a:r>
              <a:rPr lang="en-US" sz="5400" b="1" dirty="0">
                <a:solidFill>
                  <a:srgbClr val="FFFFFF"/>
                </a:solidFill>
                <a:latin typeface="Calibri"/>
              </a:rPr>
              <a:t>+</a:t>
            </a:r>
          </a:p>
        </p:txBody>
      </p:sp>
      <p:sp>
        <p:nvSpPr>
          <p:cNvPr id="9" name="Oval 8">
            <a:extLst>
              <a:ext uri="{FF2B5EF4-FFF2-40B4-BE49-F238E27FC236}">
                <a16:creationId xmlns:a16="http://schemas.microsoft.com/office/drawing/2014/main" id="{5346F448-F3E4-DD48-BF47-0EE941F8EF4A}"/>
              </a:ext>
            </a:extLst>
          </p:cNvPr>
          <p:cNvSpPr/>
          <p:nvPr/>
        </p:nvSpPr>
        <p:spPr>
          <a:xfrm>
            <a:off x="4659718" y="1360715"/>
            <a:ext cx="751115" cy="740228"/>
          </a:xfrm>
          <a:prstGeom prst="ellipse">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algn="ctr" defTabSz="685800"/>
            <a:r>
              <a:rPr lang="en-US" sz="5400" b="1" dirty="0">
                <a:solidFill>
                  <a:srgbClr val="FFFFFF"/>
                </a:solidFill>
                <a:latin typeface="Calibri"/>
              </a:rPr>
              <a:t>-</a:t>
            </a:r>
          </a:p>
        </p:txBody>
      </p:sp>
      <p:grpSp>
        <p:nvGrpSpPr>
          <p:cNvPr id="11" name="Group 10">
            <a:extLst>
              <a:ext uri="{FF2B5EF4-FFF2-40B4-BE49-F238E27FC236}">
                <a16:creationId xmlns:a16="http://schemas.microsoft.com/office/drawing/2014/main" id="{DF5E88DD-D0E5-9444-BE0F-D20F7427F131}"/>
              </a:ext>
            </a:extLst>
          </p:cNvPr>
          <p:cNvGrpSpPr/>
          <p:nvPr/>
        </p:nvGrpSpPr>
        <p:grpSpPr>
          <a:xfrm>
            <a:off x="555171" y="3655201"/>
            <a:ext cx="7646050" cy="323165"/>
            <a:chOff x="736760" y="4687667"/>
            <a:chExt cx="10194733" cy="430886"/>
          </a:xfrm>
        </p:grpSpPr>
        <p:cxnSp>
          <p:nvCxnSpPr>
            <p:cNvPr id="12" name="Straight Connector 11">
              <a:extLst>
                <a:ext uri="{FF2B5EF4-FFF2-40B4-BE49-F238E27FC236}">
                  <a16:creationId xmlns:a16="http://schemas.microsoft.com/office/drawing/2014/main" id="{593A1BD0-A3B2-4643-A7CE-3A7159404D0A}"/>
                </a:ext>
              </a:extLst>
            </p:cNvPr>
            <p:cNvCxnSpPr>
              <a:cxnSpLocks/>
            </p:cNvCxnSpPr>
            <p:nvPr/>
          </p:nvCxnSpPr>
          <p:spPr>
            <a:xfrm>
              <a:off x="736760" y="5094512"/>
              <a:ext cx="10194733" cy="0"/>
            </a:xfrm>
            <a:prstGeom prst="line">
              <a:avLst/>
            </a:prstGeom>
            <a:ln w="349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810F8D5F-DA11-174E-9610-4B975A3FC5DF}"/>
                </a:ext>
              </a:extLst>
            </p:cNvPr>
            <p:cNvSpPr txBox="1"/>
            <p:nvPr/>
          </p:nvSpPr>
          <p:spPr>
            <a:xfrm>
              <a:off x="4052887" y="4687667"/>
              <a:ext cx="3556000" cy="430886"/>
            </a:xfrm>
            <a:prstGeom prst="rect">
              <a:avLst/>
            </a:prstGeom>
            <a:noFill/>
          </p:spPr>
          <p:txBody>
            <a:bodyPr wrap="square" rtlCol="0">
              <a:spAutoFit/>
            </a:bodyPr>
            <a:lstStyle/>
            <a:p>
              <a:pPr algn="ctr" defTabSz="685800"/>
              <a:r>
                <a:rPr lang="en-US" sz="1500" b="1" dirty="0">
                  <a:solidFill>
                    <a:srgbClr val="003CA5"/>
                  </a:solidFill>
                  <a:latin typeface="Calibri"/>
                </a:rPr>
                <a:t>Outpatient Induction?</a:t>
              </a:r>
            </a:p>
          </p:txBody>
        </p:sp>
      </p:grpSp>
      <p:cxnSp>
        <p:nvCxnSpPr>
          <p:cNvPr id="14" name="Straight Connector 13">
            <a:extLst>
              <a:ext uri="{FF2B5EF4-FFF2-40B4-BE49-F238E27FC236}">
                <a16:creationId xmlns:a16="http://schemas.microsoft.com/office/drawing/2014/main" id="{BDDD76C1-685C-2846-98BB-F63A1B0ED4EA}"/>
              </a:ext>
            </a:extLst>
          </p:cNvPr>
          <p:cNvCxnSpPr>
            <a:cxnSpLocks/>
          </p:cNvCxnSpPr>
          <p:nvPr/>
        </p:nvCxnSpPr>
        <p:spPr>
          <a:xfrm>
            <a:off x="555171" y="3644312"/>
            <a:ext cx="7646050" cy="0"/>
          </a:xfrm>
          <a:prstGeom prst="line">
            <a:avLst/>
          </a:prstGeom>
          <a:ln w="349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63771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09CBA06-02DE-384F-9CF8-AF2A5F19987E}"/>
              </a:ext>
            </a:extLst>
          </p:cNvPr>
          <p:cNvGraphicFramePr>
            <a:graphicFrameLocks noGrp="1"/>
          </p:cNvGraphicFramePr>
          <p:nvPr>
            <p:ph idx="1"/>
            <p:extLst>
              <p:ext uri="{D42A27DB-BD31-4B8C-83A1-F6EECF244321}">
                <p14:modId xmlns:p14="http://schemas.microsoft.com/office/powerpoint/2010/main" val="3441351462"/>
              </p:ext>
            </p:extLst>
          </p:nvPr>
        </p:nvGraphicFramePr>
        <p:xfrm>
          <a:off x="152400" y="1352550"/>
          <a:ext cx="8839200" cy="3633351"/>
        </p:xfrm>
        <a:graphic>
          <a:graphicData uri="http://schemas.openxmlformats.org/drawingml/2006/table">
            <a:tbl>
              <a:tblPr firstRow="1" bandRow="1">
                <a:tableStyleId>{5C22544A-7EE6-4342-B048-85BDC9FD1C3A}</a:tableStyleId>
              </a:tblPr>
              <a:tblGrid>
                <a:gridCol w="5318502">
                  <a:extLst>
                    <a:ext uri="{9D8B030D-6E8A-4147-A177-3AD203B41FA5}">
                      <a16:colId xmlns:a16="http://schemas.microsoft.com/office/drawing/2014/main" val="147072553"/>
                    </a:ext>
                  </a:extLst>
                </a:gridCol>
                <a:gridCol w="3520698">
                  <a:extLst>
                    <a:ext uri="{9D8B030D-6E8A-4147-A177-3AD203B41FA5}">
                      <a16:colId xmlns:a16="http://schemas.microsoft.com/office/drawing/2014/main" val="351243961"/>
                    </a:ext>
                  </a:extLst>
                </a:gridCol>
              </a:tblGrid>
              <a:tr h="367837">
                <a:tc>
                  <a:txBody>
                    <a:bodyPr/>
                    <a:lstStyle/>
                    <a:p>
                      <a:r>
                        <a:rPr lang="en-US" sz="1500" dirty="0"/>
                        <a:t>Topic </a:t>
                      </a:r>
                    </a:p>
                  </a:txBody>
                  <a:tcPr/>
                </a:tc>
                <a:tc>
                  <a:txBody>
                    <a:bodyPr/>
                    <a:lstStyle/>
                    <a:p>
                      <a:r>
                        <a:rPr lang="en-US" sz="1500" dirty="0"/>
                        <a:t>Speaker</a:t>
                      </a:r>
                    </a:p>
                  </a:txBody>
                  <a:tcPr/>
                </a:tc>
                <a:extLst>
                  <a:ext uri="{0D108BD9-81ED-4DB2-BD59-A6C34878D82A}">
                    <a16:rowId xmlns:a16="http://schemas.microsoft.com/office/drawing/2014/main" val="1137169859"/>
                  </a:ext>
                </a:extLst>
              </a:tr>
              <a:tr h="317449">
                <a:tc>
                  <a:txBody>
                    <a:bodyPr/>
                    <a:lstStyle/>
                    <a:p>
                      <a:r>
                        <a:rPr lang="en-US" sz="1500" dirty="0"/>
                        <a:t>Welcome and Introductions </a:t>
                      </a:r>
                    </a:p>
                  </a:txBody>
                  <a:tcPr/>
                </a:tc>
                <a:tc>
                  <a:txBody>
                    <a:bodyPr/>
                    <a:lstStyle/>
                    <a:p>
                      <a:r>
                        <a:rPr lang="en-US" sz="1500" dirty="0"/>
                        <a:t>Lorraine Ryan, GNYHA </a:t>
                      </a:r>
                    </a:p>
                  </a:txBody>
                  <a:tcPr/>
                </a:tc>
                <a:extLst>
                  <a:ext uri="{0D108BD9-81ED-4DB2-BD59-A6C34878D82A}">
                    <a16:rowId xmlns:a16="http://schemas.microsoft.com/office/drawing/2014/main" val="190176094"/>
                  </a:ext>
                </a:extLst>
              </a:tr>
              <a:tr h="1091300">
                <a:tc>
                  <a:txBody>
                    <a:bodyPr/>
                    <a:lstStyle/>
                    <a:p>
                      <a:pPr marL="0" indent="0">
                        <a:tabLst/>
                      </a:pPr>
                      <a:r>
                        <a:rPr lang="en-US" sz="1500" dirty="0"/>
                        <a:t>Northwell Health: </a:t>
                      </a:r>
                    </a:p>
                    <a:p>
                      <a:pPr marL="285750" indent="-285750">
                        <a:buFont typeface="Arial" panose="020B0604020202020204" pitchFamily="34" charset="0"/>
                        <a:buChar char="•"/>
                      </a:pPr>
                      <a:r>
                        <a:rPr lang="en-US" sz="1500" b="0" i="0" kern="1200" dirty="0">
                          <a:solidFill>
                            <a:schemeClr val="dk1"/>
                          </a:solidFill>
                          <a:effectLst/>
                          <a:latin typeface="+mn-lt"/>
                          <a:ea typeface="+mn-ea"/>
                          <a:cs typeface="+mn-cs"/>
                        </a:rPr>
                        <a:t>Overview of COVID-19 in Pregnancy</a:t>
                      </a:r>
                    </a:p>
                    <a:p>
                      <a:pPr marL="285750" indent="-285750">
                        <a:buFont typeface="Arial" panose="020B0604020202020204" pitchFamily="34" charset="0"/>
                        <a:buChar char="•"/>
                      </a:pPr>
                      <a:r>
                        <a:rPr lang="en-US" sz="1500" b="0" i="0" kern="1200" dirty="0">
                          <a:solidFill>
                            <a:schemeClr val="dk1"/>
                          </a:solidFill>
                          <a:effectLst/>
                          <a:latin typeface="+mn-lt"/>
                          <a:ea typeface="+mn-ea"/>
                          <a:cs typeface="+mn-cs"/>
                        </a:rPr>
                        <a:t>Case Presentation: COVID-19 in a Pregnant Patient </a:t>
                      </a:r>
                    </a:p>
                    <a:p>
                      <a:pPr marL="288925" indent="-288925">
                        <a:buFont typeface="Arial" panose="020B0604020202020204" pitchFamily="34" charset="0"/>
                        <a:buChar char="•"/>
                        <a:tabLst/>
                      </a:pPr>
                      <a:r>
                        <a:rPr lang="en-US" sz="1500" b="0" i="0" kern="1200" dirty="0">
                          <a:solidFill>
                            <a:schemeClr val="dk1"/>
                          </a:solidFill>
                          <a:effectLst/>
                          <a:latin typeface="+mn-lt"/>
                          <a:ea typeface="+mn-ea"/>
                          <a:cs typeface="+mn-cs"/>
                        </a:rPr>
                        <a:t>Ambulatory and Inpatient Considerations and Challenges</a:t>
                      </a:r>
                    </a:p>
                  </a:txBody>
                  <a:tcPr/>
                </a:tc>
                <a:tc>
                  <a:txBody>
                    <a:bodyPr/>
                    <a:lstStyle/>
                    <a:p>
                      <a:r>
                        <a:rPr lang="en-US" sz="1500" b="1" i="0" kern="1200" dirty="0">
                          <a:solidFill>
                            <a:schemeClr val="dk1"/>
                          </a:solidFill>
                          <a:effectLst/>
                          <a:latin typeface="+mn-lt"/>
                          <a:ea typeface="+mn-ea"/>
                          <a:cs typeface="+mn-cs"/>
                        </a:rPr>
                        <a:t>Northwell Team </a:t>
                      </a:r>
                    </a:p>
                    <a:p>
                      <a:pPr marL="285750" indent="-285750">
                        <a:buFont typeface="Arial" panose="020B0604020202020204" pitchFamily="34" charset="0"/>
                        <a:buChar char="•"/>
                      </a:pPr>
                      <a:r>
                        <a:rPr lang="en-US" sz="1300" b="0" i="0" kern="1200" dirty="0">
                          <a:solidFill>
                            <a:schemeClr val="dk1"/>
                          </a:solidFill>
                          <a:effectLst/>
                          <a:latin typeface="+mn-lt"/>
                          <a:ea typeface="+mn-ea"/>
                          <a:cs typeface="+mn-cs"/>
                        </a:rPr>
                        <a:t>Burton </a:t>
                      </a:r>
                      <a:r>
                        <a:rPr lang="en-US" sz="1300" b="0" i="0" kern="1200" dirty="0" err="1">
                          <a:solidFill>
                            <a:schemeClr val="dk1"/>
                          </a:solidFill>
                          <a:effectLst/>
                          <a:latin typeface="+mn-lt"/>
                          <a:ea typeface="+mn-ea"/>
                          <a:cs typeface="+mn-cs"/>
                        </a:rPr>
                        <a:t>Rochelson</a:t>
                      </a:r>
                      <a:r>
                        <a:rPr lang="en-US" sz="1300" b="0" i="0" kern="1200" dirty="0">
                          <a:solidFill>
                            <a:schemeClr val="dk1"/>
                          </a:solidFill>
                          <a:effectLst/>
                          <a:latin typeface="+mn-lt"/>
                          <a:ea typeface="+mn-ea"/>
                          <a:cs typeface="+mn-cs"/>
                        </a:rPr>
                        <a:t>, MD &amp; Andrew Rausch, MD</a:t>
                      </a:r>
                    </a:p>
                    <a:p>
                      <a:pPr marL="285750" indent="-285750">
                        <a:buFont typeface="Arial" panose="020B0604020202020204" pitchFamily="34" charset="0"/>
                        <a:buChar char="•"/>
                      </a:pPr>
                      <a:r>
                        <a:rPr lang="en-US" sz="1300" b="0" i="0" kern="1200" dirty="0" err="1">
                          <a:solidFill>
                            <a:schemeClr val="dk1"/>
                          </a:solidFill>
                          <a:effectLst/>
                          <a:latin typeface="+mn-lt"/>
                          <a:ea typeface="+mn-ea"/>
                          <a:cs typeface="+mn-cs"/>
                        </a:rPr>
                        <a:t>Sumithra</a:t>
                      </a:r>
                      <a:r>
                        <a:rPr lang="en-US" sz="1300" b="0" i="0" kern="1200" dirty="0">
                          <a:solidFill>
                            <a:schemeClr val="dk1"/>
                          </a:solidFill>
                          <a:effectLst/>
                          <a:latin typeface="+mn-lt"/>
                          <a:ea typeface="+mn-ea"/>
                          <a:cs typeface="+mn-cs"/>
                        </a:rPr>
                        <a:t> </a:t>
                      </a:r>
                      <a:r>
                        <a:rPr lang="en-US" sz="1300" b="0" i="0" kern="1200" dirty="0" err="1">
                          <a:solidFill>
                            <a:schemeClr val="dk1"/>
                          </a:solidFill>
                          <a:effectLst/>
                          <a:latin typeface="+mn-lt"/>
                          <a:ea typeface="+mn-ea"/>
                          <a:cs typeface="+mn-cs"/>
                        </a:rPr>
                        <a:t>Jeganathan</a:t>
                      </a:r>
                      <a:r>
                        <a:rPr lang="en-US" sz="1300" b="0" i="0" kern="1200" dirty="0">
                          <a:solidFill>
                            <a:schemeClr val="dk1"/>
                          </a:solidFill>
                          <a:effectLst/>
                          <a:latin typeface="+mn-lt"/>
                          <a:ea typeface="+mn-ea"/>
                          <a:cs typeface="+mn-cs"/>
                        </a:rPr>
                        <a:t>, MD </a:t>
                      </a:r>
                    </a:p>
                    <a:p>
                      <a:pPr marL="285750" indent="-285750">
                        <a:buFont typeface="Arial" panose="020B0604020202020204" pitchFamily="34" charset="0"/>
                        <a:buChar char="•"/>
                      </a:pPr>
                      <a:r>
                        <a:rPr lang="en-US" sz="1300" b="0" i="0" kern="1200" dirty="0">
                          <a:solidFill>
                            <a:schemeClr val="dk1"/>
                          </a:solidFill>
                          <a:effectLst/>
                          <a:latin typeface="+mn-lt"/>
                          <a:ea typeface="+mn-ea"/>
                          <a:cs typeface="+mn-cs"/>
                        </a:rPr>
                        <a:t>Michael </a:t>
                      </a:r>
                      <a:r>
                        <a:rPr lang="en-US" sz="1300" b="0" i="0" kern="1200" dirty="0" err="1">
                          <a:solidFill>
                            <a:schemeClr val="dk1"/>
                          </a:solidFill>
                          <a:effectLst/>
                          <a:latin typeface="+mn-lt"/>
                          <a:ea typeface="+mn-ea"/>
                          <a:cs typeface="+mn-cs"/>
                        </a:rPr>
                        <a:t>Nimaroff</a:t>
                      </a:r>
                      <a:r>
                        <a:rPr lang="en-US" sz="1300" b="0" i="0" kern="1200" dirty="0">
                          <a:solidFill>
                            <a:schemeClr val="dk1"/>
                          </a:solidFill>
                          <a:effectLst/>
                          <a:latin typeface="+mn-lt"/>
                          <a:ea typeface="+mn-ea"/>
                          <a:cs typeface="+mn-cs"/>
                        </a:rPr>
                        <a:t>, MD, MBA</a:t>
                      </a:r>
                      <a:endParaRPr lang="en-US" sz="1300" b="0" dirty="0"/>
                    </a:p>
                  </a:txBody>
                  <a:tcPr/>
                </a:tc>
                <a:extLst>
                  <a:ext uri="{0D108BD9-81ED-4DB2-BD59-A6C34878D82A}">
                    <a16:rowId xmlns:a16="http://schemas.microsoft.com/office/drawing/2014/main" val="2752083647"/>
                  </a:ext>
                </a:extLst>
              </a:tr>
              <a:tr h="367837">
                <a:tc>
                  <a:txBody>
                    <a:bodyPr/>
                    <a:lstStyle/>
                    <a:p>
                      <a:r>
                        <a:rPr lang="en-US" sz="1500" dirty="0"/>
                        <a:t>ACOG: COVID Resources </a:t>
                      </a:r>
                    </a:p>
                  </a:txBody>
                  <a:tcPr/>
                </a:tc>
                <a:tc>
                  <a:txBody>
                    <a:bodyPr/>
                    <a:lstStyle/>
                    <a:p>
                      <a:r>
                        <a:rPr lang="en-US" sz="1500" dirty="0"/>
                        <a:t>Christa Christakis, ACOG District II </a:t>
                      </a:r>
                    </a:p>
                  </a:txBody>
                  <a:tcPr/>
                </a:tc>
                <a:extLst>
                  <a:ext uri="{0D108BD9-81ED-4DB2-BD59-A6C34878D82A}">
                    <a16:rowId xmlns:a16="http://schemas.microsoft.com/office/drawing/2014/main" val="3520706437"/>
                  </a:ext>
                </a:extLst>
              </a:tr>
              <a:tr h="544198">
                <a:tc>
                  <a:txBody>
                    <a:bodyPr/>
                    <a:lstStyle/>
                    <a:p>
                      <a:r>
                        <a:rPr lang="en-US" sz="1500" dirty="0"/>
                        <a:t>NYSDOH Updates </a:t>
                      </a:r>
                    </a:p>
                  </a:txBody>
                  <a:tcPr/>
                </a:tc>
                <a:tc>
                  <a:txBody>
                    <a:bodyPr/>
                    <a:lstStyle/>
                    <a:p>
                      <a:pPr marL="0" indent="0">
                        <a:buFontTx/>
                        <a:buNone/>
                      </a:pPr>
                      <a:r>
                        <a:rPr lang="en-US" sz="1500" dirty="0"/>
                        <a:t>Marilyn </a:t>
                      </a:r>
                      <a:r>
                        <a:rPr lang="en-US" sz="1500" dirty="0" err="1"/>
                        <a:t>Kacica</a:t>
                      </a:r>
                      <a:r>
                        <a:rPr lang="en-US" sz="1500" dirty="0"/>
                        <a:t> MD MPH</a:t>
                      </a:r>
                    </a:p>
                    <a:p>
                      <a:pPr marL="0" indent="0">
                        <a:buFontTx/>
                        <a:buNone/>
                      </a:pPr>
                      <a:r>
                        <a:rPr lang="en-US" sz="1500" dirty="0"/>
                        <a:t>Lauren J. Tobias MPP</a:t>
                      </a:r>
                    </a:p>
                  </a:txBody>
                  <a:tcPr/>
                </a:tc>
                <a:extLst>
                  <a:ext uri="{0D108BD9-81ED-4DB2-BD59-A6C34878D82A}">
                    <a16:rowId xmlns:a16="http://schemas.microsoft.com/office/drawing/2014/main" val="3902281699"/>
                  </a:ext>
                </a:extLst>
              </a:tr>
              <a:tr h="544198">
                <a:tc>
                  <a:txBody>
                    <a:bodyPr/>
                    <a:lstStyle/>
                    <a:p>
                      <a:r>
                        <a:rPr lang="en-US" sz="1500" dirty="0"/>
                        <a:t>Telehealth Guidance &amp; Resources </a:t>
                      </a:r>
                    </a:p>
                  </a:txBody>
                  <a:tcPr/>
                </a:tc>
                <a:tc>
                  <a:txBody>
                    <a:bodyPr/>
                    <a:lstStyle/>
                    <a:p>
                      <a:r>
                        <a:rPr lang="en-US" sz="1500" dirty="0"/>
                        <a:t>Jeanne </a:t>
                      </a:r>
                      <a:r>
                        <a:rPr lang="en-US" sz="1500" dirty="0" err="1"/>
                        <a:t>Alicandro</a:t>
                      </a:r>
                      <a:r>
                        <a:rPr lang="en-US" sz="1500" dirty="0"/>
                        <a:t> MD, MPH, NYSDOH </a:t>
                      </a:r>
                    </a:p>
                    <a:p>
                      <a:r>
                        <a:rPr lang="en-US" sz="1500" dirty="0"/>
                        <a:t>Puja </a:t>
                      </a:r>
                      <a:r>
                        <a:rPr lang="en-US" sz="1500" dirty="0" err="1"/>
                        <a:t>Khare</a:t>
                      </a:r>
                      <a:r>
                        <a:rPr lang="en-US" sz="1500" dirty="0"/>
                        <a:t>, GNYHA</a:t>
                      </a:r>
                    </a:p>
                  </a:txBody>
                  <a:tcPr/>
                </a:tc>
                <a:extLst>
                  <a:ext uri="{0D108BD9-81ED-4DB2-BD59-A6C34878D82A}">
                    <a16:rowId xmlns:a16="http://schemas.microsoft.com/office/drawing/2014/main" val="137075820"/>
                  </a:ext>
                </a:extLst>
              </a:tr>
              <a:tr h="367837">
                <a:tc>
                  <a:txBody>
                    <a:bodyPr/>
                    <a:lstStyle/>
                    <a:p>
                      <a:r>
                        <a:rPr lang="en-US" sz="1500" dirty="0"/>
                        <a:t>Q&amp;A</a:t>
                      </a:r>
                    </a:p>
                  </a:txBody>
                  <a:tcPr/>
                </a:tc>
                <a:tc>
                  <a:txBody>
                    <a:bodyPr/>
                    <a:lstStyle/>
                    <a:p>
                      <a:endParaRPr lang="en-US" sz="1500" dirty="0"/>
                    </a:p>
                  </a:txBody>
                  <a:tcPr/>
                </a:tc>
                <a:extLst>
                  <a:ext uri="{0D108BD9-81ED-4DB2-BD59-A6C34878D82A}">
                    <a16:rowId xmlns:a16="http://schemas.microsoft.com/office/drawing/2014/main" val="220431817"/>
                  </a:ext>
                </a:extLst>
              </a:tr>
            </a:tbl>
          </a:graphicData>
        </a:graphic>
      </p:graphicFrame>
      <p:sp>
        <p:nvSpPr>
          <p:cNvPr id="3" name="Title 2">
            <a:extLst>
              <a:ext uri="{FF2B5EF4-FFF2-40B4-BE49-F238E27FC236}">
                <a16:creationId xmlns:a16="http://schemas.microsoft.com/office/drawing/2014/main" id="{BD84B0CD-6CAB-6E42-8CCD-718A941271BB}"/>
              </a:ext>
            </a:extLst>
          </p:cNvPr>
          <p:cNvSpPr>
            <a:spLocks noGrp="1"/>
          </p:cNvSpPr>
          <p:nvPr>
            <p:ph type="title"/>
          </p:nvPr>
        </p:nvSpPr>
        <p:spPr/>
        <p:txBody>
          <a:bodyPr/>
          <a:lstStyle/>
          <a:p>
            <a:r>
              <a:rPr lang="en-US" dirty="0"/>
              <a:t>Agenda </a:t>
            </a:r>
          </a:p>
        </p:txBody>
      </p:sp>
      <p:sp>
        <p:nvSpPr>
          <p:cNvPr id="6" name="Slide Number Placeholder 5">
            <a:extLst>
              <a:ext uri="{FF2B5EF4-FFF2-40B4-BE49-F238E27FC236}">
                <a16:creationId xmlns:a16="http://schemas.microsoft.com/office/drawing/2014/main" id="{D05523E9-9065-D14D-AEAF-4379F2E552FF}"/>
              </a:ext>
            </a:extLst>
          </p:cNvPr>
          <p:cNvSpPr>
            <a:spLocks noGrp="1"/>
          </p:cNvSpPr>
          <p:nvPr>
            <p:ph type="sldNum" sz="quarter" idx="4"/>
          </p:nvPr>
        </p:nvSpPr>
        <p:spPr/>
        <p:txBody>
          <a:bodyPr/>
          <a:lstStyle/>
          <a:p>
            <a:fld id="{0CFEC368-1D7A-4F81-ABF6-AE0E36BAF64C}" type="slidenum">
              <a:rPr lang="en-US" smtClean="0"/>
              <a:pPr/>
              <a:t>3</a:t>
            </a:fld>
            <a:endParaRPr lang="en-US" dirty="0"/>
          </a:p>
        </p:txBody>
      </p:sp>
    </p:spTree>
    <p:extLst>
      <p:ext uri="{BB962C8B-B14F-4D97-AF65-F5344CB8AC3E}">
        <p14:creationId xmlns:p14="http://schemas.microsoft.com/office/powerpoint/2010/main" val="3411848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DCE56B-0C1F-45D1-BECA-2E7DB42A4F73}"/>
              </a:ext>
            </a:extLst>
          </p:cNvPr>
          <p:cNvSpPr>
            <a:spLocks noGrp="1"/>
          </p:cNvSpPr>
          <p:nvPr>
            <p:ph type="title"/>
          </p:nvPr>
        </p:nvSpPr>
        <p:spPr/>
        <p:txBody>
          <a:bodyPr/>
          <a:lstStyle/>
          <a:p>
            <a:r>
              <a:rPr lang="en-US" sz="2400" dirty="0"/>
              <a:t>OB Anesthesia Guidelines for COVID-19</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30</a:t>
            </a:fld>
            <a:endParaRPr lang="en-US" dirty="0">
              <a:solidFill>
                <a:srgbClr val="53565A"/>
              </a:solidFill>
              <a:latin typeface="Calibri"/>
            </a:endParaRPr>
          </a:p>
        </p:txBody>
      </p:sp>
      <p:sp>
        <p:nvSpPr>
          <p:cNvPr id="8" name="Content Placeholder 3">
            <a:extLst>
              <a:ext uri="{FF2B5EF4-FFF2-40B4-BE49-F238E27FC236}">
                <a16:creationId xmlns:a16="http://schemas.microsoft.com/office/drawing/2014/main" id="{51A27C6F-C5C7-42FC-B806-037B9A69B849}"/>
              </a:ext>
            </a:extLst>
          </p:cNvPr>
          <p:cNvSpPr txBox="1">
            <a:spLocks/>
          </p:cNvSpPr>
          <p:nvPr/>
        </p:nvSpPr>
        <p:spPr>
          <a:xfrm>
            <a:off x="622502" y="117519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2100" dirty="0">
              <a:solidFill>
                <a:sysClr val="windowText" lastClr="000000"/>
              </a:solidFill>
              <a:latin typeface="Calibri" panose="020F0502020204030204"/>
            </a:endParaRPr>
          </a:p>
        </p:txBody>
      </p:sp>
      <p:pic>
        <p:nvPicPr>
          <p:cNvPr id="9" name="Content Placeholder 4">
            <a:extLst>
              <a:ext uri="{FF2B5EF4-FFF2-40B4-BE49-F238E27FC236}">
                <a16:creationId xmlns:a16="http://schemas.microsoft.com/office/drawing/2014/main" id="{8B36CB93-D215-4C75-A5E2-F4166E5ECD4F}"/>
              </a:ext>
            </a:extLst>
          </p:cNvPr>
          <p:cNvPicPr>
            <a:picLocks noChangeAspect="1"/>
          </p:cNvPicPr>
          <p:nvPr/>
        </p:nvPicPr>
        <p:blipFill rotWithShape="1">
          <a:blip r:embed="rId2">
            <a:extLst>
              <a:ext uri="{28A0092B-C50C-407E-A947-70E740481C1C}">
                <a14:useLocalDpi xmlns:a14="http://schemas.microsoft.com/office/drawing/2010/main" val="0"/>
              </a:ext>
            </a:extLst>
          </a:blip>
          <a:srcRect l="41543" t="30313" r="23376" b="24437"/>
          <a:stretch/>
        </p:blipFill>
        <p:spPr>
          <a:xfrm>
            <a:off x="5747657" y="265590"/>
            <a:ext cx="1621972" cy="673956"/>
          </a:xfrm>
          <a:prstGeom prst="rect">
            <a:avLst/>
          </a:prstGeom>
        </p:spPr>
      </p:pic>
      <p:grpSp>
        <p:nvGrpSpPr>
          <p:cNvPr id="18" name="Group 17">
            <a:extLst>
              <a:ext uri="{FF2B5EF4-FFF2-40B4-BE49-F238E27FC236}">
                <a16:creationId xmlns:a16="http://schemas.microsoft.com/office/drawing/2014/main" id="{7A385D8E-1B57-124E-B3FF-B7317D9A1227}"/>
              </a:ext>
            </a:extLst>
          </p:cNvPr>
          <p:cNvGrpSpPr/>
          <p:nvPr/>
        </p:nvGrpSpPr>
        <p:grpSpPr>
          <a:xfrm>
            <a:off x="542876" y="1568104"/>
            <a:ext cx="8321450" cy="2862322"/>
            <a:chOff x="375492" y="1945661"/>
            <a:chExt cx="11095266" cy="3816429"/>
          </a:xfrm>
        </p:grpSpPr>
        <p:sp>
          <p:nvSpPr>
            <p:cNvPr id="10" name="Rectangle 9">
              <a:extLst>
                <a:ext uri="{FF2B5EF4-FFF2-40B4-BE49-F238E27FC236}">
                  <a16:creationId xmlns:a16="http://schemas.microsoft.com/office/drawing/2014/main" id="{9E66A2BB-D1B0-4A9F-A327-66067ED0B0D2}"/>
                </a:ext>
              </a:extLst>
            </p:cNvPr>
            <p:cNvSpPr/>
            <p:nvPr/>
          </p:nvSpPr>
          <p:spPr>
            <a:xfrm>
              <a:off x="375492" y="1945661"/>
              <a:ext cx="11095266" cy="3816429"/>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53565A"/>
                  </a:solidFill>
                  <a:latin typeface="Calibri"/>
                </a:rPr>
                <a:t>Early epidural analgesia may reduce the need for general anesthesia for emergent cesarean delivery</a:t>
              </a:r>
            </a:p>
            <a:p>
              <a:pPr marL="214313" indent="-214313" defTabSz="685800">
                <a:buFont typeface="Arial" panose="020B0604020202020204" pitchFamily="34" charset="0"/>
                <a:buChar char="•"/>
              </a:pPr>
              <a:endParaRPr lang="en-US" sz="1500" dirty="0">
                <a:solidFill>
                  <a:srgbClr val="53565A"/>
                </a:solidFill>
                <a:latin typeface="Calibri"/>
              </a:endParaRPr>
            </a:p>
            <a:p>
              <a:pPr marL="214313" indent="-214313" defTabSz="685800">
                <a:buFont typeface="Arial" panose="020B0604020202020204" pitchFamily="34" charset="0"/>
                <a:buChar char="•"/>
              </a:pPr>
              <a:r>
                <a:rPr lang="en-US" sz="1500" dirty="0">
                  <a:solidFill>
                    <a:srgbClr val="53565A"/>
                  </a:solidFill>
                  <a:latin typeface="Calibri"/>
                </a:rPr>
                <a:t> A COVID19 diagnosis itself is NOT considered a contraindication for neuraxial anesthesia.  Avoid emergent cesarean deliveries as much a possible - proactive communication with obstetrical and nursing teams. For respiratory distress intubate early using appropriate PPE</a:t>
              </a:r>
            </a:p>
            <a:p>
              <a:pPr marL="214313" indent="-214313" defTabSz="685800">
                <a:buFont typeface="Arial" panose="020B0604020202020204" pitchFamily="34" charset="0"/>
                <a:buChar char="•"/>
              </a:pPr>
              <a:endParaRPr lang="en-US" sz="1500" dirty="0">
                <a:solidFill>
                  <a:srgbClr val="53565A"/>
                </a:solidFill>
                <a:latin typeface="Calibri"/>
              </a:endParaRPr>
            </a:p>
            <a:p>
              <a:pPr marL="214313" indent="-214313" defTabSz="685800">
                <a:buFont typeface="Arial" panose="020B0604020202020204" pitchFamily="34" charset="0"/>
                <a:buChar char="•"/>
              </a:pPr>
              <a:r>
                <a:rPr lang="en-US" sz="1500" dirty="0">
                  <a:solidFill>
                    <a:srgbClr val="53565A"/>
                  </a:solidFill>
                  <a:latin typeface="Calibri"/>
                </a:rPr>
                <a:t>Assign the most experienced anesthesia provider whenever possible for procedures (neuraxial, intubation)</a:t>
              </a:r>
            </a:p>
            <a:p>
              <a:pPr marL="214313" indent="-214313" defTabSz="685800">
                <a:buFont typeface="Arial" panose="020B0604020202020204" pitchFamily="34" charset="0"/>
                <a:buChar char="•"/>
              </a:pPr>
              <a:endParaRPr lang="en-US" sz="1500" dirty="0">
                <a:solidFill>
                  <a:srgbClr val="53565A"/>
                </a:solidFill>
                <a:latin typeface="Calibri"/>
              </a:endParaRPr>
            </a:p>
            <a:p>
              <a:pPr marL="214313" indent="-214313" defTabSz="685800">
                <a:buFont typeface="Arial" panose="020B0604020202020204" pitchFamily="34" charset="0"/>
                <a:buChar char="•"/>
              </a:pPr>
              <a:r>
                <a:rPr lang="en-US" sz="1500" dirty="0">
                  <a:solidFill>
                    <a:srgbClr val="53565A"/>
                  </a:solidFill>
                  <a:latin typeface="Calibri"/>
                </a:rPr>
                <a:t>Consider minimizing use of trainees in direct care of COVID19 patients. Minimize the number of personnel in the room.</a:t>
              </a:r>
            </a:p>
            <a:p>
              <a:pPr marL="214313" indent="-214313" defTabSz="685800">
                <a:buFont typeface="Arial" panose="020B0604020202020204" pitchFamily="34" charset="0"/>
                <a:buChar char="•"/>
              </a:pPr>
              <a:endParaRPr lang="en-US" sz="1500" dirty="0">
                <a:solidFill>
                  <a:srgbClr val="53565A"/>
                </a:solidFill>
                <a:latin typeface="Calibri"/>
              </a:endParaRPr>
            </a:p>
          </p:txBody>
        </p:sp>
        <p:sp>
          <p:nvSpPr>
            <p:cNvPr id="11" name="Right Triangle 10">
              <a:extLst>
                <a:ext uri="{FF2B5EF4-FFF2-40B4-BE49-F238E27FC236}">
                  <a16:creationId xmlns:a16="http://schemas.microsoft.com/office/drawing/2014/main" id="{A90D7E3A-74CE-8D44-B2F7-EDEBF8EABD3C}"/>
                </a:ext>
              </a:extLst>
            </p:cNvPr>
            <p:cNvSpPr/>
            <p:nvPr/>
          </p:nvSpPr>
          <p:spPr>
            <a:xfrm rot="10800000">
              <a:off x="383654" y="2092719"/>
              <a:ext cx="210954" cy="180311"/>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CC289532-43F6-7C4F-B798-7B4E045D5F02}"/>
                </a:ext>
              </a:extLst>
            </p:cNvPr>
            <p:cNvSpPr/>
            <p:nvPr/>
          </p:nvSpPr>
          <p:spPr>
            <a:xfrm rot="10800000">
              <a:off x="383654" y="2693787"/>
              <a:ext cx="210954" cy="180311"/>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F10645AB-211F-CC42-8F46-8A3998D3B697}"/>
                </a:ext>
              </a:extLst>
            </p:cNvPr>
            <p:cNvSpPr/>
            <p:nvPr/>
          </p:nvSpPr>
          <p:spPr>
            <a:xfrm rot="10800000">
              <a:off x="383654" y="3912016"/>
              <a:ext cx="210954" cy="180311"/>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5" name="Right Triangle 14">
              <a:extLst>
                <a:ext uri="{FF2B5EF4-FFF2-40B4-BE49-F238E27FC236}">
                  <a16:creationId xmlns:a16="http://schemas.microsoft.com/office/drawing/2014/main" id="{578BD939-FE2D-4042-A10F-90C4984A016D}"/>
                </a:ext>
              </a:extLst>
            </p:cNvPr>
            <p:cNvSpPr/>
            <p:nvPr/>
          </p:nvSpPr>
          <p:spPr>
            <a:xfrm rot="10800000">
              <a:off x="383654" y="4828802"/>
              <a:ext cx="210954" cy="180311"/>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grpSp>
      <p:sp>
        <p:nvSpPr>
          <p:cNvPr id="17" name="TextBox 16">
            <a:extLst>
              <a:ext uri="{FF2B5EF4-FFF2-40B4-BE49-F238E27FC236}">
                <a16:creationId xmlns:a16="http://schemas.microsoft.com/office/drawing/2014/main" id="{96CEFA3E-5EF4-F649-8916-B200085DD0BC}"/>
              </a:ext>
            </a:extLst>
          </p:cNvPr>
          <p:cNvSpPr txBox="1"/>
          <p:nvPr/>
        </p:nvSpPr>
        <p:spPr>
          <a:xfrm>
            <a:off x="457200" y="1128647"/>
            <a:ext cx="7696200" cy="369332"/>
          </a:xfrm>
          <a:prstGeom prst="rect">
            <a:avLst/>
          </a:prstGeom>
          <a:noFill/>
        </p:spPr>
        <p:txBody>
          <a:bodyPr wrap="square" rtlCol="0">
            <a:spAutoFit/>
          </a:bodyPr>
          <a:lstStyle/>
          <a:p>
            <a:pPr defTabSz="685800"/>
            <a:r>
              <a:rPr lang="en-US" b="1" u="sng" dirty="0">
                <a:solidFill>
                  <a:srgbClr val="009ADF"/>
                </a:solidFill>
                <a:latin typeface="Calibri"/>
              </a:rPr>
              <a:t>Interim considerations for obstetric anesthesia care related to COVID19:</a:t>
            </a:r>
          </a:p>
        </p:txBody>
      </p:sp>
    </p:spTree>
    <p:extLst>
      <p:ext uri="{BB962C8B-B14F-4D97-AF65-F5344CB8AC3E}">
        <p14:creationId xmlns:p14="http://schemas.microsoft.com/office/powerpoint/2010/main" val="4146950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4294967295"/>
          </p:nvPr>
        </p:nvSpPr>
        <p:spPr>
          <a:xfrm>
            <a:off x="7444978" y="4780360"/>
            <a:ext cx="556022" cy="209550"/>
          </a:xfrm>
        </p:spPr>
        <p:txBody>
          <a:bodyPr/>
          <a:lstStyle/>
          <a:p>
            <a:pPr defTabSz="685800">
              <a:defRPr/>
            </a:pPr>
            <a:fld id="{5E8BC936-0928-C346-B13E-04BD58031644}" type="slidenum">
              <a:rPr lang="en-US">
                <a:solidFill>
                  <a:srgbClr val="53565A"/>
                </a:solidFill>
                <a:latin typeface="Calibri"/>
              </a:rPr>
              <a:pPr defTabSz="685800">
                <a:defRPr/>
              </a:pPr>
              <a:t>31</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Rectangle 7">
            <a:extLst>
              <a:ext uri="{FF2B5EF4-FFF2-40B4-BE49-F238E27FC236}">
                <a16:creationId xmlns:a16="http://schemas.microsoft.com/office/drawing/2014/main" id="{AB031DA5-5D3B-1245-8DF2-6A035654FF49}"/>
              </a:ext>
            </a:extLst>
          </p:cNvPr>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9" name="Title 3">
            <a:extLst>
              <a:ext uri="{FF2B5EF4-FFF2-40B4-BE49-F238E27FC236}">
                <a16:creationId xmlns:a16="http://schemas.microsoft.com/office/drawing/2014/main" id="{655965D5-D4B5-184F-9F56-BEEDD46A5980}"/>
              </a:ext>
            </a:extLst>
          </p:cNvPr>
          <p:cNvSpPr>
            <a:spLocks noGrp="1"/>
          </p:cNvSpPr>
          <p:nvPr>
            <p:ph type="title"/>
          </p:nvPr>
        </p:nvSpPr>
        <p:spPr>
          <a:xfrm>
            <a:off x="1573619" y="1678616"/>
            <a:ext cx="6172200" cy="1786269"/>
          </a:xfrm>
        </p:spPr>
        <p:txBody>
          <a:bodyPr/>
          <a:lstStyle/>
          <a:p>
            <a:pPr algn="ctr"/>
            <a:r>
              <a:rPr lang="en-US" sz="3000" dirty="0">
                <a:solidFill>
                  <a:schemeClr val="bg2"/>
                </a:solidFill>
              </a:rPr>
              <a:t>Special Issues:  </a:t>
            </a:r>
            <a:br>
              <a:rPr lang="en-US" sz="3000" dirty="0">
                <a:solidFill>
                  <a:schemeClr val="bg2"/>
                </a:solidFill>
              </a:rPr>
            </a:br>
            <a:r>
              <a:rPr lang="en-US" sz="3000" dirty="0">
                <a:solidFill>
                  <a:schemeClr val="bg2"/>
                </a:solidFill>
              </a:rPr>
              <a:t>Coronavirus in Pregnancy</a:t>
            </a:r>
          </a:p>
        </p:txBody>
      </p:sp>
    </p:spTree>
    <p:extLst>
      <p:ext uri="{BB962C8B-B14F-4D97-AF65-F5344CB8AC3E}">
        <p14:creationId xmlns:p14="http://schemas.microsoft.com/office/powerpoint/2010/main" val="2684971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DCE56B-0C1F-45D1-BECA-2E7DB42A4F73}"/>
              </a:ext>
            </a:extLst>
          </p:cNvPr>
          <p:cNvSpPr>
            <a:spLocks noGrp="1"/>
          </p:cNvSpPr>
          <p:nvPr>
            <p:ph type="title"/>
          </p:nvPr>
        </p:nvSpPr>
        <p:spPr>
          <a:xfrm>
            <a:off x="457200" y="342900"/>
            <a:ext cx="8229600" cy="596646"/>
          </a:xfrm>
        </p:spPr>
        <p:txBody>
          <a:bodyPr/>
          <a:lstStyle/>
          <a:p>
            <a:r>
              <a:rPr lang="en-US" sz="2400" dirty="0"/>
              <a:t>Management of Coronavirus in Pregnancy: Treatment?</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32</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Content Placeholder 3">
            <a:extLst>
              <a:ext uri="{FF2B5EF4-FFF2-40B4-BE49-F238E27FC236}">
                <a16:creationId xmlns:a16="http://schemas.microsoft.com/office/drawing/2014/main" id="{51A27C6F-C5C7-42FC-B806-037B9A69B849}"/>
              </a:ext>
            </a:extLst>
          </p:cNvPr>
          <p:cNvSpPr txBox="1">
            <a:spLocks/>
          </p:cNvSpPr>
          <p:nvPr/>
        </p:nvSpPr>
        <p:spPr>
          <a:xfrm>
            <a:off x="622502" y="117519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2100" dirty="0">
              <a:solidFill>
                <a:sysClr val="windowText" lastClr="000000"/>
              </a:solidFill>
              <a:latin typeface="Calibri" panose="020F0502020204030204"/>
            </a:endParaRPr>
          </a:p>
        </p:txBody>
      </p:sp>
      <p:grpSp>
        <p:nvGrpSpPr>
          <p:cNvPr id="4" name="Group 3">
            <a:extLst>
              <a:ext uri="{FF2B5EF4-FFF2-40B4-BE49-F238E27FC236}">
                <a16:creationId xmlns:a16="http://schemas.microsoft.com/office/drawing/2014/main" id="{361C4DD2-3417-C047-93A6-B46035F1DEC6}"/>
              </a:ext>
            </a:extLst>
          </p:cNvPr>
          <p:cNvGrpSpPr/>
          <p:nvPr/>
        </p:nvGrpSpPr>
        <p:grpSpPr>
          <a:xfrm>
            <a:off x="457200" y="1108614"/>
            <a:ext cx="7917629" cy="3263504"/>
            <a:chOff x="609600" y="1771905"/>
            <a:chExt cx="10972799" cy="4351338"/>
          </a:xfrm>
        </p:grpSpPr>
        <p:sp>
          <p:nvSpPr>
            <p:cNvPr id="12" name="Content Placeholder 2">
              <a:extLst>
                <a:ext uri="{FF2B5EF4-FFF2-40B4-BE49-F238E27FC236}">
                  <a16:creationId xmlns:a16="http://schemas.microsoft.com/office/drawing/2014/main" id="{4C5F0E7D-353A-4F1F-80D6-A7A1E676ADC9}"/>
                </a:ext>
              </a:extLst>
            </p:cNvPr>
            <p:cNvSpPr txBox="1">
              <a:spLocks/>
            </p:cNvSpPr>
            <p:nvPr/>
          </p:nvSpPr>
          <p:spPr>
            <a:xfrm>
              <a:off x="609600" y="1771905"/>
              <a:ext cx="10972799" cy="435133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Chloroquine and hydroxychloroquine show some benefit in early studies from China (less progression to mechanical ventilation), and is being used in our ICUs (</a:t>
              </a:r>
              <a:r>
                <a:rPr lang="en-US" sz="1500" dirty="0" err="1">
                  <a:solidFill>
                    <a:srgbClr val="53565A"/>
                  </a:solidFill>
                  <a:latin typeface="Calibri" panose="020F0502020204030204"/>
                </a:rPr>
                <a:t>Cortegiani</a:t>
              </a:r>
              <a:r>
                <a:rPr lang="en-US" sz="1500" dirty="0">
                  <a:solidFill>
                    <a:srgbClr val="53565A"/>
                  </a:solidFill>
                  <a:latin typeface="Calibri" panose="020F0502020204030204"/>
                </a:rPr>
                <a:t> et al).</a:t>
              </a:r>
            </a:p>
            <a:p>
              <a:pPr marL="514350" lvl="1" indent="-171450" defTabSz="685800">
                <a:spcBef>
                  <a:spcPts val="375"/>
                </a:spcBef>
                <a:defRPr/>
              </a:pPr>
              <a:r>
                <a:rPr lang="en-US" sz="1350" dirty="0">
                  <a:solidFill>
                    <a:srgbClr val="53565A"/>
                  </a:solidFill>
                  <a:latin typeface="Calibri" panose="020F0502020204030204"/>
                </a:rPr>
                <a:t>While considered safe in pregnancy, hydroxychloroquine has not been studied in this population for treatment for coronavirus </a:t>
              </a:r>
            </a:p>
            <a:p>
              <a:pPr marL="342900" lvl="1" indent="0" defTabSz="685800">
                <a:spcBef>
                  <a:spcPts val="375"/>
                </a:spcBef>
                <a:buNone/>
                <a:defRPr/>
              </a:pPr>
              <a:endParaRPr lang="en-US" sz="135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No approved antiviral therapies currently exist for this coronavirus</a:t>
              </a:r>
            </a:p>
            <a:p>
              <a:pPr marL="0" indent="0" defTabSz="685800">
                <a:spcBef>
                  <a:spcPts val="750"/>
                </a:spcBef>
                <a:buNone/>
                <a:defRPr/>
              </a:pPr>
              <a:endParaRPr lang="en-US" sz="150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Available RCTs for </a:t>
              </a:r>
              <a:r>
                <a:rPr lang="en-US" sz="1500" dirty="0" err="1">
                  <a:solidFill>
                    <a:srgbClr val="53565A"/>
                  </a:solidFill>
                  <a:latin typeface="Calibri" panose="020F0502020204030204"/>
                </a:rPr>
                <a:t>remdesivir</a:t>
              </a:r>
              <a:r>
                <a:rPr lang="en-US" sz="1500" dirty="0">
                  <a:solidFill>
                    <a:srgbClr val="53565A"/>
                  </a:solidFill>
                  <a:latin typeface="Calibri" panose="020F0502020204030204"/>
                </a:rPr>
                <a:t> do not include pregnant patients, though it was used for some postpartum patients in China</a:t>
              </a:r>
            </a:p>
            <a:p>
              <a:pPr marL="0" indent="0" defTabSz="685800">
                <a:spcBef>
                  <a:spcPts val="750"/>
                </a:spcBef>
                <a:buNone/>
                <a:defRPr/>
              </a:pPr>
              <a:endParaRPr lang="en-US" sz="150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Lopinavir + ritonavir have been used as broad spectrum antivirals but no data regarding efficacy is currently available</a:t>
              </a:r>
            </a:p>
          </p:txBody>
        </p:sp>
        <p:sp>
          <p:nvSpPr>
            <p:cNvPr id="9" name="Right Triangle 8">
              <a:extLst>
                <a:ext uri="{FF2B5EF4-FFF2-40B4-BE49-F238E27FC236}">
                  <a16:creationId xmlns:a16="http://schemas.microsoft.com/office/drawing/2014/main" id="{7D3B2831-1B3C-6C40-8C84-4AC9DBE43F20}"/>
                </a:ext>
              </a:extLst>
            </p:cNvPr>
            <p:cNvSpPr/>
            <p:nvPr/>
          </p:nvSpPr>
          <p:spPr>
            <a:xfrm rot="10800000">
              <a:off x="632562" y="1889520"/>
              <a:ext cx="210954" cy="180311"/>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0" name="Right Triangle 9">
              <a:extLst>
                <a:ext uri="{FF2B5EF4-FFF2-40B4-BE49-F238E27FC236}">
                  <a16:creationId xmlns:a16="http://schemas.microsoft.com/office/drawing/2014/main" id="{AC33EF41-A321-BD4E-8F34-3486FFBD3BE2}"/>
                </a:ext>
              </a:extLst>
            </p:cNvPr>
            <p:cNvSpPr/>
            <p:nvPr/>
          </p:nvSpPr>
          <p:spPr>
            <a:xfrm rot="10800000">
              <a:off x="632562" y="3440554"/>
              <a:ext cx="210954" cy="180311"/>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ight Triangle 10">
              <a:extLst>
                <a:ext uri="{FF2B5EF4-FFF2-40B4-BE49-F238E27FC236}">
                  <a16:creationId xmlns:a16="http://schemas.microsoft.com/office/drawing/2014/main" id="{CEB8E1B9-75B0-334E-8238-2ECCDDC50EA3}"/>
                </a:ext>
              </a:extLst>
            </p:cNvPr>
            <p:cNvSpPr/>
            <p:nvPr/>
          </p:nvSpPr>
          <p:spPr>
            <a:xfrm rot="10800000">
              <a:off x="645484" y="4231583"/>
              <a:ext cx="210954" cy="180311"/>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42513308-9E36-C248-A938-B9AB9CF16E96}"/>
                </a:ext>
              </a:extLst>
            </p:cNvPr>
            <p:cNvSpPr/>
            <p:nvPr/>
          </p:nvSpPr>
          <p:spPr>
            <a:xfrm rot="10800000">
              <a:off x="637535" y="5298383"/>
              <a:ext cx="210954" cy="180311"/>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grpSp>
    </p:spTree>
    <p:extLst>
      <p:ext uri="{BB962C8B-B14F-4D97-AF65-F5344CB8AC3E}">
        <p14:creationId xmlns:p14="http://schemas.microsoft.com/office/powerpoint/2010/main" val="3474241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DCE56B-0C1F-45D1-BECA-2E7DB42A4F73}"/>
              </a:ext>
            </a:extLst>
          </p:cNvPr>
          <p:cNvSpPr>
            <a:spLocks noGrp="1"/>
          </p:cNvSpPr>
          <p:nvPr>
            <p:ph type="title"/>
          </p:nvPr>
        </p:nvSpPr>
        <p:spPr/>
        <p:txBody>
          <a:bodyPr/>
          <a:lstStyle/>
          <a:p>
            <a:r>
              <a:rPr lang="en-US" sz="2400" dirty="0"/>
              <a:t>Corticosteroids for Fetal Lung Maturity?</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33</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Content Placeholder 3">
            <a:extLst>
              <a:ext uri="{FF2B5EF4-FFF2-40B4-BE49-F238E27FC236}">
                <a16:creationId xmlns:a16="http://schemas.microsoft.com/office/drawing/2014/main" id="{51A27C6F-C5C7-42FC-B806-037B9A69B849}"/>
              </a:ext>
            </a:extLst>
          </p:cNvPr>
          <p:cNvSpPr txBox="1">
            <a:spLocks/>
          </p:cNvSpPr>
          <p:nvPr/>
        </p:nvSpPr>
        <p:spPr>
          <a:xfrm>
            <a:off x="622502" y="117519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2100" dirty="0">
              <a:solidFill>
                <a:sysClr val="windowText" lastClr="000000"/>
              </a:solidFill>
              <a:latin typeface="Calibri" panose="020F0502020204030204"/>
            </a:endParaRPr>
          </a:p>
        </p:txBody>
      </p:sp>
      <p:sp>
        <p:nvSpPr>
          <p:cNvPr id="9" name="Content Placeholder 2">
            <a:extLst>
              <a:ext uri="{FF2B5EF4-FFF2-40B4-BE49-F238E27FC236}">
                <a16:creationId xmlns:a16="http://schemas.microsoft.com/office/drawing/2014/main" id="{B0C663E1-6AE2-4111-AEBD-9412C8C9DB3D}"/>
              </a:ext>
            </a:extLst>
          </p:cNvPr>
          <p:cNvSpPr txBox="1">
            <a:spLocks/>
          </p:cNvSpPr>
          <p:nvPr/>
        </p:nvSpPr>
        <p:spPr>
          <a:xfrm>
            <a:off x="457200" y="1108614"/>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No current recommendation to avoid steroids for fetal lung maturity: continue administering betamethasone as per protocol</a:t>
            </a:r>
          </a:p>
          <a:p>
            <a:pPr marL="514350" lvl="1" indent="-171450" defTabSz="685800">
              <a:spcBef>
                <a:spcPts val="375"/>
              </a:spcBef>
              <a:defRPr/>
            </a:pPr>
            <a:r>
              <a:rPr lang="en-US" sz="1350" dirty="0">
                <a:solidFill>
                  <a:srgbClr val="53565A"/>
                </a:solidFill>
                <a:latin typeface="Calibri" panose="020F0502020204030204"/>
              </a:rPr>
              <a:t>In SARS and MERS patients, there was conflicting data regarding corticosteroid efficacy and even possible harm</a:t>
            </a:r>
          </a:p>
          <a:p>
            <a:pPr marL="514350" lvl="1" indent="-171450" defTabSz="685800">
              <a:spcBef>
                <a:spcPts val="375"/>
              </a:spcBef>
              <a:defRPr/>
            </a:pPr>
            <a:r>
              <a:rPr lang="en-US" sz="1350" dirty="0">
                <a:solidFill>
                  <a:srgbClr val="53565A"/>
                </a:solidFill>
                <a:latin typeface="Calibri" panose="020F0502020204030204"/>
              </a:rPr>
              <a:t>No such evidence of harm currently exists regarding the 2019 coronavirus, but data is limited</a:t>
            </a:r>
          </a:p>
          <a:p>
            <a:pPr marL="171450" indent="-171450" defTabSz="685800">
              <a:spcBef>
                <a:spcPts val="750"/>
              </a:spcBef>
              <a:defRPr/>
            </a:pPr>
            <a:r>
              <a:rPr lang="en-US" sz="1500" dirty="0">
                <a:solidFill>
                  <a:srgbClr val="53565A"/>
                </a:solidFill>
                <a:latin typeface="Calibri" panose="020F0502020204030204"/>
              </a:rPr>
              <a:t>Individualize</a:t>
            </a:r>
          </a:p>
          <a:p>
            <a:pPr marL="514350" lvl="1" indent="-171450" defTabSz="685800">
              <a:spcBef>
                <a:spcPts val="375"/>
              </a:spcBef>
              <a:defRPr/>
            </a:pPr>
            <a:r>
              <a:rPr lang="en-US" sz="1500" dirty="0">
                <a:solidFill>
                  <a:srgbClr val="53565A"/>
                </a:solidFill>
                <a:latin typeface="Calibri" panose="020F0502020204030204"/>
              </a:rPr>
              <a:t>Use late term corticosteroids with caution</a:t>
            </a:r>
          </a:p>
        </p:txBody>
      </p:sp>
      <p:sp>
        <p:nvSpPr>
          <p:cNvPr id="10" name="Right Triangle 9">
            <a:extLst>
              <a:ext uri="{FF2B5EF4-FFF2-40B4-BE49-F238E27FC236}">
                <a16:creationId xmlns:a16="http://schemas.microsoft.com/office/drawing/2014/main" id="{C5947D2B-E66C-2C42-B948-6CA544EDF3B4}"/>
              </a:ext>
            </a:extLst>
          </p:cNvPr>
          <p:cNvSpPr/>
          <p:nvPr/>
        </p:nvSpPr>
        <p:spPr>
          <a:xfrm rot="10800000">
            <a:off x="473769" y="1196826"/>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ight Triangle 10">
            <a:extLst>
              <a:ext uri="{FF2B5EF4-FFF2-40B4-BE49-F238E27FC236}">
                <a16:creationId xmlns:a16="http://schemas.microsoft.com/office/drawing/2014/main" id="{ED1AD27E-6AF0-BB45-8D80-4218DF1FDD3D}"/>
              </a:ext>
            </a:extLst>
          </p:cNvPr>
          <p:cNvSpPr/>
          <p:nvPr/>
        </p:nvSpPr>
        <p:spPr>
          <a:xfrm rot="10800000">
            <a:off x="470285" y="2344349"/>
            <a:ext cx="152218"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878958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DCE56B-0C1F-45D1-BECA-2E7DB42A4F73}"/>
              </a:ext>
            </a:extLst>
          </p:cNvPr>
          <p:cNvSpPr>
            <a:spLocks noGrp="1"/>
          </p:cNvSpPr>
          <p:nvPr>
            <p:ph type="title"/>
          </p:nvPr>
        </p:nvSpPr>
        <p:spPr/>
        <p:txBody>
          <a:bodyPr/>
          <a:lstStyle/>
          <a:p>
            <a:r>
              <a:rPr lang="en-US" sz="2400" dirty="0"/>
              <a:t>Use of NSAIDS?</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34</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Content Placeholder 3">
            <a:extLst>
              <a:ext uri="{FF2B5EF4-FFF2-40B4-BE49-F238E27FC236}">
                <a16:creationId xmlns:a16="http://schemas.microsoft.com/office/drawing/2014/main" id="{51A27C6F-C5C7-42FC-B806-037B9A69B849}"/>
              </a:ext>
            </a:extLst>
          </p:cNvPr>
          <p:cNvSpPr txBox="1">
            <a:spLocks/>
          </p:cNvSpPr>
          <p:nvPr/>
        </p:nvSpPr>
        <p:spPr>
          <a:xfrm>
            <a:off x="628650" y="82948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2100" dirty="0">
              <a:solidFill>
                <a:sysClr val="windowText" lastClr="000000"/>
              </a:solidFill>
              <a:latin typeface="Calibri" panose="020F0502020204030204"/>
            </a:endParaRPr>
          </a:p>
        </p:txBody>
      </p:sp>
      <p:pic>
        <p:nvPicPr>
          <p:cNvPr id="10" name="Picture 9" descr="A screenshot of a cell phone&#10;&#10;Description automatically generated">
            <a:extLst>
              <a:ext uri="{FF2B5EF4-FFF2-40B4-BE49-F238E27FC236}">
                <a16:creationId xmlns:a16="http://schemas.microsoft.com/office/drawing/2014/main" id="{36A96226-FDFE-400A-B14A-AA2D17ADE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24" y="1117212"/>
            <a:ext cx="4374041" cy="2995358"/>
          </a:xfrm>
          <a:prstGeom prst="rect">
            <a:avLst/>
          </a:prstGeom>
          <a:ln w="57150">
            <a:solidFill>
              <a:schemeClr val="accent1"/>
            </a:solidFill>
          </a:ln>
          <a:effectLst>
            <a:outerShdw blurRad="50800" dist="38100" dir="10800000" algn="r" rotWithShape="0">
              <a:prstClr val="black">
                <a:alpha val="40000"/>
              </a:prstClr>
            </a:outerShdw>
          </a:effectLst>
        </p:spPr>
      </p:pic>
      <p:sp>
        <p:nvSpPr>
          <p:cNvPr id="11" name="TextBox 10">
            <a:extLst>
              <a:ext uri="{FF2B5EF4-FFF2-40B4-BE49-F238E27FC236}">
                <a16:creationId xmlns:a16="http://schemas.microsoft.com/office/drawing/2014/main" id="{DDC548DE-866A-40A2-99AA-27C8961E085D}"/>
              </a:ext>
            </a:extLst>
          </p:cNvPr>
          <p:cNvSpPr txBox="1"/>
          <p:nvPr/>
        </p:nvSpPr>
        <p:spPr>
          <a:xfrm>
            <a:off x="5811516" y="1835019"/>
            <a:ext cx="2550815" cy="1708160"/>
          </a:xfrm>
          <a:prstGeom prst="rect">
            <a:avLst/>
          </a:prstGeom>
          <a:noFill/>
        </p:spPr>
        <p:txBody>
          <a:bodyPr wrap="square" rtlCol="0">
            <a:spAutoFit/>
          </a:bodyPr>
          <a:lstStyle/>
          <a:p>
            <a:pPr algn="ctr" defTabSz="685800"/>
            <a:r>
              <a:rPr lang="en-US" sz="1500" b="1" dirty="0">
                <a:solidFill>
                  <a:srgbClr val="003CA5"/>
                </a:solidFill>
                <a:latin typeface="Calibri"/>
              </a:rPr>
              <a:t>News reports recommending </a:t>
            </a:r>
            <a:r>
              <a:rPr lang="en-US" sz="1500" b="1" i="1" dirty="0">
                <a:solidFill>
                  <a:srgbClr val="003CA5"/>
                </a:solidFill>
                <a:latin typeface="Calibri"/>
              </a:rPr>
              <a:t>against </a:t>
            </a:r>
            <a:r>
              <a:rPr lang="en-US" sz="1500" b="1" dirty="0">
                <a:solidFill>
                  <a:srgbClr val="003CA5"/>
                </a:solidFill>
                <a:latin typeface="Calibri"/>
              </a:rPr>
              <a:t>treatment with ibuprofen and other NSAIDs do not appear to be evidence based:  </a:t>
            </a:r>
            <a:r>
              <a:rPr lang="en-US" sz="1500" b="1" i="1" dirty="0">
                <a:solidFill>
                  <a:srgbClr val="009ADF"/>
                </a:solidFill>
                <a:latin typeface="Calibri"/>
              </a:rPr>
              <a:t>May continue using ibuprofen for postpartum pain control</a:t>
            </a:r>
          </a:p>
        </p:txBody>
      </p:sp>
      <p:sp>
        <p:nvSpPr>
          <p:cNvPr id="4" name="Triangle 3">
            <a:extLst>
              <a:ext uri="{FF2B5EF4-FFF2-40B4-BE49-F238E27FC236}">
                <a16:creationId xmlns:a16="http://schemas.microsoft.com/office/drawing/2014/main" id="{443CC9E4-6561-8C49-8962-B8927DBD132D}"/>
              </a:ext>
            </a:extLst>
          </p:cNvPr>
          <p:cNvSpPr/>
          <p:nvPr/>
        </p:nvSpPr>
        <p:spPr>
          <a:xfrm rot="5400000">
            <a:off x="3733789" y="2298197"/>
            <a:ext cx="3065375" cy="633387"/>
          </a:xfrm>
          <a:prstGeom prst="triangl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Tree>
    <p:extLst>
      <p:ext uri="{BB962C8B-B14F-4D97-AF65-F5344CB8AC3E}">
        <p14:creationId xmlns:p14="http://schemas.microsoft.com/office/powerpoint/2010/main" val="3180162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4294967295"/>
          </p:nvPr>
        </p:nvSpPr>
        <p:spPr>
          <a:xfrm>
            <a:off x="7444978" y="4780360"/>
            <a:ext cx="556022" cy="209550"/>
          </a:xfrm>
        </p:spPr>
        <p:txBody>
          <a:bodyPr/>
          <a:lstStyle/>
          <a:p>
            <a:pPr defTabSz="685800">
              <a:defRPr/>
            </a:pPr>
            <a:fld id="{5E8BC936-0928-C346-B13E-04BD58031644}" type="slidenum">
              <a:rPr lang="en-US">
                <a:solidFill>
                  <a:srgbClr val="53565A"/>
                </a:solidFill>
                <a:latin typeface="Calibri"/>
              </a:rPr>
              <a:pPr defTabSz="685800">
                <a:defRPr/>
              </a:pPr>
              <a:t>35</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Content Placeholder 3">
            <a:extLst>
              <a:ext uri="{FF2B5EF4-FFF2-40B4-BE49-F238E27FC236}">
                <a16:creationId xmlns:a16="http://schemas.microsoft.com/office/drawing/2014/main" id="{51A27C6F-C5C7-42FC-B806-037B9A69B849}"/>
              </a:ext>
            </a:extLst>
          </p:cNvPr>
          <p:cNvSpPr txBox="1">
            <a:spLocks/>
          </p:cNvSpPr>
          <p:nvPr/>
        </p:nvSpPr>
        <p:spPr>
          <a:xfrm>
            <a:off x="622502" y="1175191"/>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2100" dirty="0">
              <a:solidFill>
                <a:sysClr val="windowText" lastClr="000000"/>
              </a:solidFill>
              <a:latin typeface="Calibri" panose="020F0502020204030204"/>
            </a:endParaRPr>
          </a:p>
        </p:txBody>
      </p:sp>
      <p:pic>
        <p:nvPicPr>
          <p:cNvPr id="5" name="Picture 4">
            <a:extLst>
              <a:ext uri="{FF2B5EF4-FFF2-40B4-BE49-F238E27FC236}">
                <a16:creationId xmlns:a16="http://schemas.microsoft.com/office/drawing/2014/main" id="{96631EA1-AAB8-4A6D-A1CF-A6B37769CAD7}"/>
              </a:ext>
            </a:extLst>
          </p:cNvPr>
          <p:cNvPicPr>
            <a:picLocks noChangeAspect="1"/>
          </p:cNvPicPr>
          <p:nvPr/>
        </p:nvPicPr>
        <p:blipFill>
          <a:blip r:embed="rId2"/>
          <a:stretch>
            <a:fillRect/>
          </a:stretch>
        </p:blipFill>
        <p:spPr>
          <a:xfrm>
            <a:off x="2810473" y="0"/>
            <a:ext cx="4764025" cy="51435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BEA186E-E0DA-C349-8166-303ABF53CB0A}"/>
              </a:ext>
            </a:extLst>
          </p:cNvPr>
          <p:cNvPicPr>
            <a:picLocks noChangeAspect="1"/>
          </p:cNvPicPr>
          <p:nvPr/>
        </p:nvPicPr>
        <p:blipFill rotWithShape="1">
          <a:blip r:embed="rId3"/>
          <a:srcRect l="60867" t="15249" r="3389" b="12562"/>
          <a:stretch/>
        </p:blipFill>
        <p:spPr>
          <a:xfrm>
            <a:off x="187016" y="1072699"/>
            <a:ext cx="2058216" cy="808287"/>
          </a:xfrm>
          <a:prstGeom prst="rect">
            <a:avLst/>
          </a:prstGeom>
        </p:spPr>
      </p:pic>
      <p:pic>
        <p:nvPicPr>
          <p:cNvPr id="10" name="Picture 9">
            <a:extLst>
              <a:ext uri="{FF2B5EF4-FFF2-40B4-BE49-F238E27FC236}">
                <a16:creationId xmlns:a16="http://schemas.microsoft.com/office/drawing/2014/main" id="{12BF6305-B843-514D-9799-69580DA7CA28}"/>
              </a:ext>
            </a:extLst>
          </p:cNvPr>
          <p:cNvPicPr>
            <a:picLocks noChangeAspect="1"/>
          </p:cNvPicPr>
          <p:nvPr/>
        </p:nvPicPr>
        <p:blipFill rotWithShape="1">
          <a:blip r:embed="rId4"/>
          <a:srcRect l="7587" t="61068" r="51150"/>
          <a:stretch/>
        </p:blipFill>
        <p:spPr>
          <a:xfrm>
            <a:off x="323708" y="2116631"/>
            <a:ext cx="1806732" cy="785960"/>
          </a:xfrm>
          <a:prstGeom prst="rect">
            <a:avLst/>
          </a:prstGeom>
        </p:spPr>
      </p:pic>
      <p:sp>
        <p:nvSpPr>
          <p:cNvPr id="2" name="TextBox 1">
            <a:extLst>
              <a:ext uri="{FF2B5EF4-FFF2-40B4-BE49-F238E27FC236}">
                <a16:creationId xmlns:a16="http://schemas.microsoft.com/office/drawing/2014/main" id="{E8EFD174-251A-1447-B5C2-F8E4640F9EB0}"/>
              </a:ext>
            </a:extLst>
          </p:cNvPr>
          <p:cNvSpPr txBox="1"/>
          <p:nvPr/>
        </p:nvSpPr>
        <p:spPr>
          <a:xfrm>
            <a:off x="208916" y="449719"/>
            <a:ext cx="1921524" cy="461665"/>
          </a:xfrm>
          <a:prstGeom prst="rect">
            <a:avLst/>
          </a:prstGeom>
          <a:noFill/>
        </p:spPr>
        <p:txBody>
          <a:bodyPr wrap="square" rtlCol="0">
            <a:spAutoFit/>
          </a:bodyPr>
          <a:lstStyle/>
          <a:p>
            <a:pPr defTabSz="685800"/>
            <a:r>
              <a:rPr lang="en-US" sz="2400" b="1" dirty="0">
                <a:solidFill>
                  <a:srgbClr val="003CA5"/>
                </a:solidFill>
                <a:latin typeface="Calibri"/>
              </a:rPr>
              <a:t>Guidance:</a:t>
            </a:r>
          </a:p>
        </p:txBody>
      </p:sp>
    </p:spTree>
    <p:extLst>
      <p:ext uri="{BB962C8B-B14F-4D97-AF65-F5344CB8AC3E}">
        <p14:creationId xmlns:p14="http://schemas.microsoft.com/office/powerpoint/2010/main" val="661369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7679F-7FC0-C042-87EE-C1E72D3F42FC}"/>
              </a:ext>
            </a:extLst>
          </p:cNvPr>
          <p:cNvSpPr>
            <a:spLocks noGrp="1"/>
          </p:cNvSpPr>
          <p:nvPr>
            <p:ph type="title"/>
          </p:nvPr>
        </p:nvSpPr>
        <p:spPr/>
        <p:txBody>
          <a:bodyPr/>
          <a:lstStyle/>
          <a:p>
            <a:r>
              <a:rPr lang="en-US" dirty="0"/>
              <a:t>Guidance</a:t>
            </a:r>
          </a:p>
        </p:txBody>
      </p:sp>
      <p:sp>
        <p:nvSpPr>
          <p:cNvPr id="4" name="Slide Number Placeholder 3">
            <a:extLst>
              <a:ext uri="{FF2B5EF4-FFF2-40B4-BE49-F238E27FC236}">
                <a16:creationId xmlns:a16="http://schemas.microsoft.com/office/drawing/2014/main" id="{225E27E9-B345-A44F-9D05-96827F806B5B}"/>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36</a:t>
            </a:fld>
            <a:endParaRPr lang="en-US" dirty="0">
              <a:solidFill>
                <a:srgbClr val="53565A"/>
              </a:solidFill>
              <a:latin typeface="Calibri"/>
            </a:endParaRPr>
          </a:p>
        </p:txBody>
      </p:sp>
      <p:pic>
        <p:nvPicPr>
          <p:cNvPr id="5" name="Picture 4" descr="A picture containing drawing&#10;&#10;Description automatically generated">
            <a:extLst>
              <a:ext uri="{FF2B5EF4-FFF2-40B4-BE49-F238E27FC236}">
                <a16:creationId xmlns:a16="http://schemas.microsoft.com/office/drawing/2014/main" id="{9973363A-DF44-8742-AF44-9FECA20AC8A2}"/>
              </a:ext>
            </a:extLst>
          </p:cNvPr>
          <p:cNvPicPr>
            <a:picLocks noChangeAspect="1"/>
          </p:cNvPicPr>
          <p:nvPr/>
        </p:nvPicPr>
        <p:blipFill rotWithShape="1">
          <a:blip r:embed="rId2"/>
          <a:srcRect l="60867" t="15249" r="3389" b="12562"/>
          <a:stretch/>
        </p:blipFill>
        <p:spPr>
          <a:xfrm>
            <a:off x="222537" y="1259998"/>
            <a:ext cx="2612603" cy="1026002"/>
          </a:xfrm>
          <a:prstGeom prst="rect">
            <a:avLst/>
          </a:prstGeom>
        </p:spPr>
      </p:pic>
      <p:pic>
        <p:nvPicPr>
          <p:cNvPr id="7" name="Picture 6">
            <a:extLst>
              <a:ext uri="{FF2B5EF4-FFF2-40B4-BE49-F238E27FC236}">
                <a16:creationId xmlns:a16="http://schemas.microsoft.com/office/drawing/2014/main" id="{CBEAE3D3-4FBF-0B4B-A162-F3F8FFB82246}"/>
              </a:ext>
            </a:extLst>
          </p:cNvPr>
          <p:cNvPicPr>
            <a:picLocks noChangeAspect="1"/>
          </p:cNvPicPr>
          <p:nvPr/>
        </p:nvPicPr>
        <p:blipFill rotWithShape="1">
          <a:blip r:embed="rId3"/>
          <a:srcRect l="67667" t="79567" r="6868" b="3710"/>
          <a:stretch/>
        </p:blipFill>
        <p:spPr>
          <a:xfrm>
            <a:off x="314162" y="2786743"/>
            <a:ext cx="2641916" cy="881743"/>
          </a:xfrm>
          <a:prstGeom prst="rect">
            <a:avLst/>
          </a:prstGeom>
        </p:spPr>
      </p:pic>
      <p:sp>
        <p:nvSpPr>
          <p:cNvPr id="11" name="Content Placeholder 2">
            <a:extLst>
              <a:ext uri="{FF2B5EF4-FFF2-40B4-BE49-F238E27FC236}">
                <a16:creationId xmlns:a16="http://schemas.microsoft.com/office/drawing/2014/main" id="{CE8A92B5-65F6-A547-AF61-7E92AE87FBF3}"/>
              </a:ext>
            </a:extLst>
          </p:cNvPr>
          <p:cNvSpPr txBox="1">
            <a:spLocks/>
          </p:cNvSpPr>
          <p:nvPr/>
        </p:nvSpPr>
        <p:spPr>
          <a:xfrm>
            <a:off x="3281704" y="1259998"/>
            <a:ext cx="4664528" cy="33109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Coronavirus (COVID-19) and Pregnancy: What Maternal-Fetal Medicine Subspecialists Need to Know</a:t>
            </a:r>
          </a:p>
          <a:p>
            <a:pPr marL="0" indent="0" defTabSz="685800">
              <a:spcBef>
                <a:spcPts val="750"/>
              </a:spcBef>
              <a:buNone/>
              <a:defRPr/>
            </a:pPr>
            <a:endParaRPr lang="en-US" sz="1500" dirty="0">
              <a:solidFill>
                <a:srgbClr val="53565A"/>
              </a:solidFill>
              <a:latin typeface="Calibri" panose="020F0502020204030204"/>
            </a:endParaRPr>
          </a:p>
          <a:p>
            <a:pPr marL="514350" lvl="1" indent="-171450" defTabSz="685800">
              <a:spcBef>
                <a:spcPts val="750"/>
              </a:spcBef>
              <a:defRPr/>
            </a:pPr>
            <a:r>
              <a:rPr lang="en-US" sz="1350" i="1" dirty="0">
                <a:solidFill>
                  <a:srgbClr val="53565A"/>
                </a:solidFill>
                <a:latin typeface="Calibri" panose="020F0502020204030204"/>
              </a:rPr>
              <a:t>The Society for Maternal-Fetal Medicine (SMFM); Sarah Dotters-Katz, MD, MMHPE; and Brenna L. Hughes, MD, MSc</a:t>
            </a:r>
          </a:p>
          <a:p>
            <a:pPr marL="171450" indent="-171450" defTabSz="685800">
              <a:spcBef>
                <a:spcPts val="750"/>
              </a:spcBef>
              <a:defRPr/>
            </a:pPr>
            <a:endParaRPr lang="en-US" sz="1500" dirty="0">
              <a:solidFill>
                <a:srgbClr val="53565A"/>
              </a:solidFill>
              <a:latin typeface="Calibri" panose="020F0502020204030204"/>
            </a:endParaRPr>
          </a:p>
          <a:p>
            <a:pPr marL="171450" indent="-171450" defTabSz="685800">
              <a:spcBef>
                <a:spcPts val="750"/>
              </a:spcBef>
              <a:defRPr/>
            </a:pPr>
            <a:r>
              <a:rPr lang="en-US" sz="1500" dirty="0">
                <a:solidFill>
                  <a:srgbClr val="53565A"/>
                </a:solidFill>
                <a:latin typeface="Calibri" panose="020F0502020204030204"/>
              </a:rPr>
              <a:t>Coronavirus (COVID-19) and Pregnancy: What Obstetricians Need to Know</a:t>
            </a:r>
          </a:p>
          <a:p>
            <a:pPr marL="514350" lvl="1" indent="-171450" defTabSz="685800">
              <a:spcBef>
                <a:spcPts val="750"/>
              </a:spcBef>
              <a:defRPr/>
            </a:pPr>
            <a:r>
              <a:rPr lang="en-US" sz="1350" i="1" dirty="0" err="1">
                <a:solidFill>
                  <a:srgbClr val="53565A"/>
                </a:solidFill>
                <a:latin typeface="Calibri" panose="020F0502020204030204"/>
              </a:rPr>
              <a:t>Sanjoa</a:t>
            </a:r>
            <a:r>
              <a:rPr lang="en-US" sz="1350" i="1" dirty="0">
                <a:solidFill>
                  <a:srgbClr val="53565A"/>
                </a:solidFill>
                <a:latin typeface="Calibri" panose="020F0502020204030204"/>
              </a:rPr>
              <a:t> A Rasmussen, MD, MS, John C. </a:t>
            </a:r>
            <a:r>
              <a:rPr lang="en-US" sz="1350" i="1" dirty="0" err="1">
                <a:solidFill>
                  <a:srgbClr val="53565A"/>
                </a:solidFill>
                <a:latin typeface="Calibri" panose="020F0502020204030204"/>
              </a:rPr>
              <a:t>Smulian</a:t>
            </a:r>
            <a:r>
              <a:rPr lang="en-US" sz="1350" i="1" dirty="0">
                <a:solidFill>
                  <a:srgbClr val="53565A"/>
                </a:solidFill>
                <a:latin typeface="Calibri" panose="020F0502020204030204"/>
              </a:rPr>
              <a:t>, MD, MH, John A. </a:t>
            </a:r>
            <a:r>
              <a:rPr lang="en-US" sz="1350" i="1" dirty="0" err="1">
                <a:solidFill>
                  <a:srgbClr val="53565A"/>
                </a:solidFill>
                <a:latin typeface="Calibri" panose="020F0502020204030204"/>
              </a:rPr>
              <a:t>Lednicky</a:t>
            </a:r>
            <a:r>
              <a:rPr lang="en-US" sz="1350" i="1" dirty="0">
                <a:solidFill>
                  <a:srgbClr val="53565A"/>
                </a:solidFill>
                <a:latin typeface="Calibri" panose="020F0502020204030204"/>
              </a:rPr>
              <a:t>, PhD, Tony S. Wen, D, Denise J. Jamieson, MD, MPH</a:t>
            </a:r>
          </a:p>
        </p:txBody>
      </p:sp>
      <p:sp>
        <p:nvSpPr>
          <p:cNvPr id="13" name="Right Triangle 12">
            <a:extLst>
              <a:ext uri="{FF2B5EF4-FFF2-40B4-BE49-F238E27FC236}">
                <a16:creationId xmlns:a16="http://schemas.microsoft.com/office/drawing/2014/main" id="{03461182-A57D-4B45-B0AF-6070824E7EEA}"/>
              </a:ext>
            </a:extLst>
          </p:cNvPr>
          <p:cNvSpPr/>
          <p:nvPr/>
        </p:nvSpPr>
        <p:spPr>
          <a:xfrm rot="10800000">
            <a:off x="3281703" y="1349226"/>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FAD418C9-FC8B-0D41-9407-647B69D503B7}"/>
              </a:ext>
            </a:extLst>
          </p:cNvPr>
          <p:cNvSpPr/>
          <p:nvPr/>
        </p:nvSpPr>
        <p:spPr>
          <a:xfrm rot="10800000">
            <a:off x="3281703" y="3098603"/>
            <a:ext cx="152218"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3772174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4294967295"/>
          </p:nvPr>
        </p:nvSpPr>
        <p:spPr>
          <a:xfrm>
            <a:off x="7444978" y="4780360"/>
            <a:ext cx="556022" cy="209550"/>
          </a:xfrm>
        </p:spPr>
        <p:txBody>
          <a:bodyPr/>
          <a:lstStyle/>
          <a:p>
            <a:pPr defTabSz="685800">
              <a:defRPr/>
            </a:pPr>
            <a:fld id="{5E8BC936-0928-C346-B13E-04BD58031644}" type="slidenum">
              <a:rPr lang="en-US">
                <a:solidFill>
                  <a:srgbClr val="53565A"/>
                </a:solidFill>
                <a:latin typeface="Calibri"/>
              </a:rPr>
              <a:pPr defTabSz="685800">
                <a:defRPr/>
              </a:pPr>
              <a:t>37</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Rectangle 7">
            <a:extLst>
              <a:ext uri="{FF2B5EF4-FFF2-40B4-BE49-F238E27FC236}">
                <a16:creationId xmlns:a16="http://schemas.microsoft.com/office/drawing/2014/main" id="{AB031DA5-5D3B-1245-8DF2-6A035654FF49}"/>
              </a:ext>
            </a:extLst>
          </p:cNvPr>
          <p:cNvSpPr/>
          <p:nvPr/>
        </p:nvSpPr>
        <p:spPr>
          <a:xfrm>
            <a:off x="0" y="0"/>
            <a:ext cx="9144000" cy="51435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9" name="Title 3">
            <a:extLst>
              <a:ext uri="{FF2B5EF4-FFF2-40B4-BE49-F238E27FC236}">
                <a16:creationId xmlns:a16="http://schemas.microsoft.com/office/drawing/2014/main" id="{655965D5-D4B5-184F-9F56-BEEDD46A5980}"/>
              </a:ext>
            </a:extLst>
          </p:cNvPr>
          <p:cNvSpPr>
            <a:spLocks noGrp="1"/>
          </p:cNvSpPr>
          <p:nvPr>
            <p:ph type="title"/>
          </p:nvPr>
        </p:nvSpPr>
        <p:spPr>
          <a:xfrm>
            <a:off x="1485900" y="1602416"/>
            <a:ext cx="6172200" cy="1786269"/>
          </a:xfrm>
        </p:spPr>
        <p:txBody>
          <a:bodyPr/>
          <a:lstStyle/>
          <a:p>
            <a:r>
              <a:rPr lang="en-US" sz="3000" dirty="0">
                <a:solidFill>
                  <a:schemeClr val="bg2"/>
                </a:solidFill>
              </a:rPr>
              <a:t>Case Presentation:  COVID-19 in Pregnancy</a:t>
            </a:r>
          </a:p>
        </p:txBody>
      </p:sp>
      <p:sp>
        <p:nvSpPr>
          <p:cNvPr id="7" name="Title 1">
            <a:extLst>
              <a:ext uri="{FF2B5EF4-FFF2-40B4-BE49-F238E27FC236}">
                <a16:creationId xmlns:a16="http://schemas.microsoft.com/office/drawing/2014/main" id="{6775C168-0ECD-7844-8AA5-531D243F1E17}"/>
              </a:ext>
            </a:extLst>
          </p:cNvPr>
          <p:cNvSpPr txBox="1">
            <a:spLocks/>
          </p:cNvSpPr>
          <p:nvPr/>
        </p:nvSpPr>
        <p:spPr>
          <a:xfrm>
            <a:off x="2558143" y="2571750"/>
            <a:ext cx="4550229" cy="1423822"/>
          </a:xfrm>
          <a:prstGeom prst="rect">
            <a:avLst/>
          </a:prstGeom>
        </p:spPr>
        <p:txBody>
          <a:bodyPr vert="horz" lIns="0" tIns="0" rIns="0" bIns="0" rtlCol="0" anchor="t" anchorCtr="0">
            <a:noAutofit/>
          </a:bodyPr>
          <a:lstStyle>
            <a:lvl1pPr algn="l" defTabSz="342900" rtl="0" eaLnBrk="1" latinLnBrk="0" hangingPunct="1">
              <a:spcBef>
                <a:spcPct val="0"/>
              </a:spcBef>
              <a:buNone/>
              <a:defRPr sz="3300" b="1" i="0" kern="1200">
                <a:solidFill>
                  <a:schemeClr val="accent1"/>
                </a:solidFill>
                <a:latin typeface="Calibri"/>
                <a:ea typeface="+mj-ea"/>
                <a:cs typeface="Calibri"/>
              </a:defRPr>
            </a:lvl1pPr>
          </a:lstStyle>
          <a:p>
            <a:pPr defTabSz="257175"/>
            <a:r>
              <a:rPr lang="en-US" sz="1800" b="0" dirty="0">
                <a:solidFill>
                  <a:srgbClr val="FFFFFF"/>
                </a:solidFill>
              </a:rPr>
              <a:t>		</a:t>
            </a:r>
            <a:r>
              <a:rPr lang="en-US" sz="1800" dirty="0">
                <a:solidFill>
                  <a:srgbClr val="FFFFFF"/>
                </a:solidFill>
              </a:rPr>
              <a:t>	Natalie </a:t>
            </a:r>
            <a:r>
              <a:rPr lang="en-US" sz="1800" dirty="0" err="1">
                <a:solidFill>
                  <a:srgbClr val="FFFFFF"/>
                </a:solidFill>
              </a:rPr>
              <a:t>Meirowitz</a:t>
            </a:r>
            <a:r>
              <a:rPr lang="en-US" sz="1800" dirty="0">
                <a:solidFill>
                  <a:srgbClr val="FFFFFF"/>
                </a:solidFill>
              </a:rPr>
              <a:t>, MD</a:t>
            </a:r>
            <a:br>
              <a:rPr lang="en-US" sz="1800" b="0" dirty="0">
                <a:solidFill>
                  <a:srgbClr val="FFFFFF"/>
                </a:solidFill>
              </a:rPr>
            </a:br>
            <a:r>
              <a:rPr lang="en-US" sz="1800" b="0" dirty="0">
                <a:solidFill>
                  <a:srgbClr val="FFFFFF"/>
                </a:solidFill>
              </a:rPr>
              <a:t>			</a:t>
            </a:r>
            <a:r>
              <a:rPr lang="en-US" sz="1800" b="0" i="1" dirty="0">
                <a:solidFill>
                  <a:srgbClr val="FFFFFF"/>
                </a:solidFill>
              </a:rPr>
              <a:t>Director of Maternal Fetal Medicine, LIJ</a:t>
            </a:r>
            <a:br>
              <a:rPr lang="en-US" sz="1800" b="0" dirty="0">
                <a:solidFill>
                  <a:srgbClr val="FFFFFF"/>
                </a:solidFill>
              </a:rPr>
            </a:br>
            <a:r>
              <a:rPr lang="en-US" sz="1800" b="0" dirty="0">
                <a:solidFill>
                  <a:srgbClr val="FFFFFF"/>
                </a:solidFill>
              </a:rPr>
              <a:t>			</a:t>
            </a:r>
            <a:r>
              <a:rPr lang="en-US" sz="1800" dirty="0">
                <a:solidFill>
                  <a:srgbClr val="FFFFFF"/>
                </a:solidFill>
              </a:rPr>
              <a:t>Sumitra </a:t>
            </a:r>
            <a:r>
              <a:rPr lang="en-US" sz="1800" dirty="0" err="1">
                <a:solidFill>
                  <a:srgbClr val="FFFFFF"/>
                </a:solidFill>
              </a:rPr>
              <a:t>Jeganathan</a:t>
            </a:r>
            <a:r>
              <a:rPr lang="en-US" sz="1800" dirty="0">
                <a:solidFill>
                  <a:srgbClr val="FFFFFF"/>
                </a:solidFill>
              </a:rPr>
              <a:t>, MD</a:t>
            </a:r>
            <a:br>
              <a:rPr lang="en-US" sz="1800" b="0" dirty="0">
                <a:solidFill>
                  <a:srgbClr val="FFFFFF"/>
                </a:solidFill>
              </a:rPr>
            </a:br>
            <a:r>
              <a:rPr lang="en-US" sz="1800" b="0" dirty="0">
                <a:solidFill>
                  <a:srgbClr val="FFFFFF"/>
                </a:solidFill>
              </a:rPr>
              <a:t>			</a:t>
            </a:r>
            <a:r>
              <a:rPr lang="en-US" sz="1800" b="0" i="1" dirty="0">
                <a:solidFill>
                  <a:srgbClr val="FFFFFF"/>
                </a:solidFill>
              </a:rPr>
              <a:t>Fellow, NS/LIJ Maternal Fetal Medicine</a:t>
            </a:r>
            <a:endParaRPr lang="en-US" sz="1500" dirty="0">
              <a:solidFill>
                <a:srgbClr val="FFFFFF"/>
              </a:solidFill>
            </a:endParaRPr>
          </a:p>
        </p:txBody>
      </p:sp>
      <p:sp>
        <p:nvSpPr>
          <p:cNvPr id="10" name="TextBox 9">
            <a:extLst>
              <a:ext uri="{FF2B5EF4-FFF2-40B4-BE49-F238E27FC236}">
                <a16:creationId xmlns:a16="http://schemas.microsoft.com/office/drawing/2014/main" id="{54E926A7-3894-E349-A4B0-80C6533D2810}"/>
              </a:ext>
            </a:extLst>
          </p:cNvPr>
          <p:cNvSpPr txBox="1"/>
          <p:nvPr/>
        </p:nvSpPr>
        <p:spPr>
          <a:xfrm>
            <a:off x="3523195" y="3881230"/>
            <a:ext cx="2870786" cy="300082"/>
          </a:xfrm>
          <a:prstGeom prst="rect">
            <a:avLst/>
          </a:prstGeom>
          <a:noFill/>
        </p:spPr>
        <p:txBody>
          <a:bodyPr wrap="none" rtlCol="0">
            <a:spAutoFit/>
          </a:bodyPr>
          <a:lstStyle/>
          <a:p>
            <a:pPr defTabSz="685800"/>
            <a:r>
              <a:rPr lang="en-US" sz="1350" b="1" dirty="0">
                <a:solidFill>
                  <a:srgbClr val="FFFFFF"/>
                </a:solidFill>
                <a:latin typeface="Calibri"/>
              </a:rPr>
              <a:t>Northwell Health OBGYN Service Line</a:t>
            </a:r>
          </a:p>
        </p:txBody>
      </p:sp>
      <p:sp>
        <p:nvSpPr>
          <p:cNvPr id="11" name="Right Triangle 10">
            <a:extLst>
              <a:ext uri="{FF2B5EF4-FFF2-40B4-BE49-F238E27FC236}">
                <a16:creationId xmlns:a16="http://schemas.microsoft.com/office/drawing/2014/main" id="{CFB2AFBB-E1E0-3B43-A48D-3339B8EB5E84}"/>
              </a:ext>
            </a:extLst>
          </p:cNvPr>
          <p:cNvSpPr/>
          <p:nvPr/>
        </p:nvSpPr>
        <p:spPr>
          <a:xfrm rot="10800000">
            <a:off x="3334458" y="3952113"/>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790358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1C60-766E-7C46-A7B4-4092C28D3E87}"/>
              </a:ext>
            </a:extLst>
          </p:cNvPr>
          <p:cNvSpPr>
            <a:spLocks noGrp="1"/>
          </p:cNvSpPr>
          <p:nvPr>
            <p:ph type="title"/>
          </p:nvPr>
        </p:nvSpPr>
        <p:spPr/>
        <p:txBody>
          <a:bodyPr vert="horz" lIns="68580" tIns="34290" rIns="68580" bIns="34290" rtlCol="0" anchor="t" anchorCtr="0">
            <a:normAutofit fontScale="90000"/>
          </a:bodyPr>
          <a:lstStyle/>
          <a:p>
            <a:pPr defTabSz="685800">
              <a:lnSpc>
                <a:spcPct val="90000"/>
              </a:lnSpc>
              <a:spcBef>
                <a:spcPts val="750"/>
              </a:spcBef>
            </a:pPr>
            <a:br>
              <a:rPr lang="en-US" sz="1500" dirty="0">
                <a:solidFill>
                  <a:schemeClr val="tx1"/>
                </a:solidFill>
                <a:ea typeface="+mn-ea"/>
                <a:cs typeface="+mn-cs"/>
              </a:rPr>
            </a:br>
            <a:r>
              <a:rPr lang="en-US" sz="2700" dirty="0">
                <a:ea typeface="+mn-ea"/>
                <a:cs typeface="+mn-cs"/>
              </a:rPr>
              <a:t>O.C.</a:t>
            </a:r>
            <a:br>
              <a:rPr lang="en-US" sz="1500" dirty="0">
                <a:solidFill>
                  <a:schemeClr val="tx1"/>
                </a:solidFill>
                <a:ea typeface="+mn-ea"/>
                <a:cs typeface="+mn-cs"/>
              </a:rPr>
            </a:br>
            <a:br>
              <a:rPr lang="en-US" sz="1500" dirty="0">
                <a:solidFill>
                  <a:schemeClr val="tx1"/>
                </a:solidFill>
                <a:ea typeface="+mn-ea"/>
                <a:cs typeface="+mn-cs"/>
              </a:rPr>
            </a:br>
            <a:r>
              <a:rPr lang="en-US" sz="1650" u="sng" dirty="0">
                <a:solidFill>
                  <a:schemeClr val="tx2"/>
                </a:solidFill>
                <a:ea typeface="+mn-ea"/>
                <a:cs typeface="+mn-cs"/>
              </a:rPr>
              <a:t>3/12/20,10:51</a:t>
            </a:r>
            <a:r>
              <a:rPr lang="en-US" sz="1500" b="0" u="sng" dirty="0">
                <a:solidFill>
                  <a:schemeClr val="tx1"/>
                </a:solidFill>
                <a:ea typeface="+mn-ea"/>
                <a:cs typeface="+mn-cs"/>
              </a:rPr>
              <a:t> </a:t>
            </a:r>
            <a:br>
              <a:rPr lang="en-US" sz="1500" b="0" u="sng" dirty="0">
                <a:solidFill>
                  <a:schemeClr val="tx1"/>
                </a:solidFill>
                <a:ea typeface="+mn-ea"/>
                <a:cs typeface="+mn-cs"/>
              </a:rPr>
            </a:br>
            <a:br>
              <a:rPr lang="en-US" sz="1500" b="0" dirty="0">
                <a:solidFill>
                  <a:schemeClr val="tx1"/>
                </a:solidFill>
                <a:ea typeface="+mn-ea"/>
                <a:cs typeface="+mn-cs"/>
              </a:rPr>
            </a:br>
            <a:br>
              <a:rPr lang="en-US" sz="1500" b="0" dirty="0">
                <a:solidFill>
                  <a:schemeClr val="tx1"/>
                </a:solidFill>
                <a:ea typeface="+mn-ea"/>
                <a:cs typeface="+mn-cs"/>
              </a:rPr>
            </a:br>
            <a:r>
              <a:rPr lang="en-US" sz="1650" b="0" dirty="0">
                <a:solidFill>
                  <a:schemeClr val="tx1"/>
                </a:solidFill>
                <a:ea typeface="+mn-ea"/>
                <a:cs typeface="+mn-cs"/>
              </a:rPr>
              <a:t>42 </a:t>
            </a:r>
            <a:r>
              <a:rPr lang="en-US" sz="1650" b="0" dirty="0" err="1">
                <a:solidFill>
                  <a:schemeClr val="tx1"/>
                </a:solidFill>
                <a:ea typeface="+mn-ea"/>
                <a:cs typeface="+mn-cs"/>
              </a:rPr>
              <a:t>yo</a:t>
            </a:r>
            <a:r>
              <a:rPr lang="en-US" sz="1650" b="0" dirty="0">
                <a:solidFill>
                  <a:schemeClr val="tx1"/>
                </a:solidFill>
                <a:ea typeface="+mn-ea"/>
                <a:cs typeface="+mn-cs"/>
              </a:rPr>
              <a:t> G7P6006 at 27.5 weeks sent to L&amp;D triage from ED  with lower back pain for 3 days, cough for 4 days and subjective fever. She was seen by her prenatal care provider 3 days earlier for back pain and was treated with Macrobid for UTI. </a:t>
            </a:r>
            <a:br>
              <a:rPr lang="en-US" sz="1650" b="0" dirty="0">
                <a:solidFill>
                  <a:schemeClr val="tx1"/>
                </a:solidFill>
                <a:ea typeface="+mn-ea"/>
                <a:cs typeface="+mn-cs"/>
              </a:rPr>
            </a:br>
            <a:br>
              <a:rPr lang="en-US" sz="1650" b="0" dirty="0">
                <a:solidFill>
                  <a:schemeClr val="tx1"/>
                </a:solidFill>
                <a:ea typeface="+mn-ea"/>
                <a:cs typeface="+mn-cs"/>
              </a:rPr>
            </a:br>
            <a:r>
              <a:rPr lang="en-US" sz="1650" b="0" dirty="0">
                <a:solidFill>
                  <a:schemeClr val="tx1"/>
                </a:solidFill>
                <a:ea typeface="+mn-ea"/>
                <a:cs typeface="+mn-cs"/>
              </a:rPr>
              <a:t>Denied recent travel or sick contacts. Prenatal care at an outside facility.</a:t>
            </a:r>
            <a:br>
              <a:rPr lang="en-US" sz="1650" b="0" dirty="0">
                <a:solidFill>
                  <a:schemeClr val="tx1"/>
                </a:solidFill>
                <a:ea typeface="+mn-ea"/>
                <a:cs typeface="+mn-cs"/>
              </a:rPr>
            </a:br>
            <a:br>
              <a:rPr lang="en-US" sz="1650" b="0" dirty="0">
                <a:solidFill>
                  <a:schemeClr val="tx1"/>
                </a:solidFill>
                <a:ea typeface="+mn-ea"/>
                <a:cs typeface="+mn-cs"/>
              </a:rPr>
            </a:br>
            <a:r>
              <a:rPr lang="en-US" sz="1650" b="0" u="sng" dirty="0">
                <a:solidFill>
                  <a:schemeClr val="tx1"/>
                </a:solidFill>
                <a:ea typeface="+mn-ea"/>
                <a:cs typeface="+mn-cs"/>
              </a:rPr>
              <a:t>Med hx: </a:t>
            </a:r>
            <a:r>
              <a:rPr lang="en-US" sz="1650" b="0" dirty="0">
                <a:solidFill>
                  <a:schemeClr val="tx1"/>
                </a:solidFill>
                <a:ea typeface="+mn-ea"/>
                <a:cs typeface="+mn-cs"/>
              </a:rPr>
              <a:t>Pyelonephritis 2019</a:t>
            </a:r>
            <a:br>
              <a:rPr lang="en-US" sz="1650" b="0" dirty="0">
                <a:solidFill>
                  <a:schemeClr val="tx1"/>
                </a:solidFill>
                <a:ea typeface="+mn-ea"/>
                <a:cs typeface="+mn-cs"/>
              </a:rPr>
            </a:br>
            <a:br>
              <a:rPr lang="en-US" sz="1650" b="0" dirty="0">
                <a:solidFill>
                  <a:schemeClr val="tx1"/>
                </a:solidFill>
                <a:ea typeface="+mn-ea"/>
                <a:cs typeface="+mn-cs"/>
              </a:rPr>
            </a:br>
            <a:r>
              <a:rPr lang="en-US" sz="1650" b="0" u="sng" dirty="0">
                <a:solidFill>
                  <a:schemeClr val="tx1"/>
                </a:solidFill>
                <a:ea typeface="+mn-ea"/>
                <a:cs typeface="+mn-cs"/>
              </a:rPr>
              <a:t>OB hx: </a:t>
            </a:r>
            <a:r>
              <a:rPr lang="en-US" sz="1650" b="0" dirty="0">
                <a:solidFill>
                  <a:schemeClr val="tx1"/>
                </a:solidFill>
                <a:ea typeface="+mn-ea"/>
                <a:cs typeface="+mn-cs"/>
              </a:rPr>
              <a:t>NSVD x6, full term, uncomplicated</a:t>
            </a:r>
            <a:br>
              <a:rPr lang="en-US" sz="1650" b="0" dirty="0">
                <a:solidFill>
                  <a:schemeClr val="tx1"/>
                </a:solidFill>
                <a:ea typeface="+mn-ea"/>
                <a:cs typeface="+mn-cs"/>
              </a:rPr>
            </a:br>
            <a:br>
              <a:rPr lang="en-US" sz="1650" b="0" dirty="0">
                <a:solidFill>
                  <a:schemeClr val="tx1"/>
                </a:solidFill>
                <a:ea typeface="+mn-ea"/>
                <a:cs typeface="+mn-cs"/>
              </a:rPr>
            </a:br>
            <a:r>
              <a:rPr lang="en-US" sz="1650" b="0" u="sng" dirty="0">
                <a:solidFill>
                  <a:schemeClr val="tx1"/>
                </a:solidFill>
                <a:ea typeface="+mn-ea"/>
                <a:cs typeface="+mn-cs"/>
              </a:rPr>
              <a:t>Medications: </a:t>
            </a:r>
            <a:r>
              <a:rPr lang="en-US" sz="1650" b="0" dirty="0">
                <a:solidFill>
                  <a:schemeClr val="tx1"/>
                </a:solidFill>
                <a:ea typeface="+mn-ea"/>
                <a:cs typeface="+mn-cs"/>
              </a:rPr>
              <a:t>Macrobid 100 mg BID, started on 3/10/2020</a:t>
            </a:r>
            <a:br>
              <a:rPr lang="en-US" sz="1500" dirty="0">
                <a:solidFill>
                  <a:schemeClr val="tx1"/>
                </a:solidFill>
                <a:ea typeface="+mn-ea"/>
                <a:cs typeface="+mn-cs"/>
              </a:rPr>
            </a:br>
            <a:endParaRPr lang="en-US" sz="1500" dirty="0">
              <a:solidFill>
                <a:schemeClr val="tx1"/>
              </a:solidFill>
              <a:ea typeface="+mn-ea"/>
              <a:cs typeface="+mn-cs"/>
            </a:endParaRPr>
          </a:p>
        </p:txBody>
      </p:sp>
      <p:sp>
        <p:nvSpPr>
          <p:cNvPr id="3" name="Slide Number Placeholder 2">
            <a:extLst>
              <a:ext uri="{FF2B5EF4-FFF2-40B4-BE49-F238E27FC236}">
                <a16:creationId xmlns:a16="http://schemas.microsoft.com/office/drawing/2014/main" id="{DC4EE5E1-835C-764F-8E8C-0E9F307E0697}"/>
              </a:ext>
            </a:extLst>
          </p:cNvPr>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38</a:t>
            </a:fld>
            <a:endParaRPr lang="en-US" dirty="0">
              <a:solidFill>
                <a:srgbClr val="53565A"/>
              </a:solidFill>
              <a:latin typeface="Calibri"/>
            </a:endParaRPr>
          </a:p>
        </p:txBody>
      </p:sp>
      <p:sp>
        <p:nvSpPr>
          <p:cNvPr id="6" name="Right Triangle 5">
            <a:extLst>
              <a:ext uri="{FF2B5EF4-FFF2-40B4-BE49-F238E27FC236}">
                <a16:creationId xmlns:a16="http://schemas.microsoft.com/office/drawing/2014/main" id="{8AF33488-55E8-7E4E-ACE7-EE2370F26674}"/>
              </a:ext>
            </a:extLst>
          </p:cNvPr>
          <p:cNvSpPr/>
          <p:nvPr/>
        </p:nvSpPr>
        <p:spPr>
          <a:xfrm rot="10800000">
            <a:off x="305073" y="1675798"/>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7" name="Right Triangle 6">
            <a:extLst>
              <a:ext uri="{FF2B5EF4-FFF2-40B4-BE49-F238E27FC236}">
                <a16:creationId xmlns:a16="http://schemas.microsoft.com/office/drawing/2014/main" id="{45202ABB-C30F-5B4D-827E-548E2B33679D}"/>
              </a:ext>
            </a:extLst>
          </p:cNvPr>
          <p:cNvSpPr/>
          <p:nvPr/>
        </p:nvSpPr>
        <p:spPr>
          <a:xfrm rot="10800000">
            <a:off x="304983" y="2540398"/>
            <a:ext cx="152218"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8" name="Right Triangle 7">
            <a:extLst>
              <a:ext uri="{FF2B5EF4-FFF2-40B4-BE49-F238E27FC236}">
                <a16:creationId xmlns:a16="http://schemas.microsoft.com/office/drawing/2014/main" id="{F39A59D6-4191-4646-8B29-C6F01C7B540F}"/>
              </a:ext>
            </a:extLst>
          </p:cNvPr>
          <p:cNvSpPr/>
          <p:nvPr/>
        </p:nvSpPr>
        <p:spPr>
          <a:xfrm rot="10800000">
            <a:off x="304982" y="2970383"/>
            <a:ext cx="152218" cy="135233"/>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59F3D3D0-CBC5-B141-9B9A-4D6653D60F58}"/>
              </a:ext>
            </a:extLst>
          </p:cNvPr>
          <p:cNvSpPr/>
          <p:nvPr/>
        </p:nvSpPr>
        <p:spPr>
          <a:xfrm rot="10800000">
            <a:off x="304981" y="3332752"/>
            <a:ext cx="152218" cy="135233"/>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0" name="Right Triangle 9">
            <a:extLst>
              <a:ext uri="{FF2B5EF4-FFF2-40B4-BE49-F238E27FC236}">
                <a16:creationId xmlns:a16="http://schemas.microsoft.com/office/drawing/2014/main" id="{B8093A88-6958-4843-AA72-BA473BE87916}"/>
              </a:ext>
            </a:extLst>
          </p:cNvPr>
          <p:cNvSpPr/>
          <p:nvPr/>
        </p:nvSpPr>
        <p:spPr>
          <a:xfrm rot="10800000">
            <a:off x="304889" y="3732406"/>
            <a:ext cx="152218" cy="13523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3214098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1C60-766E-7C46-A7B4-4092C28D3E87}"/>
              </a:ext>
            </a:extLst>
          </p:cNvPr>
          <p:cNvSpPr>
            <a:spLocks noGrp="1"/>
          </p:cNvSpPr>
          <p:nvPr>
            <p:ph type="title"/>
          </p:nvPr>
        </p:nvSpPr>
        <p:spPr/>
        <p:txBody>
          <a:bodyPr vert="horz" lIns="68580" tIns="34290" rIns="68580" bIns="34290" rtlCol="0" anchor="t" anchorCtr="0">
            <a:normAutofit fontScale="90000"/>
          </a:bodyPr>
          <a:lstStyle/>
          <a:p>
            <a:pPr defTabSz="685800">
              <a:lnSpc>
                <a:spcPct val="90000"/>
              </a:lnSpc>
              <a:spcBef>
                <a:spcPts val="750"/>
              </a:spcBef>
            </a:pPr>
            <a:br>
              <a:rPr lang="en-US" sz="1500" dirty="0">
                <a:solidFill>
                  <a:schemeClr val="tx1"/>
                </a:solidFill>
                <a:ea typeface="+mn-ea"/>
                <a:cs typeface="+mn-cs"/>
              </a:rPr>
            </a:br>
            <a:r>
              <a:rPr lang="en-US" sz="2700" dirty="0">
                <a:ea typeface="+mn-ea"/>
                <a:cs typeface="+mn-cs"/>
              </a:rPr>
              <a:t>O.C.</a:t>
            </a:r>
            <a:br>
              <a:rPr lang="en-US" sz="1500" dirty="0">
                <a:solidFill>
                  <a:schemeClr val="tx1"/>
                </a:solidFill>
                <a:ea typeface="+mn-ea"/>
                <a:cs typeface="+mn-cs"/>
              </a:rPr>
            </a:br>
            <a:br>
              <a:rPr lang="en-US" sz="1500" dirty="0">
                <a:solidFill>
                  <a:schemeClr val="tx1"/>
                </a:solidFill>
                <a:ea typeface="+mn-ea"/>
                <a:cs typeface="+mn-cs"/>
              </a:rPr>
            </a:br>
            <a:r>
              <a:rPr lang="en-US" sz="1650" u="sng" dirty="0">
                <a:solidFill>
                  <a:schemeClr val="tx2"/>
                </a:solidFill>
                <a:ea typeface="+mn-ea"/>
                <a:cs typeface="+mn-cs"/>
              </a:rPr>
              <a:t>Vital Signs</a:t>
            </a:r>
            <a:r>
              <a:rPr lang="en-US" sz="1500" b="0" u="sng" dirty="0">
                <a:solidFill>
                  <a:schemeClr val="tx1"/>
                </a:solidFill>
                <a:ea typeface="+mn-ea"/>
                <a:cs typeface="+mn-cs"/>
              </a:rPr>
              <a:t> </a:t>
            </a:r>
            <a:br>
              <a:rPr lang="en-US" sz="1500" b="0" u="sng" dirty="0">
                <a:solidFill>
                  <a:schemeClr val="tx1"/>
                </a:solidFill>
                <a:ea typeface="+mn-ea"/>
                <a:cs typeface="+mn-cs"/>
              </a:rPr>
            </a:br>
            <a:br>
              <a:rPr lang="en-US" sz="1500" b="0" dirty="0">
                <a:solidFill>
                  <a:schemeClr val="tx1"/>
                </a:solidFill>
                <a:ea typeface="+mn-ea"/>
                <a:cs typeface="+mn-cs"/>
              </a:rPr>
            </a:br>
            <a:r>
              <a:rPr lang="en-US" sz="1650" b="0" dirty="0">
                <a:solidFill>
                  <a:schemeClr val="tx1"/>
                </a:solidFill>
                <a:ea typeface="+mn-ea"/>
                <a:cs typeface="+mn-cs"/>
              </a:rPr>
              <a:t>T</a:t>
            </a:r>
            <a:r>
              <a:rPr lang="en-US" sz="1800" dirty="0">
                <a:solidFill>
                  <a:schemeClr val="tx1"/>
                </a:solidFill>
              </a:rPr>
              <a:t> </a:t>
            </a:r>
            <a:r>
              <a:rPr lang="en-US" sz="1650" b="0" dirty="0">
                <a:solidFill>
                  <a:schemeClr val="tx1"/>
                </a:solidFill>
                <a:ea typeface="+mn-ea"/>
                <a:cs typeface="+mn-cs"/>
              </a:rPr>
              <a:t>37.0  HR: 82  BP: 103/59  RR: 20  O2 sat: 97% RA</a:t>
            </a:r>
            <a:br>
              <a:rPr lang="en-US" sz="1650" b="0" dirty="0">
                <a:solidFill>
                  <a:schemeClr val="tx1"/>
                </a:solidFill>
                <a:ea typeface="+mn-ea"/>
                <a:cs typeface="+mn-cs"/>
              </a:rPr>
            </a:br>
            <a:br>
              <a:rPr lang="en-US" sz="1650" b="0" dirty="0">
                <a:solidFill>
                  <a:schemeClr val="tx1"/>
                </a:solidFill>
                <a:ea typeface="+mn-ea"/>
                <a:cs typeface="+mn-cs"/>
              </a:rPr>
            </a:br>
            <a:r>
              <a:rPr lang="en-US" sz="1650" u="sng" dirty="0">
                <a:solidFill>
                  <a:schemeClr val="tx2"/>
                </a:solidFill>
                <a:ea typeface="+mn-ea"/>
                <a:cs typeface="+mn-cs"/>
              </a:rPr>
              <a:t>Physical Exam</a:t>
            </a:r>
            <a:br>
              <a:rPr lang="en-US" sz="1650" b="0" dirty="0">
                <a:solidFill>
                  <a:schemeClr val="tx1"/>
                </a:solidFill>
                <a:ea typeface="+mn-ea"/>
                <a:cs typeface="+mn-cs"/>
              </a:rPr>
            </a:br>
            <a:br>
              <a:rPr lang="en-US" sz="1650" b="0" dirty="0">
                <a:solidFill>
                  <a:schemeClr val="tx1"/>
                </a:solidFill>
                <a:ea typeface="+mn-ea"/>
                <a:cs typeface="+mn-cs"/>
              </a:rPr>
            </a:br>
            <a:r>
              <a:rPr lang="en-US" sz="1650" b="0" dirty="0">
                <a:solidFill>
                  <a:schemeClr val="tx1"/>
                </a:solidFill>
                <a:ea typeface="+mn-ea"/>
                <a:cs typeface="+mn-cs"/>
              </a:rPr>
              <a:t>A</a:t>
            </a:r>
            <a:r>
              <a:rPr lang="en-US" sz="1650" b="0" dirty="0">
                <a:solidFill>
                  <a:schemeClr val="tx1"/>
                </a:solidFill>
              </a:rPr>
              <a:t>lert and oriented</a:t>
            </a:r>
            <a:br>
              <a:rPr lang="en-US" sz="1650" b="0" dirty="0">
                <a:solidFill>
                  <a:schemeClr val="tx1"/>
                </a:solidFill>
                <a:ea typeface="+mn-ea"/>
                <a:cs typeface="+mn-cs"/>
              </a:rPr>
            </a:br>
            <a:br>
              <a:rPr lang="en-US" sz="1650" b="0" dirty="0">
                <a:solidFill>
                  <a:schemeClr val="tx1"/>
                </a:solidFill>
                <a:ea typeface="+mn-ea"/>
                <a:cs typeface="+mn-cs"/>
              </a:rPr>
            </a:br>
            <a:r>
              <a:rPr lang="en-US" sz="1650" b="0" dirty="0">
                <a:solidFill>
                  <a:schemeClr val="tx1"/>
                </a:solidFill>
              </a:rPr>
              <a:t>Lungs: Clear on auscultation</a:t>
            </a:r>
            <a:br>
              <a:rPr lang="en-US" sz="1650" b="0" dirty="0">
                <a:solidFill>
                  <a:schemeClr val="tx1"/>
                </a:solidFill>
                <a:ea typeface="+mn-ea"/>
                <a:cs typeface="+mn-cs"/>
              </a:rPr>
            </a:br>
            <a:br>
              <a:rPr lang="en-US" sz="1650" b="0" dirty="0">
                <a:solidFill>
                  <a:schemeClr val="tx1"/>
                </a:solidFill>
                <a:ea typeface="+mn-ea"/>
                <a:cs typeface="+mn-cs"/>
              </a:rPr>
            </a:br>
            <a:r>
              <a:rPr lang="en-US" sz="1650" b="0" dirty="0">
                <a:solidFill>
                  <a:schemeClr val="tx1"/>
                </a:solidFill>
              </a:rPr>
              <a:t>Cardiac: R/R/R</a:t>
            </a:r>
            <a:br>
              <a:rPr lang="en-US" sz="1800" dirty="0">
                <a:solidFill>
                  <a:schemeClr val="tx1"/>
                </a:solidFill>
              </a:rPr>
            </a:br>
            <a:br>
              <a:rPr lang="en-US" sz="1650" b="0" dirty="0">
                <a:solidFill>
                  <a:schemeClr val="tx1"/>
                </a:solidFill>
              </a:rPr>
            </a:br>
            <a:r>
              <a:rPr lang="en-US" sz="1650" b="0" dirty="0">
                <a:solidFill>
                  <a:schemeClr val="tx1"/>
                </a:solidFill>
              </a:rPr>
              <a:t>Abdomen: soft, right  lower quadrant tenderness to palpation</a:t>
            </a:r>
            <a:br>
              <a:rPr lang="en-US" sz="1650" b="0" dirty="0">
                <a:solidFill>
                  <a:schemeClr val="tx1"/>
                </a:solidFill>
              </a:rPr>
            </a:br>
            <a:br>
              <a:rPr lang="en-US" sz="1650" b="0" dirty="0">
                <a:solidFill>
                  <a:schemeClr val="tx1"/>
                </a:solidFill>
              </a:rPr>
            </a:br>
            <a:r>
              <a:rPr lang="en-US" sz="1650" b="0" dirty="0">
                <a:solidFill>
                  <a:schemeClr val="tx1"/>
                </a:solidFill>
              </a:rPr>
              <a:t>+CVA tenderness bilaterally</a:t>
            </a:r>
            <a:br>
              <a:rPr lang="en-US" sz="1650" b="0" dirty="0">
                <a:solidFill>
                  <a:schemeClr val="tx1"/>
                </a:solidFill>
              </a:rPr>
            </a:br>
            <a:br>
              <a:rPr lang="en-US" sz="1650" b="0" dirty="0">
                <a:solidFill>
                  <a:schemeClr val="tx1"/>
                </a:solidFill>
              </a:rPr>
            </a:br>
            <a:r>
              <a:rPr lang="en-US" sz="1650" b="0" dirty="0">
                <a:solidFill>
                  <a:schemeClr val="tx1"/>
                </a:solidFill>
              </a:rPr>
              <a:t>SSE: cervix closed</a:t>
            </a:r>
            <a:br>
              <a:rPr lang="en-US" sz="1650" b="0" dirty="0">
                <a:solidFill>
                  <a:schemeClr val="tx1"/>
                </a:solidFill>
              </a:rPr>
            </a:br>
            <a:br>
              <a:rPr lang="en-US" sz="1650" b="0" dirty="0">
                <a:solidFill>
                  <a:schemeClr val="tx1"/>
                </a:solidFill>
              </a:rPr>
            </a:br>
            <a:br>
              <a:rPr lang="en-US" sz="1500" dirty="0">
                <a:solidFill>
                  <a:schemeClr val="tx1"/>
                </a:solidFill>
                <a:ea typeface="+mn-ea"/>
                <a:cs typeface="+mn-cs"/>
              </a:rPr>
            </a:br>
            <a:endParaRPr lang="en-US" sz="1500" dirty="0">
              <a:solidFill>
                <a:schemeClr val="tx1"/>
              </a:solidFill>
              <a:ea typeface="+mn-ea"/>
              <a:cs typeface="+mn-cs"/>
            </a:endParaRPr>
          </a:p>
        </p:txBody>
      </p:sp>
      <p:sp>
        <p:nvSpPr>
          <p:cNvPr id="3" name="Slide Number Placeholder 2">
            <a:extLst>
              <a:ext uri="{FF2B5EF4-FFF2-40B4-BE49-F238E27FC236}">
                <a16:creationId xmlns:a16="http://schemas.microsoft.com/office/drawing/2014/main" id="{DC4EE5E1-835C-764F-8E8C-0E9F307E0697}"/>
              </a:ext>
            </a:extLst>
          </p:cNvPr>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39</a:t>
            </a:fld>
            <a:endParaRPr lang="en-US" dirty="0">
              <a:solidFill>
                <a:srgbClr val="53565A"/>
              </a:solidFill>
              <a:latin typeface="Calibri"/>
            </a:endParaRPr>
          </a:p>
        </p:txBody>
      </p:sp>
      <p:sp>
        <p:nvSpPr>
          <p:cNvPr id="6" name="Right Triangle 5">
            <a:extLst>
              <a:ext uri="{FF2B5EF4-FFF2-40B4-BE49-F238E27FC236}">
                <a16:creationId xmlns:a16="http://schemas.microsoft.com/office/drawing/2014/main" id="{8AF33488-55E8-7E4E-ACE7-EE2370F26674}"/>
              </a:ext>
            </a:extLst>
          </p:cNvPr>
          <p:cNvSpPr/>
          <p:nvPr/>
        </p:nvSpPr>
        <p:spPr>
          <a:xfrm rot="10800000">
            <a:off x="305073" y="1512512"/>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7" name="Right Triangle 6">
            <a:extLst>
              <a:ext uri="{FF2B5EF4-FFF2-40B4-BE49-F238E27FC236}">
                <a16:creationId xmlns:a16="http://schemas.microsoft.com/office/drawing/2014/main" id="{45202ABB-C30F-5B4D-827E-548E2B33679D}"/>
              </a:ext>
            </a:extLst>
          </p:cNvPr>
          <p:cNvSpPr/>
          <p:nvPr/>
        </p:nvSpPr>
        <p:spPr>
          <a:xfrm rot="10800000">
            <a:off x="304983" y="2377112"/>
            <a:ext cx="152218"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8" name="Right Triangle 7">
            <a:extLst>
              <a:ext uri="{FF2B5EF4-FFF2-40B4-BE49-F238E27FC236}">
                <a16:creationId xmlns:a16="http://schemas.microsoft.com/office/drawing/2014/main" id="{F39A59D6-4191-4646-8B29-C6F01C7B540F}"/>
              </a:ext>
            </a:extLst>
          </p:cNvPr>
          <p:cNvSpPr/>
          <p:nvPr/>
        </p:nvSpPr>
        <p:spPr>
          <a:xfrm rot="10800000">
            <a:off x="304982" y="2807098"/>
            <a:ext cx="152218" cy="135233"/>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59F3D3D0-CBC5-B141-9B9A-4D6653D60F58}"/>
              </a:ext>
            </a:extLst>
          </p:cNvPr>
          <p:cNvSpPr/>
          <p:nvPr/>
        </p:nvSpPr>
        <p:spPr>
          <a:xfrm rot="10800000">
            <a:off x="304981" y="3169466"/>
            <a:ext cx="152218" cy="135233"/>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0" name="Right Triangle 9">
            <a:extLst>
              <a:ext uri="{FF2B5EF4-FFF2-40B4-BE49-F238E27FC236}">
                <a16:creationId xmlns:a16="http://schemas.microsoft.com/office/drawing/2014/main" id="{B8093A88-6958-4843-AA72-BA473BE87916}"/>
              </a:ext>
            </a:extLst>
          </p:cNvPr>
          <p:cNvSpPr/>
          <p:nvPr/>
        </p:nvSpPr>
        <p:spPr>
          <a:xfrm rot="10800000">
            <a:off x="304889" y="3569121"/>
            <a:ext cx="152218" cy="135233"/>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9E176FD6-AB48-9C40-B04B-E99247BD8DD2}"/>
              </a:ext>
            </a:extLst>
          </p:cNvPr>
          <p:cNvSpPr/>
          <p:nvPr/>
        </p:nvSpPr>
        <p:spPr>
          <a:xfrm rot="10800000">
            <a:off x="304890" y="3999106"/>
            <a:ext cx="152218" cy="135233"/>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5" name="Right Triangle 14">
            <a:extLst>
              <a:ext uri="{FF2B5EF4-FFF2-40B4-BE49-F238E27FC236}">
                <a16:creationId xmlns:a16="http://schemas.microsoft.com/office/drawing/2014/main" id="{3290A1A7-5BBB-F746-8896-40F97F611D33}"/>
              </a:ext>
            </a:extLst>
          </p:cNvPr>
          <p:cNvSpPr/>
          <p:nvPr/>
        </p:nvSpPr>
        <p:spPr>
          <a:xfrm rot="10800000">
            <a:off x="353781" y="4429092"/>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2437380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A260BF-757B-7B47-8A06-E5A1D830EB15}"/>
              </a:ext>
            </a:extLst>
          </p:cNvPr>
          <p:cNvSpPr txBox="1"/>
          <p:nvPr/>
        </p:nvSpPr>
        <p:spPr>
          <a:xfrm>
            <a:off x="838200" y="514350"/>
            <a:ext cx="7696200" cy="4114800"/>
          </a:xfrm>
          <a:prstGeom prst="rect">
            <a:avLst/>
          </a:prstGeom>
          <a:solidFill>
            <a:schemeClr val="bg2"/>
          </a:solidFill>
        </p:spPr>
        <p:txBody>
          <a:bodyPr vert="horz" wrap="square" lIns="182880" tIns="45720" rIns="182880" bIns="45720" rtlCol="0" anchor="ctr">
            <a:normAutofit/>
          </a:bodyPr>
          <a:lstStyle/>
          <a:p>
            <a:pPr algn="ctr"/>
            <a:r>
              <a:rPr lang="en-US" sz="2800" dirty="0"/>
              <a:t>Please note all lines have been muted due to volume of participants on the webinar</a:t>
            </a:r>
          </a:p>
          <a:p>
            <a:pPr algn="ctr"/>
            <a:r>
              <a:rPr lang="en-US" sz="2800" dirty="0"/>
              <a:t>____________</a:t>
            </a:r>
            <a:br>
              <a:rPr lang="en-US" sz="2800" dirty="0"/>
            </a:br>
            <a:br>
              <a:rPr lang="en-US" sz="2800" dirty="0"/>
            </a:br>
            <a:r>
              <a:rPr lang="en-US" sz="2800" b="1" dirty="0"/>
              <a:t>Please type your questions in the Q&amp;A box on the right side of the screen and your question will be read to the presenters by a facilitator </a:t>
            </a:r>
            <a:br>
              <a:rPr lang="en-US" sz="2800" b="1" dirty="0"/>
            </a:br>
            <a:endParaRPr lang="en-US" sz="2800" b="1" dirty="0">
              <a:solidFill>
                <a:schemeClr val="accent1"/>
              </a:solidFill>
            </a:endParaRPr>
          </a:p>
        </p:txBody>
      </p:sp>
    </p:spTree>
    <p:extLst>
      <p:ext uri="{BB962C8B-B14F-4D97-AF65-F5344CB8AC3E}">
        <p14:creationId xmlns:p14="http://schemas.microsoft.com/office/powerpoint/2010/main" val="1265028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B3C3-D0A5-1742-AEB5-BAAA6C88451D}"/>
              </a:ext>
            </a:extLst>
          </p:cNvPr>
          <p:cNvSpPr>
            <a:spLocks noGrp="1"/>
          </p:cNvSpPr>
          <p:nvPr>
            <p:ph type="title"/>
          </p:nvPr>
        </p:nvSpPr>
        <p:spPr/>
        <p:txBody>
          <a:bodyPr/>
          <a:lstStyle/>
          <a:p>
            <a:r>
              <a:rPr lang="en-US" dirty="0"/>
              <a:t>O.C.</a:t>
            </a:r>
          </a:p>
        </p:txBody>
      </p:sp>
      <p:sp>
        <p:nvSpPr>
          <p:cNvPr id="4" name="Slide Number Placeholder 3">
            <a:extLst>
              <a:ext uri="{FF2B5EF4-FFF2-40B4-BE49-F238E27FC236}">
                <a16:creationId xmlns:a16="http://schemas.microsoft.com/office/drawing/2014/main" id="{C54BE378-53C6-3040-B7ED-206BB3D7A730}"/>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40</a:t>
            </a:fld>
            <a:endParaRPr lang="en-US" dirty="0">
              <a:solidFill>
                <a:srgbClr val="53565A"/>
              </a:solidFill>
              <a:latin typeface="Calibri"/>
            </a:endParaRPr>
          </a:p>
        </p:txBody>
      </p:sp>
      <p:sp>
        <p:nvSpPr>
          <p:cNvPr id="5" name="Content Placeholder 2">
            <a:extLst>
              <a:ext uri="{FF2B5EF4-FFF2-40B4-BE49-F238E27FC236}">
                <a16:creationId xmlns:a16="http://schemas.microsoft.com/office/drawing/2014/main" id="{15DA9B8D-1DBF-FF4E-AD2F-EC495748ADAF}"/>
              </a:ext>
            </a:extLst>
          </p:cNvPr>
          <p:cNvSpPr txBox="1">
            <a:spLocks/>
          </p:cNvSpPr>
          <p:nvPr/>
        </p:nvSpPr>
        <p:spPr>
          <a:xfrm>
            <a:off x="331844" y="970477"/>
            <a:ext cx="3793843" cy="18489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u="sng" dirty="0">
                <a:solidFill>
                  <a:srgbClr val="009ADF"/>
                </a:solidFill>
                <a:latin typeface="Calibri"/>
              </a:rPr>
              <a:t>Ultrasound/Fetal assessment</a:t>
            </a:r>
          </a:p>
          <a:p>
            <a:pPr marL="171450" indent="-171450" defTabSz="685800">
              <a:spcBef>
                <a:spcPts val="750"/>
              </a:spcBef>
              <a:defRPr/>
            </a:pPr>
            <a:r>
              <a:rPr lang="en-US" sz="1350" dirty="0">
                <a:solidFill>
                  <a:srgbClr val="53565A"/>
                </a:solidFill>
                <a:latin typeface="Calibri"/>
              </a:rPr>
              <a:t>TVS: cervix 5 cm long</a:t>
            </a:r>
          </a:p>
          <a:p>
            <a:pPr marL="171450" indent="-171450" defTabSz="685800">
              <a:spcBef>
                <a:spcPts val="750"/>
              </a:spcBef>
              <a:defRPr/>
            </a:pPr>
            <a:r>
              <a:rPr lang="en-US" sz="1350" dirty="0">
                <a:solidFill>
                  <a:srgbClr val="53565A"/>
                </a:solidFill>
                <a:latin typeface="Calibri"/>
              </a:rPr>
              <a:t>BPP 10/10, posterior placenta, vertex, normal AFV</a:t>
            </a:r>
          </a:p>
          <a:p>
            <a:pPr marL="171450" indent="-171450" defTabSz="685800">
              <a:spcBef>
                <a:spcPts val="750"/>
              </a:spcBef>
              <a:defRPr/>
            </a:pPr>
            <a:r>
              <a:rPr lang="en-US" sz="1350" dirty="0">
                <a:solidFill>
                  <a:srgbClr val="53565A"/>
                </a:solidFill>
                <a:latin typeface="Calibri"/>
              </a:rPr>
              <a:t>NST 145 BPM, moderate variability, </a:t>
            </a:r>
            <a:r>
              <a:rPr lang="en-US" sz="1350" dirty="0" err="1">
                <a:solidFill>
                  <a:srgbClr val="53565A"/>
                </a:solidFill>
                <a:latin typeface="Calibri"/>
              </a:rPr>
              <a:t>accels</a:t>
            </a:r>
            <a:r>
              <a:rPr lang="en-US" sz="1350" dirty="0">
                <a:solidFill>
                  <a:srgbClr val="53565A"/>
                </a:solidFill>
                <a:latin typeface="Calibri"/>
              </a:rPr>
              <a:t>, no </a:t>
            </a:r>
            <a:r>
              <a:rPr lang="en-US" sz="1350" dirty="0" err="1">
                <a:solidFill>
                  <a:srgbClr val="53565A"/>
                </a:solidFill>
                <a:latin typeface="Calibri"/>
              </a:rPr>
              <a:t>decels</a:t>
            </a:r>
            <a:endParaRPr lang="en-US" sz="1350" dirty="0">
              <a:solidFill>
                <a:srgbClr val="53565A"/>
              </a:solidFill>
              <a:latin typeface="Calibri"/>
            </a:endParaRPr>
          </a:p>
          <a:p>
            <a:pPr marL="171450" indent="-171450" defTabSz="685800">
              <a:spcBef>
                <a:spcPts val="750"/>
              </a:spcBef>
              <a:defRPr/>
            </a:pPr>
            <a:r>
              <a:rPr lang="en-US" sz="1350" dirty="0" err="1">
                <a:solidFill>
                  <a:srgbClr val="53565A"/>
                </a:solidFill>
                <a:latin typeface="Calibri"/>
              </a:rPr>
              <a:t>Toco</a:t>
            </a:r>
            <a:r>
              <a:rPr lang="en-US" sz="1350" dirty="0">
                <a:solidFill>
                  <a:srgbClr val="53565A"/>
                </a:solidFill>
                <a:latin typeface="Calibri"/>
              </a:rPr>
              <a:t>: no </a:t>
            </a:r>
            <a:r>
              <a:rPr lang="en-US" sz="1350" dirty="0" err="1">
                <a:solidFill>
                  <a:srgbClr val="53565A"/>
                </a:solidFill>
                <a:latin typeface="Calibri"/>
              </a:rPr>
              <a:t>ctxs</a:t>
            </a:r>
            <a:endParaRPr lang="en-US" sz="1350" dirty="0">
              <a:solidFill>
                <a:srgbClr val="53565A"/>
              </a:solidFill>
              <a:latin typeface="Calibri"/>
            </a:endParaRPr>
          </a:p>
          <a:p>
            <a:pPr marL="171450" indent="-171450" defTabSz="685800">
              <a:spcBef>
                <a:spcPts val="750"/>
              </a:spcBef>
              <a:defRPr/>
            </a:pPr>
            <a:endParaRPr lang="en-US" sz="1500" b="1" u="sng" dirty="0">
              <a:solidFill>
                <a:srgbClr val="009ADF"/>
              </a:solidFill>
              <a:latin typeface="Calibri"/>
            </a:endParaRPr>
          </a:p>
          <a:p>
            <a:pPr marL="0" indent="0" defTabSz="685800">
              <a:spcBef>
                <a:spcPts val="750"/>
              </a:spcBef>
              <a:buNone/>
              <a:defRPr/>
            </a:pPr>
            <a:endParaRPr lang="en-US" sz="2100" dirty="0">
              <a:solidFill>
                <a:srgbClr val="53565A"/>
              </a:solidFill>
              <a:latin typeface="Calibri" panose="020F0502020204030204"/>
            </a:endParaRPr>
          </a:p>
          <a:p>
            <a:pPr marL="0" indent="0" defTabSz="685800">
              <a:spcBef>
                <a:spcPts val="750"/>
              </a:spcBef>
              <a:buNone/>
              <a:defRPr/>
            </a:pPr>
            <a:endParaRPr lang="en-US" sz="2100" dirty="0">
              <a:solidFill>
                <a:srgbClr val="53565A"/>
              </a:solidFill>
              <a:latin typeface="Calibri" panose="020F0502020204030204"/>
            </a:endParaRPr>
          </a:p>
          <a:p>
            <a:pPr marL="171450" indent="-171450" defTabSz="685800">
              <a:spcBef>
                <a:spcPts val="750"/>
              </a:spcBef>
              <a:defRPr/>
            </a:pPr>
            <a:endParaRPr lang="en-US" sz="2100" dirty="0">
              <a:solidFill>
                <a:srgbClr val="53565A"/>
              </a:solidFill>
              <a:latin typeface="Calibri" panose="020F0502020204030204"/>
            </a:endParaRPr>
          </a:p>
        </p:txBody>
      </p:sp>
      <p:sp>
        <p:nvSpPr>
          <p:cNvPr id="6" name="Content Placeholder 2">
            <a:extLst>
              <a:ext uri="{FF2B5EF4-FFF2-40B4-BE49-F238E27FC236}">
                <a16:creationId xmlns:a16="http://schemas.microsoft.com/office/drawing/2014/main" id="{549DE2FB-FA51-BA4B-91D8-9432949B5484}"/>
              </a:ext>
            </a:extLst>
          </p:cNvPr>
          <p:cNvSpPr txBox="1">
            <a:spLocks/>
          </p:cNvSpPr>
          <p:nvPr/>
        </p:nvSpPr>
        <p:spPr>
          <a:xfrm>
            <a:off x="4212601" y="970477"/>
            <a:ext cx="4376228" cy="126109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u="sng" dirty="0">
                <a:solidFill>
                  <a:srgbClr val="009ADF"/>
                </a:solidFill>
                <a:latin typeface="Calibri"/>
              </a:rPr>
              <a:t>Labs</a:t>
            </a:r>
          </a:p>
          <a:p>
            <a:pPr marL="171450" indent="-171450" defTabSz="685800">
              <a:spcBef>
                <a:spcPts val="750"/>
              </a:spcBef>
              <a:defRPr/>
            </a:pPr>
            <a:r>
              <a:rPr lang="en-US" sz="1350" dirty="0">
                <a:solidFill>
                  <a:srgbClr val="53565A"/>
                </a:solidFill>
                <a:latin typeface="Calibri"/>
              </a:rPr>
              <a:t>CBC: 4.94&gt;12.7/36.1&lt;91  AST and ALT elevated (110, 82 u/L</a:t>
            </a:r>
          </a:p>
          <a:p>
            <a:pPr marL="171450" indent="-171450" defTabSz="685800">
              <a:spcBef>
                <a:spcPts val="750"/>
              </a:spcBef>
              <a:defRPr/>
            </a:pPr>
            <a:r>
              <a:rPr lang="en-US" sz="1350" dirty="0">
                <a:solidFill>
                  <a:srgbClr val="53565A"/>
                </a:solidFill>
                <a:latin typeface="Calibri"/>
              </a:rPr>
              <a:t>Respiratory virus panel negative, Urinalysis negative</a:t>
            </a:r>
            <a:endParaRPr lang="en-US" sz="2100" dirty="0">
              <a:solidFill>
                <a:srgbClr val="53565A"/>
              </a:solidFill>
              <a:latin typeface="Calibri" panose="020F0502020204030204"/>
            </a:endParaRPr>
          </a:p>
          <a:p>
            <a:pPr marL="0" indent="0" defTabSz="685800">
              <a:spcBef>
                <a:spcPts val="750"/>
              </a:spcBef>
              <a:buNone/>
              <a:defRPr/>
            </a:pPr>
            <a:endParaRPr lang="en-US" sz="2100" dirty="0">
              <a:solidFill>
                <a:srgbClr val="53565A"/>
              </a:solidFill>
              <a:latin typeface="Calibri" panose="020F0502020204030204"/>
            </a:endParaRPr>
          </a:p>
          <a:p>
            <a:pPr marL="171450" indent="-171450" defTabSz="685800">
              <a:spcBef>
                <a:spcPts val="750"/>
              </a:spcBef>
              <a:defRPr/>
            </a:pPr>
            <a:endParaRPr lang="en-US" sz="2100" dirty="0">
              <a:solidFill>
                <a:srgbClr val="53565A"/>
              </a:solidFill>
              <a:latin typeface="Calibri" panose="020F0502020204030204"/>
            </a:endParaRPr>
          </a:p>
        </p:txBody>
      </p:sp>
      <p:pic>
        <p:nvPicPr>
          <p:cNvPr id="7" name="Picture 6">
            <a:extLst>
              <a:ext uri="{FF2B5EF4-FFF2-40B4-BE49-F238E27FC236}">
                <a16:creationId xmlns:a16="http://schemas.microsoft.com/office/drawing/2014/main" id="{687CAD4D-E406-6349-8828-4C60C58ADB4F}"/>
              </a:ext>
            </a:extLst>
          </p:cNvPr>
          <p:cNvPicPr/>
          <p:nvPr/>
        </p:nvPicPr>
        <p:blipFill rotWithShape="1">
          <a:blip r:embed="rId2"/>
          <a:srcRect t="3784" b="7347"/>
          <a:stretch/>
        </p:blipFill>
        <p:spPr>
          <a:xfrm>
            <a:off x="2116856" y="2523757"/>
            <a:ext cx="6123629" cy="2466152"/>
          </a:xfrm>
          <a:prstGeom prst="rect">
            <a:avLst/>
          </a:prstGeom>
        </p:spPr>
      </p:pic>
      <p:sp>
        <p:nvSpPr>
          <p:cNvPr id="8" name="Right Triangle 7">
            <a:extLst>
              <a:ext uri="{FF2B5EF4-FFF2-40B4-BE49-F238E27FC236}">
                <a16:creationId xmlns:a16="http://schemas.microsoft.com/office/drawing/2014/main" id="{6D24DF0E-C749-FC48-B693-FF440D56E1B5}"/>
              </a:ext>
            </a:extLst>
          </p:cNvPr>
          <p:cNvSpPr/>
          <p:nvPr/>
        </p:nvSpPr>
        <p:spPr>
          <a:xfrm rot="10800000">
            <a:off x="304983" y="1360112"/>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9F029E8E-9571-3A46-8DCA-E55DA04AEC96}"/>
              </a:ext>
            </a:extLst>
          </p:cNvPr>
          <p:cNvSpPr/>
          <p:nvPr/>
        </p:nvSpPr>
        <p:spPr>
          <a:xfrm rot="10800000">
            <a:off x="315345" y="1601026"/>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ight Triangle 10">
            <a:extLst>
              <a:ext uri="{FF2B5EF4-FFF2-40B4-BE49-F238E27FC236}">
                <a16:creationId xmlns:a16="http://schemas.microsoft.com/office/drawing/2014/main" id="{C7533A33-CC11-0E42-95E4-C33731660086}"/>
              </a:ext>
            </a:extLst>
          </p:cNvPr>
          <p:cNvSpPr/>
          <p:nvPr/>
        </p:nvSpPr>
        <p:spPr>
          <a:xfrm rot="10800000">
            <a:off x="336933" y="2086055"/>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6742B25F-A1B7-5248-8D1A-376DE6F2F619}"/>
              </a:ext>
            </a:extLst>
          </p:cNvPr>
          <p:cNvSpPr/>
          <p:nvPr/>
        </p:nvSpPr>
        <p:spPr>
          <a:xfrm rot="10800000">
            <a:off x="363886" y="2567410"/>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6FB6A54D-6E83-054B-AE84-65A418A0CB92}"/>
              </a:ext>
            </a:extLst>
          </p:cNvPr>
          <p:cNvSpPr/>
          <p:nvPr/>
        </p:nvSpPr>
        <p:spPr>
          <a:xfrm rot="10800000">
            <a:off x="4217691" y="1360111"/>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A1D0CB10-1A64-3547-800A-1B7C3161DFA3}"/>
              </a:ext>
            </a:extLst>
          </p:cNvPr>
          <p:cNvSpPr/>
          <p:nvPr/>
        </p:nvSpPr>
        <p:spPr>
          <a:xfrm rot="10800000">
            <a:off x="4222780" y="1802116"/>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516780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B3C3-D0A5-1742-AEB5-BAAA6C88451D}"/>
              </a:ext>
            </a:extLst>
          </p:cNvPr>
          <p:cNvSpPr>
            <a:spLocks noGrp="1"/>
          </p:cNvSpPr>
          <p:nvPr>
            <p:ph type="title"/>
          </p:nvPr>
        </p:nvSpPr>
        <p:spPr/>
        <p:txBody>
          <a:bodyPr/>
          <a:lstStyle/>
          <a:p>
            <a:r>
              <a:rPr lang="en-US" dirty="0"/>
              <a:t>O.C.</a:t>
            </a:r>
          </a:p>
        </p:txBody>
      </p:sp>
      <p:sp>
        <p:nvSpPr>
          <p:cNvPr id="4" name="Slide Number Placeholder 3">
            <a:extLst>
              <a:ext uri="{FF2B5EF4-FFF2-40B4-BE49-F238E27FC236}">
                <a16:creationId xmlns:a16="http://schemas.microsoft.com/office/drawing/2014/main" id="{C54BE378-53C6-3040-B7ED-206BB3D7A730}"/>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41</a:t>
            </a:fld>
            <a:endParaRPr lang="en-US" dirty="0">
              <a:solidFill>
                <a:srgbClr val="53565A"/>
              </a:solidFill>
              <a:latin typeface="Calibri"/>
            </a:endParaRPr>
          </a:p>
        </p:txBody>
      </p:sp>
      <p:grpSp>
        <p:nvGrpSpPr>
          <p:cNvPr id="33" name="Group 32">
            <a:extLst>
              <a:ext uri="{FF2B5EF4-FFF2-40B4-BE49-F238E27FC236}">
                <a16:creationId xmlns:a16="http://schemas.microsoft.com/office/drawing/2014/main" id="{0799BB53-B83E-9F45-B22A-A55B25812ACF}"/>
              </a:ext>
            </a:extLst>
          </p:cNvPr>
          <p:cNvGrpSpPr/>
          <p:nvPr/>
        </p:nvGrpSpPr>
        <p:grpSpPr>
          <a:xfrm>
            <a:off x="272144" y="1540328"/>
            <a:ext cx="2137908" cy="484415"/>
            <a:chOff x="362859" y="2053771"/>
            <a:chExt cx="2850544" cy="645886"/>
          </a:xfrm>
        </p:grpSpPr>
        <p:pic>
          <p:nvPicPr>
            <p:cNvPr id="10" name="Picture 9">
              <a:extLst>
                <a:ext uri="{FF2B5EF4-FFF2-40B4-BE49-F238E27FC236}">
                  <a16:creationId xmlns:a16="http://schemas.microsoft.com/office/drawing/2014/main" id="{AB554B34-70D8-A54C-9F68-0D6A4828374F}"/>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362859" y="2053771"/>
              <a:ext cx="650119" cy="645886"/>
            </a:xfrm>
            <a:prstGeom prst="rect">
              <a:avLst/>
            </a:prstGeom>
          </p:spPr>
        </p:pic>
        <p:sp>
          <p:nvSpPr>
            <p:cNvPr id="19" name="TextBox 18">
              <a:extLst>
                <a:ext uri="{FF2B5EF4-FFF2-40B4-BE49-F238E27FC236}">
                  <a16:creationId xmlns:a16="http://schemas.microsoft.com/office/drawing/2014/main" id="{B5FC108A-F09B-F042-945B-75F4E0D5EDB5}"/>
                </a:ext>
              </a:extLst>
            </p:cNvPr>
            <p:cNvSpPr txBox="1"/>
            <p:nvPr/>
          </p:nvSpPr>
          <p:spPr>
            <a:xfrm>
              <a:off x="978203" y="2192048"/>
              <a:ext cx="2235200" cy="430886"/>
            </a:xfrm>
            <a:prstGeom prst="rect">
              <a:avLst/>
            </a:prstGeom>
            <a:noFill/>
          </p:spPr>
          <p:txBody>
            <a:bodyPr wrap="square" rtlCol="0">
              <a:spAutoFit/>
            </a:bodyPr>
            <a:lstStyle/>
            <a:p>
              <a:pPr defTabSz="685800"/>
              <a:r>
                <a:rPr lang="en-US" sz="1500" b="1" dirty="0">
                  <a:solidFill>
                    <a:srgbClr val="009ADF"/>
                  </a:solidFill>
                  <a:latin typeface="Calibri"/>
                </a:rPr>
                <a:t>12:45</a:t>
              </a:r>
            </a:p>
          </p:txBody>
        </p:sp>
      </p:grpSp>
      <p:grpSp>
        <p:nvGrpSpPr>
          <p:cNvPr id="34" name="Group 33">
            <a:extLst>
              <a:ext uri="{FF2B5EF4-FFF2-40B4-BE49-F238E27FC236}">
                <a16:creationId xmlns:a16="http://schemas.microsoft.com/office/drawing/2014/main" id="{CD3E9A41-E645-A14A-B829-104D5DF8BD6C}"/>
              </a:ext>
            </a:extLst>
          </p:cNvPr>
          <p:cNvGrpSpPr/>
          <p:nvPr/>
        </p:nvGrpSpPr>
        <p:grpSpPr>
          <a:xfrm>
            <a:off x="2171701" y="1540328"/>
            <a:ext cx="2137908" cy="484415"/>
            <a:chOff x="2895601" y="2053771"/>
            <a:chExt cx="2850544" cy="645886"/>
          </a:xfrm>
        </p:grpSpPr>
        <p:pic>
          <p:nvPicPr>
            <p:cNvPr id="15" name="Picture 14">
              <a:extLst>
                <a:ext uri="{FF2B5EF4-FFF2-40B4-BE49-F238E27FC236}">
                  <a16:creationId xmlns:a16="http://schemas.microsoft.com/office/drawing/2014/main" id="{F0C0D46F-0363-234E-ABE0-68A12E90E086}"/>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2895601" y="2053771"/>
              <a:ext cx="650119" cy="645886"/>
            </a:xfrm>
            <a:prstGeom prst="rect">
              <a:avLst/>
            </a:prstGeom>
          </p:spPr>
        </p:pic>
        <p:sp>
          <p:nvSpPr>
            <p:cNvPr id="20" name="TextBox 19">
              <a:extLst>
                <a:ext uri="{FF2B5EF4-FFF2-40B4-BE49-F238E27FC236}">
                  <a16:creationId xmlns:a16="http://schemas.microsoft.com/office/drawing/2014/main" id="{6481EF3C-F89F-CA46-89D1-5733C3BEB9AD}"/>
                </a:ext>
              </a:extLst>
            </p:cNvPr>
            <p:cNvSpPr txBox="1"/>
            <p:nvPr/>
          </p:nvSpPr>
          <p:spPr>
            <a:xfrm>
              <a:off x="3510945" y="2192048"/>
              <a:ext cx="2235200" cy="430886"/>
            </a:xfrm>
            <a:prstGeom prst="rect">
              <a:avLst/>
            </a:prstGeom>
            <a:noFill/>
          </p:spPr>
          <p:txBody>
            <a:bodyPr wrap="square" rtlCol="0">
              <a:spAutoFit/>
            </a:bodyPr>
            <a:lstStyle/>
            <a:p>
              <a:pPr defTabSz="685800"/>
              <a:r>
                <a:rPr lang="en-US" sz="1500" b="1" dirty="0">
                  <a:solidFill>
                    <a:srgbClr val="009ADF"/>
                  </a:solidFill>
                  <a:latin typeface="Calibri"/>
                </a:rPr>
                <a:t>16:25</a:t>
              </a:r>
            </a:p>
          </p:txBody>
        </p:sp>
      </p:grpSp>
      <p:grpSp>
        <p:nvGrpSpPr>
          <p:cNvPr id="35" name="Group 34">
            <a:extLst>
              <a:ext uri="{FF2B5EF4-FFF2-40B4-BE49-F238E27FC236}">
                <a16:creationId xmlns:a16="http://schemas.microsoft.com/office/drawing/2014/main" id="{1232A9F1-18DE-8A41-9894-CCDBFB8F8902}"/>
              </a:ext>
            </a:extLst>
          </p:cNvPr>
          <p:cNvGrpSpPr/>
          <p:nvPr/>
        </p:nvGrpSpPr>
        <p:grpSpPr>
          <a:xfrm>
            <a:off x="4012524" y="1540328"/>
            <a:ext cx="2185760" cy="484415"/>
            <a:chOff x="5350031" y="2053771"/>
            <a:chExt cx="2914347" cy="645886"/>
          </a:xfrm>
        </p:grpSpPr>
        <p:pic>
          <p:nvPicPr>
            <p:cNvPr id="17" name="Picture 16">
              <a:extLst>
                <a:ext uri="{FF2B5EF4-FFF2-40B4-BE49-F238E27FC236}">
                  <a16:creationId xmlns:a16="http://schemas.microsoft.com/office/drawing/2014/main" id="{FF2C911A-A6D0-C04B-B8A2-C5AEA0AE0896}"/>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5350031" y="2053771"/>
              <a:ext cx="660234" cy="645886"/>
            </a:xfrm>
            <a:prstGeom prst="rect">
              <a:avLst/>
            </a:prstGeom>
          </p:spPr>
        </p:pic>
        <p:sp>
          <p:nvSpPr>
            <p:cNvPr id="24" name="TextBox 23">
              <a:extLst>
                <a:ext uri="{FF2B5EF4-FFF2-40B4-BE49-F238E27FC236}">
                  <a16:creationId xmlns:a16="http://schemas.microsoft.com/office/drawing/2014/main" id="{007DE1C4-2819-554F-9CF1-ECD7847A931A}"/>
                </a:ext>
              </a:extLst>
            </p:cNvPr>
            <p:cNvSpPr txBox="1"/>
            <p:nvPr/>
          </p:nvSpPr>
          <p:spPr>
            <a:xfrm>
              <a:off x="5994400" y="2192048"/>
              <a:ext cx="2269978" cy="430886"/>
            </a:xfrm>
            <a:prstGeom prst="rect">
              <a:avLst/>
            </a:prstGeom>
            <a:noFill/>
          </p:spPr>
          <p:txBody>
            <a:bodyPr wrap="square" rtlCol="0">
              <a:spAutoFit/>
            </a:bodyPr>
            <a:lstStyle/>
            <a:p>
              <a:pPr defTabSz="685800"/>
              <a:r>
                <a:rPr lang="en-US" sz="1500" b="1" dirty="0">
                  <a:solidFill>
                    <a:srgbClr val="009ADF"/>
                  </a:solidFill>
                  <a:latin typeface="Calibri"/>
                </a:rPr>
                <a:t>17:35</a:t>
              </a:r>
            </a:p>
          </p:txBody>
        </p:sp>
      </p:grpSp>
      <p:grpSp>
        <p:nvGrpSpPr>
          <p:cNvPr id="36" name="Group 35">
            <a:extLst>
              <a:ext uri="{FF2B5EF4-FFF2-40B4-BE49-F238E27FC236}">
                <a16:creationId xmlns:a16="http://schemas.microsoft.com/office/drawing/2014/main" id="{BB8BF459-0E3C-2344-8214-3DB657356A69}"/>
              </a:ext>
            </a:extLst>
          </p:cNvPr>
          <p:cNvGrpSpPr/>
          <p:nvPr/>
        </p:nvGrpSpPr>
        <p:grpSpPr>
          <a:xfrm>
            <a:off x="5710695" y="1540328"/>
            <a:ext cx="2163989" cy="484415"/>
            <a:chOff x="7614259" y="2053771"/>
            <a:chExt cx="2885319" cy="645886"/>
          </a:xfrm>
        </p:grpSpPr>
        <p:pic>
          <p:nvPicPr>
            <p:cNvPr id="16" name="Picture 15">
              <a:extLst>
                <a:ext uri="{FF2B5EF4-FFF2-40B4-BE49-F238E27FC236}">
                  <a16:creationId xmlns:a16="http://schemas.microsoft.com/office/drawing/2014/main" id="{EFCA50A3-FC0B-3446-8B72-19AC297409F2}"/>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7614259" y="2053771"/>
              <a:ext cx="650119" cy="645886"/>
            </a:xfrm>
            <a:prstGeom prst="rect">
              <a:avLst/>
            </a:prstGeom>
          </p:spPr>
        </p:pic>
        <p:sp>
          <p:nvSpPr>
            <p:cNvPr id="25" name="TextBox 24">
              <a:extLst>
                <a:ext uri="{FF2B5EF4-FFF2-40B4-BE49-F238E27FC236}">
                  <a16:creationId xmlns:a16="http://schemas.microsoft.com/office/drawing/2014/main" id="{880C303C-AB45-0345-A55B-E8B407F0DA11}"/>
                </a:ext>
              </a:extLst>
            </p:cNvPr>
            <p:cNvSpPr txBox="1"/>
            <p:nvPr/>
          </p:nvSpPr>
          <p:spPr>
            <a:xfrm>
              <a:off x="8264378" y="2192048"/>
              <a:ext cx="2235200" cy="430886"/>
            </a:xfrm>
            <a:prstGeom prst="rect">
              <a:avLst/>
            </a:prstGeom>
            <a:noFill/>
          </p:spPr>
          <p:txBody>
            <a:bodyPr wrap="square" rtlCol="0">
              <a:spAutoFit/>
            </a:bodyPr>
            <a:lstStyle/>
            <a:p>
              <a:pPr defTabSz="685800"/>
              <a:r>
                <a:rPr lang="en-US" sz="1500" b="1" dirty="0">
                  <a:solidFill>
                    <a:srgbClr val="009ADF"/>
                  </a:solidFill>
                  <a:latin typeface="Calibri"/>
                </a:rPr>
                <a:t>17:52</a:t>
              </a:r>
            </a:p>
          </p:txBody>
        </p:sp>
      </p:grpSp>
      <p:grpSp>
        <p:nvGrpSpPr>
          <p:cNvPr id="37" name="Group 36">
            <a:extLst>
              <a:ext uri="{FF2B5EF4-FFF2-40B4-BE49-F238E27FC236}">
                <a16:creationId xmlns:a16="http://schemas.microsoft.com/office/drawing/2014/main" id="{9AFFD559-3F3B-0141-BA8E-099770383848}"/>
              </a:ext>
            </a:extLst>
          </p:cNvPr>
          <p:cNvGrpSpPr/>
          <p:nvPr/>
        </p:nvGrpSpPr>
        <p:grpSpPr>
          <a:xfrm>
            <a:off x="7361010" y="1540328"/>
            <a:ext cx="2163989" cy="484415"/>
            <a:chOff x="9814679" y="2053771"/>
            <a:chExt cx="2885319" cy="645886"/>
          </a:xfrm>
        </p:grpSpPr>
        <p:pic>
          <p:nvPicPr>
            <p:cNvPr id="26" name="Picture 25">
              <a:extLst>
                <a:ext uri="{FF2B5EF4-FFF2-40B4-BE49-F238E27FC236}">
                  <a16:creationId xmlns:a16="http://schemas.microsoft.com/office/drawing/2014/main" id="{4174B4F4-090B-4C47-9C91-53E1736BB484}"/>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9814679" y="2053771"/>
              <a:ext cx="650119" cy="645886"/>
            </a:xfrm>
            <a:prstGeom prst="rect">
              <a:avLst/>
            </a:prstGeom>
          </p:spPr>
        </p:pic>
        <p:sp>
          <p:nvSpPr>
            <p:cNvPr id="27" name="TextBox 26">
              <a:extLst>
                <a:ext uri="{FF2B5EF4-FFF2-40B4-BE49-F238E27FC236}">
                  <a16:creationId xmlns:a16="http://schemas.microsoft.com/office/drawing/2014/main" id="{CCC3D9F4-0C53-3F48-8768-8D596E2CA0D5}"/>
                </a:ext>
              </a:extLst>
            </p:cNvPr>
            <p:cNvSpPr txBox="1"/>
            <p:nvPr/>
          </p:nvSpPr>
          <p:spPr>
            <a:xfrm>
              <a:off x="10464798" y="2192048"/>
              <a:ext cx="2235200" cy="430886"/>
            </a:xfrm>
            <a:prstGeom prst="rect">
              <a:avLst/>
            </a:prstGeom>
            <a:noFill/>
          </p:spPr>
          <p:txBody>
            <a:bodyPr wrap="square" rtlCol="0">
              <a:spAutoFit/>
            </a:bodyPr>
            <a:lstStyle/>
            <a:p>
              <a:pPr defTabSz="685800"/>
              <a:r>
                <a:rPr lang="en-US" sz="1500" b="1" dirty="0">
                  <a:solidFill>
                    <a:srgbClr val="009ADF"/>
                  </a:solidFill>
                  <a:latin typeface="Calibri"/>
                </a:rPr>
                <a:t>19:30</a:t>
              </a:r>
            </a:p>
          </p:txBody>
        </p:sp>
      </p:grpSp>
      <p:sp>
        <p:nvSpPr>
          <p:cNvPr id="28" name="TextBox 27">
            <a:extLst>
              <a:ext uri="{FF2B5EF4-FFF2-40B4-BE49-F238E27FC236}">
                <a16:creationId xmlns:a16="http://schemas.microsoft.com/office/drawing/2014/main" id="{5157CCFD-BF2C-C346-B632-A1079E9BF5E3}"/>
              </a:ext>
            </a:extLst>
          </p:cNvPr>
          <p:cNvSpPr txBox="1"/>
          <p:nvPr/>
        </p:nvSpPr>
        <p:spPr>
          <a:xfrm>
            <a:off x="141518" y="2114607"/>
            <a:ext cx="1888671" cy="1131079"/>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srgbClr val="53565A"/>
                </a:solidFill>
                <a:latin typeface="Calibri"/>
              </a:rPr>
              <a:t>Consulted with DOH regarding COVID-19 testing </a:t>
            </a:r>
            <a:r>
              <a:rPr lang="en-US" sz="1350" dirty="0">
                <a:solidFill>
                  <a:srgbClr val="53565A"/>
                </a:solidFill>
                <a:latin typeface="Calibri"/>
                <a:sym typeface="Wingdings" pitchFamily="2" charset="2"/>
              </a:rPr>
              <a:t></a:t>
            </a:r>
            <a:r>
              <a:rPr lang="en-US" sz="1350" i="1" u="sng" dirty="0">
                <a:solidFill>
                  <a:srgbClr val="53565A"/>
                </a:solidFill>
                <a:latin typeface="Calibri"/>
                <a:sym typeface="Wingdings" pitchFamily="2" charset="2"/>
              </a:rPr>
              <a:t>advised that </a:t>
            </a:r>
            <a:r>
              <a:rPr lang="en-US" sz="1350" i="1" u="sng" dirty="0">
                <a:solidFill>
                  <a:srgbClr val="53565A"/>
                </a:solidFill>
                <a:latin typeface="Calibri"/>
              </a:rPr>
              <a:t>COVID-19 testing not indicated</a:t>
            </a:r>
            <a:endParaRPr lang="en-US" sz="1350" dirty="0">
              <a:solidFill>
                <a:srgbClr val="53565A"/>
              </a:solidFill>
              <a:latin typeface="Calibri"/>
            </a:endParaRPr>
          </a:p>
        </p:txBody>
      </p:sp>
      <p:sp>
        <p:nvSpPr>
          <p:cNvPr id="29" name="TextBox 28">
            <a:extLst>
              <a:ext uri="{FF2B5EF4-FFF2-40B4-BE49-F238E27FC236}">
                <a16:creationId xmlns:a16="http://schemas.microsoft.com/office/drawing/2014/main" id="{45F1C55E-8406-6849-980F-216062B76CAA}"/>
              </a:ext>
            </a:extLst>
          </p:cNvPr>
          <p:cNvSpPr txBox="1"/>
          <p:nvPr/>
        </p:nvSpPr>
        <p:spPr>
          <a:xfrm>
            <a:off x="2030189" y="2101598"/>
            <a:ext cx="1888671" cy="2377574"/>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srgbClr val="53565A"/>
                </a:solidFill>
                <a:latin typeface="Calibri"/>
              </a:rPr>
              <a:t>VS: Temp: 38.4 C   BP: 102/56  HR: 86  O2 sat: 94% RA</a:t>
            </a:r>
            <a:br>
              <a:rPr lang="en-US" sz="1350" dirty="0">
                <a:solidFill>
                  <a:srgbClr val="53565A"/>
                </a:solidFill>
                <a:latin typeface="Calibri"/>
              </a:rPr>
            </a:br>
            <a:r>
              <a:rPr lang="en-US" sz="1350" dirty="0">
                <a:solidFill>
                  <a:srgbClr val="53565A"/>
                </a:solidFill>
                <a:latin typeface="Calibri"/>
              </a:rPr>
              <a:t>Plan: Admit for suspected pyelonephritis, r/o pneumonia</a:t>
            </a:r>
            <a:br>
              <a:rPr lang="en-US" sz="1350" dirty="0">
                <a:solidFill>
                  <a:srgbClr val="53565A"/>
                </a:solidFill>
                <a:latin typeface="Calibri"/>
              </a:rPr>
            </a:br>
            <a:r>
              <a:rPr lang="en-US" sz="1350" dirty="0">
                <a:solidFill>
                  <a:srgbClr val="53565A"/>
                </a:solidFill>
                <a:latin typeface="Calibri"/>
              </a:rPr>
              <a:t>- Chest X-ray</a:t>
            </a:r>
            <a:br>
              <a:rPr lang="en-US" sz="1350" dirty="0">
                <a:solidFill>
                  <a:srgbClr val="53565A"/>
                </a:solidFill>
                <a:latin typeface="Calibri"/>
              </a:rPr>
            </a:br>
            <a:r>
              <a:rPr lang="en-US" sz="1350" dirty="0">
                <a:solidFill>
                  <a:srgbClr val="53565A"/>
                </a:solidFill>
                <a:latin typeface="Calibri"/>
              </a:rPr>
              <a:t>- Ceftriaxone 1gm IVPB q24 hours</a:t>
            </a:r>
            <a:br>
              <a:rPr lang="en-US" sz="1350" dirty="0">
                <a:solidFill>
                  <a:srgbClr val="53565A"/>
                </a:solidFill>
                <a:latin typeface="Calibri"/>
              </a:rPr>
            </a:br>
            <a:r>
              <a:rPr lang="en-US" sz="1350" dirty="0">
                <a:solidFill>
                  <a:srgbClr val="53565A"/>
                </a:solidFill>
                <a:latin typeface="Calibri"/>
              </a:rPr>
              <a:t>- Droplet precautions</a:t>
            </a:r>
          </a:p>
        </p:txBody>
      </p:sp>
      <p:sp>
        <p:nvSpPr>
          <p:cNvPr id="30" name="TextBox 29">
            <a:extLst>
              <a:ext uri="{FF2B5EF4-FFF2-40B4-BE49-F238E27FC236}">
                <a16:creationId xmlns:a16="http://schemas.microsoft.com/office/drawing/2014/main" id="{A6D0D408-45D2-2847-B1DB-046169732D02}"/>
              </a:ext>
            </a:extLst>
          </p:cNvPr>
          <p:cNvSpPr txBox="1"/>
          <p:nvPr/>
        </p:nvSpPr>
        <p:spPr>
          <a:xfrm>
            <a:off x="3918860" y="2088591"/>
            <a:ext cx="1888671" cy="2169825"/>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srgbClr val="53565A"/>
                </a:solidFill>
                <a:latin typeface="Calibri"/>
              </a:rPr>
              <a:t>Discussed patient's history and symptoms with DOH</a:t>
            </a:r>
            <a:br>
              <a:rPr lang="en-US" sz="1350" dirty="0">
                <a:solidFill>
                  <a:srgbClr val="53565A"/>
                </a:solidFill>
                <a:latin typeface="Calibri"/>
              </a:rPr>
            </a:br>
            <a:r>
              <a:rPr lang="en-US" sz="1350" dirty="0">
                <a:solidFill>
                  <a:srgbClr val="53565A"/>
                </a:solidFill>
                <a:latin typeface="Calibri"/>
              </a:rPr>
              <a:t>-As per DOH recommendations, </a:t>
            </a:r>
            <a:r>
              <a:rPr lang="en-US" sz="1350" i="1" u="sng" dirty="0">
                <a:solidFill>
                  <a:srgbClr val="53565A"/>
                </a:solidFill>
                <a:latin typeface="Calibri"/>
              </a:rPr>
              <a:t>COVID-19 testing not indicated </a:t>
            </a:r>
            <a:br>
              <a:rPr lang="en-US" sz="1350" dirty="0">
                <a:solidFill>
                  <a:srgbClr val="53565A"/>
                </a:solidFill>
                <a:latin typeface="Calibri"/>
              </a:rPr>
            </a:br>
            <a:r>
              <a:rPr lang="en-US" sz="1350" dirty="0">
                <a:solidFill>
                  <a:srgbClr val="53565A"/>
                </a:solidFill>
                <a:latin typeface="Calibri"/>
              </a:rPr>
              <a:t> If chest X-ray is +pneumonia, will test for COVID-19</a:t>
            </a:r>
          </a:p>
        </p:txBody>
      </p:sp>
      <p:sp>
        <p:nvSpPr>
          <p:cNvPr id="31" name="TextBox 30">
            <a:extLst>
              <a:ext uri="{FF2B5EF4-FFF2-40B4-BE49-F238E27FC236}">
                <a16:creationId xmlns:a16="http://schemas.microsoft.com/office/drawing/2014/main" id="{E92AB850-B518-6840-9F94-6EAAFCD1976A}"/>
              </a:ext>
            </a:extLst>
          </p:cNvPr>
          <p:cNvSpPr txBox="1"/>
          <p:nvPr/>
        </p:nvSpPr>
        <p:spPr>
          <a:xfrm>
            <a:off x="5705250" y="2088590"/>
            <a:ext cx="1644877"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srgbClr val="53565A"/>
                </a:solidFill>
                <a:latin typeface="Calibri"/>
              </a:rPr>
              <a:t>Ceftriaxone started</a:t>
            </a:r>
          </a:p>
        </p:txBody>
      </p:sp>
      <p:sp>
        <p:nvSpPr>
          <p:cNvPr id="32" name="TextBox 31">
            <a:extLst>
              <a:ext uri="{FF2B5EF4-FFF2-40B4-BE49-F238E27FC236}">
                <a16:creationId xmlns:a16="http://schemas.microsoft.com/office/drawing/2014/main" id="{13C03524-9E3A-2247-9FBE-5433D60EC775}"/>
              </a:ext>
            </a:extLst>
          </p:cNvPr>
          <p:cNvSpPr txBox="1"/>
          <p:nvPr/>
        </p:nvSpPr>
        <p:spPr>
          <a:xfrm>
            <a:off x="7219498" y="2100930"/>
            <a:ext cx="1888671"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srgbClr val="53565A"/>
                </a:solidFill>
                <a:latin typeface="Calibri"/>
              </a:rPr>
              <a:t>Chest X-ray done &gt; prelim read negative</a:t>
            </a:r>
          </a:p>
        </p:txBody>
      </p:sp>
      <p:sp>
        <p:nvSpPr>
          <p:cNvPr id="38" name="Right Triangle 37">
            <a:extLst>
              <a:ext uri="{FF2B5EF4-FFF2-40B4-BE49-F238E27FC236}">
                <a16:creationId xmlns:a16="http://schemas.microsoft.com/office/drawing/2014/main" id="{8A826BDA-19C6-ED48-9BB4-A0754A57241A}"/>
              </a:ext>
            </a:extLst>
          </p:cNvPr>
          <p:cNvSpPr/>
          <p:nvPr/>
        </p:nvSpPr>
        <p:spPr>
          <a:xfrm rot="10800000">
            <a:off x="174176" y="2229841"/>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39" name="Right Triangle 38">
            <a:extLst>
              <a:ext uri="{FF2B5EF4-FFF2-40B4-BE49-F238E27FC236}">
                <a16:creationId xmlns:a16="http://schemas.microsoft.com/office/drawing/2014/main" id="{F4D91331-0E7E-364D-A14F-1BEA2B4E9CD1}"/>
              </a:ext>
            </a:extLst>
          </p:cNvPr>
          <p:cNvSpPr/>
          <p:nvPr/>
        </p:nvSpPr>
        <p:spPr>
          <a:xfrm rot="10800000">
            <a:off x="2051961" y="2189843"/>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40" name="Right Triangle 39">
            <a:extLst>
              <a:ext uri="{FF2B5EF4-FFF2-40B4-BE49-F238E27FC236}">
                <a16:creationId xmlns:a16="http://schemas.microsoft.com/office/drawing/2014/main" id="{0495DF8E-13A4-8648-AA9A-96C9D3C017FC}"/>
              </a:ext>
            </a:extLst>
          </p:cNvPr>
          <p:cNvSpPr/>
          <p:nvPr/>
        </p:nvSpPr>
        <p:spPr>
          <a:xfrm rot="10800000">
            <a:off x="3925344" y="2202182"/>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41" name="Right Triangle 40">
            <a:extLst>
              <a:ext uri="{FF2B5EF4-FFF2-40B4-BE49-F238E27FC236}">
                <a16:creationId xmlns:a16="http://schemas.microsoft.com/office/drawing/2014/main" id="{8FE90310-D8FE-734F-82AE-7D966F43CE42}"/>
              </a:ext>
            </a:extLst>
          </p:cNvPr>
          <p:cNvSpPr/>
          <p:nvPr/>
        </p:nvSpPr>
        <p:spPr>
          <a:xfrm rot="10800000">
            <a:off x="5731422" y="2202754"/>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42" name="Right Triangle 41">
            <a:extLst>
              <a:ext uri="{FF2B5EF4-FFF2-40B4-BE49-F238E27FC236}">
                <a16:creationId xmlns:a16="http://schemas.microsoft.com/office/drawing/2014/main" id="{B2262654-657E-614A-8B99-2E8E05B26380}"/>
              </a:ext>
            </a:extLst>
          </p:cNvPr>
          <p:cNvSpPr/>
          <p:nvPr/>
        </p:nvSpPr>
        <p:spPr>
          <a:xfrm rot="10800000">
            <a:off x="7224081" y="2208070"/>
            <a:ext cx="152218"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2464594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B3C3-D0A5-1742-AEB5-BAAA6C88451D}"/>
              </a:ext>
            </a:extLst>
          </p:cNvPr>
          <p:cNvSpPr>
            <a:spLocks noGrp="1"/>
          </p:cNvSpPr>
          <p:nvPr>
            <p:ph type="title"/>
          </p:nvPr>
        </p:nvSpPr>
        <p:spPr/>
        <p:txBody>
          <a:bodyPr/>
          <a:lstStyle/>
          <a:p>
            <a:r>
              <a:rPr lang="en-US" dirty="0"/>
              <a:t>O.C.</a:t>
            </a:r>
          </a:p>
        </p:txBody>
      </p:sp>
      <p:sp>
        <p:nvSpPr>
          <p:cNvPr id="4" name="Slide Number Placeholder 3">
            <a:extLst>
              <a:ext uri="{FF2B5EF4-FFF2-40B4-BE49-F238E27FC236}">
                <a16:creationId xmlns:a16="http://schemas.microsoft.com/office/drawing/2014/main" id="{C54BE378-53C6-3040-B7ED-206BB3D7A730}"/>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42</a:t>
            </a:fld>
            <a:endParaRPr lang="en-US" dirty="0">
              <a:solidFill>
                <a:srgbClr val="53565A"/>
              </a:solidFill>
              <a:latin typeface="Calibri"/>
            </a:endParaRPr>
          </a:p>
        </p:txBody>
      </p:sp>
      <p:sp>
        <p:nvSpPr>
          <p:cNvPr id="5" name="Content Placeholder 2">
            <a:extLst>
              <a:ext uri="{FF2B5EF4-FFF2-40B4-BE49-F238E27FC236}">
                <a16:creationId xmlns:a16="http://schemas.microsoft.com/office/drawing/2014/main" id="{15DA9B8D-1DBF-FF4E-AD2F-EC495748ADAF}"/>
              </a:ext>
            </a:extLst>
          </p:cNvPr>
          <p:cNvSpPr txBox="1">
            <a:spLocks/>
          </p:cNvSpPr>
          <p:nvPr/>
        </p:nvSpPr>
        <p:spPr>
          <a:xfrm>
            <a:off x="337457" y="1102828"/>
            <a:ext cx="4365171" cy="18489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u="sng" dirty="0">
                <a:solidFill>
                  <a:srgbClr val="009ADF"/>
                </a:solidFill>
                <a:latin typeface="Calibri"/>
              </a:rPr>
              <a:t>3/13/20</a:t>
            </a:r>
          </a:p>
          <a:p>
            <a:pPr marL="0" indent="0" defTabSz="685800">
              <a:spcBef>
                <a:spcPts val="750"/>
              </a:spcBef>
              <a:buNone/>
              <a:defRPr/>
            </a:pPr>
            <a:endParaRPr lang="en-US" sz="1500" b="1" u="sng" dirty="0">
              <a:solidFill>
                <a:srgbClr val="009ADF"/>
              </a:solidFill>
              <a:latin typeface="Calibri"/>
            </a:endParaRPr>
          </a:p>
          <a:p>
            <a:pPr marL="0" indent="0" defTabSz="685800">
              <a:spcBef>
                <a:spcPts val="750"/>
              </a:spcBef>
              <a:buNone/>
              <a:defRPr/>
            </a:pPr>
            <a:r>
              <a:rPr lang="en-US" sz="1500" b="1" dirty="0">
                <a:solidFill>
                  <a:srgbClr val="009ADF"/>
                </a:solidFill>
                <a:latin typeface="Calibri"/>
              </a:rPr>
              <a:t>	11:49: </a:t>
            </a:r>
          </a:p>
          <a:p>
            <a:pPr marL="857250" lvl="2" indent="-171450" defTabSz="685800">
              <a:spcBef>
                <a:spcPts val="375"/>
              </a:spcBef>
              <a:defRPr/>
            </a:pPr>
            <a:r>
              <a:rPr lang="en-US" sz="900" dirty="0">
                <a:solidFill>
                  <a:srgbClr val="53565A"/>
                </a:solidFill>
                <a:latin typeface="Calibri"/>
              </a:rPr>
              <a:t> </a:t>
            </a:r>
            <a:r>
              <a:rPr lang="en-US" sz="1500" dirty="0">
                <a:solidFill>
                  <a:srgbClr val="53565A"/>
                </a:solidFill>
                <a:latin typeface="Calibri"/>
              </a:rPr>
              <a:t>CXR: Right mid to lower lung ill-defined opacities, suspect pneumonia. </a:t>
            </a:r>
            <a:br>
              <a:rPr lang="en-US" sz="1500" dirty="0">
                <a:solidFill>
                  <a:srgbClr val="53565A"/>
                </a:solidFill>
                <a:latin typeface="Calibri"/>
              </a:rPr>
            </a:br>
            <a:r>
              <a:rPr lang="en-US" sz="1500" dirty="0">
                <a:solidFill>
                  <a:srgbClr val="53565A"/>
                </a:solidFill>
                <a:latin typeface="Calibri"/>
                <a:sym typeface="Wingdings" pitchFamily="2" charset="2"/>
              </a:rPr>
              <a:t></a:t>
            </a:r>
            <a:r>
              <a:rPr lang="en-US" sz="1500" i="1" dirty="0">
                <a:solidFill>
                  <a:srgbClr val="53565A"/>
                </a:solidFill>
                <a:latin typeface="Calibri"/>
              </a:rPr>
              <a:t>Swab sent for COVID 19 &gt; </a:t>
            </a:r>
            <a:r>
              <a:rPr lang="en-US" sz="1500" b="1" i="1" dirty="0">
                <a:solidFill>
                  <a:srgbClr val="53565A"/>
                </a:solidFill>
                <a:latin typeface="Calibri"/>
              </a:rPr>
              <a:t>airborne and contact isolation initiated</a:t>
            </a:r>
            <a:endParaRPr lang="en-US" sz="1500" b="1" u="sng" dirty="0">
              <a:solidFill>
                <a:srgbClr val="009ADF"/>
              </a:solidFill>
              <a:latin typeface="Calibri"/>
            </a:endParaRPr>
          </a:p>
          <a:p>
            <a:pPr marL="0" indent="0" defTabSz="685800">
              <a:spcBef>
                <a:spcPts val="750"/>
              </a:spcBef>
              <a:buNone/>
              <a:defRPr/>
            </a:pPr>
            <a:endParaRPr lang="en-US" sz="2100" dirty="0">
              <a:solidFill>
                <a:srgbClr val="53565A"/>
              </a:solidFill>
              <a:latin typeface="Calibri" panose="020F0502020204030204"/>
            </a:endParaRPr>
          </a:p>
          <a:p>
            <a:pPr marL="0" indent="0" defTabSz="685800">
              <a:spcBef>
                <a:spcPts val="750"/>
              </a:spcBef>
              <a:buNone/>
              <a:defRPr/>
            </a:pPr>
            <a:endParaRPr lang="en-US" sz="2100" dirty="0">
              <a:solidFill>
                <a:srgbClr val="53565A"/>
              </a:solidFill>
              <a:latin typeface="Calibri" panose="020F0502020204030204"/>
            </a:endParaRPr>
          </a:p>
          <a:p>
            <a:pPr marL="171450" indent="-171450" defTabSz="685800">
              <a:spcBef>
                <a:spcPts val="750"/>
              </a:spcBef>
              <a:defRPr/>
            </a:pPr>
            <a:endParaRPr lang="en-US" sz="2100" dirty="0">
              <a:solidFill>
                <a:srgbClr val="53565A"/>
              </a:solidFill>
              <a:latin typeface="Calibri" panose="020F0502020204030204"/>
            </a:endParaRPr>
          </a:p>
        </p:txBody>
      </p:sp>
      <p:sp>
        <p:nvSpPr>
          <p:cNvPr id="15" name="Right Triangle 14">
            <a:extLst>
              <a:ext uri="{FF2B5EF4-FFF2-40B4-BE49-F238E27FC236}">
                <a16:creationId xmlns:a16="http://schemas.microsoft.com/office/drawing/2014/main" id="{C7804955-E407-704D-BA43-3155A6368439}"/>
              </a:ext>
            </a:extLst>
          </p:cNvPr>
          <p:cNvSpPr/>
          <p:nvPr/>
        </p:nvSpPr>
        <p:spPr>
          <a:xfrm rot="10800000">
            <a:off x="988423" y="2052095"/>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pic>
        <p:nvPicPr>
          <p:cNvPr id="16" name="Picture 15">
            <a:extLst>
              <a:ext uri="{FF2B5EF4-FFF2-40B4-BE49-F238E27FC236}">
                <a16:creationId xmlns:a16="http://schemas.microsoft.com/office/drawing/2014/main" id="{78FBDA7F-C7AA-CB4E-86EE-398A953B4FE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457201" y="1614536"/>
            <a:ext cx="487589" cy="484415"/>
          </a:xfrm>
          <a:prstGeom prst="rect">
            <a:avLst/>
          </a:prstGeom>
        </p:spPr>
      </p:pic>
      <p:sp>
        <p:nvSpPr>
          <p:cNvPr id="17" name="Content Placeholder 2">
            <a:extLst>
              <a:ext uri="{FF2B5EF4-FFF2-40B4-BE49-F238E27FC236}">
                <a16:creationId xmlns:a16="http://schemas.microsoft.com/office/drawing/2014/main" id="{12E88323-BC0D-6C4D-B1D8-9BF8389172C4}"/>
              </a:ext>
            </a:extLst>
          </p:cNvPr>
          <p:cNvSpPr txBox="1">
            <a:spLocks/>
          </p:cNvSpPr>
          <p:nvPr/>
        </p:nvSpPr>
        <p:spPr>
          <a:xfrm>
            <a:off x="337457" y="2610658"/>
            <a:ext cx="4365171" cy="18489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endParaRPr lang="en-US" sz="1500" b="1" u="sng" dirty="0">
              <a:solidFill>
                <a:srgbClr val="009ADF"/>
              </a:solidFill>
              <a:latin typeface="Calibri"/>
            </a:endParaRPr>
          </a:p>
          <a:p>
            <a:pPr marL="0" indent="0" defTabSz="685800">
              <a:spcBef>
                <a:spcPts val="750"/>
              </a:spcBef>
              <a:buNone/>
              <a:defRPr/>
            </a:pPr>
            <a:r>
              <a:rPr lang="en-US" sz="1500" b="1" dirty="0">
                <a:solidFill>
                  <a:srgbClr val="009ADF"/>
                </a:solidFill>
                <a:latin typeface="Calibri"/>
              </a:rPr>
              <a:t>	13:21: </a:t>
            </a:r>
          </a:p>
          <a:p>
            <a:pPr marL="857250" lvl="2" indent="-171450" defTabSz="685800">
              <a:spcBef>
                <a:spcPts val="375"/>
              </a:spcBef>
              <a:defRPr/>
            </a:pPr>
            <a:r>
              <a:rPr lang="en-US" sz="900" dirty="0">
                <a:solidFill>
                  <a:srgbClr val="53565A"/>
                </a:solidFill>
                <a:latin typeface="Calibri"/>
              </a:rPr>
              <a:t> </a:t>
            </a:r>
            <a:r>
              <a:rPr lang="en-US" sz="1500" dirty="0">
                <a:solidFill>
                  <a:srgbClr val="53565A"/>
                </a:solidFill>
                <a:latin typeface="Calibri"/>
              </a:rPr>
              <a:t>Azithromycin 500 mg IVPB added to antibiotic regimen</a:t>
            </a:r>
            <a:endParaRPr lang="en-US" sz="2100" dirty="0">
              <a:solidFill>
                <a:srgbClr val="53565A"/>
              </a:solidFill>
              <a:latin typeface="Calibri" panose="020F0502020204030204"/>
            </a:endParaRPr>
          </a:p>
          <a:p>
            <a:pPr marL="0" indent="0" defTabSz="685800">
              <a:spcBef>
                <a:spcPts val="750"/>
              </a:spcBef>
              <a:buNone/>
              <a:defRPr/>
            </a:pPr>
            <a:endParaRPr lang="en-US" sz="2100" dirty="0">
              <a:solidFill>
                <a:srgbClr val="53565A"/>
              </a:solidFill>
              <a:latin typeface="Calibri" panose="020F0502020204030204"/>
            </a:endParaRPr>
          </a:p>
          <a:p>
            <a:pPr marL="171450" indent="-171450" defTabSz="685800">
              <a:spcBef>
                <a:spcPts val="750"/>
              </a:spcBef>
              <a:defRPr/>
            </a:pPr>
            <a:endParaRPr lang="en-US" sz="2100" dirty="0">
              <a:solidFill>
                <a:srgbClr val="53565A"/>
              </a:solidFill>
              <a:latin typeface="Calibri" panose="020F0502020204030204"/>
            </a:endParaRPr>
          </a:p>
        </p:txBody>
      </p:sp>
      <p:pic>
        <p:nvPicPr>
          <p:cNvPr id="18" name="Picture 17">
            <a:extLst>
              <a:ext uri="{FF2B5EF4-FFF2-40B4-BE49-F238E27FC236}">
                <a16:creationId xmlns:a16="http://schemas.microsoft.com/office/drawing/2014/main" id="{9763DE3F-9764-C94F-B558-BAF35C203C9F}"/>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457200" y="2796823"/>
            <a:ext cx="487589" cy="484415"/>
          </a:xfrm>
          <a:prstGeom prst="rect">
            <a:avLst/>
          </a:prstGeom>
        </p:spPr>
      </p:pic>
      <p:sp>
        <p:nvSpPr>
          <p:cNvPr id="19" name="Right Triangle 18">
            <a:extLst>
              <a:ext uri="{FF2B5EF4-FFF2-40B4-BE49-F238E27FC236}">
                <a16:creationId xmlns:a16="http://schemas.microsoft.com/office/drawing/2014/main" id="{A26E136C-87EE-F448-AA30-8A70A802E181}"/>
              </a:ext>
            </a:extLst>
          </p:cNvPr>
          <p:cNvSpPr/>
          <p:nvPr/>
        </p:nvSpPr>
        <p:spPr>
          <a:xfrm rot="10800000">
            <a:off x="1042760" y="3264870"/>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pic>
        <p:nvPicPr>
          <p:cNvPr id="20" name="Picture 19">
            <a:extLst>
              <a:ext uri="{FF2B5EF4-FFF2-40B4-BE49-F238E27FC236}">
                <a16:creationId xmlns:a16="http://schemas.microsoft.com/office/drawing/2014/main" id="{25E6D2BE-7284-0C45-B52E-DD40F2F23F1D}"/>
              </a:ext>
            </a:extLst>
          </p:cNvPr>
          <p:cNvPicPr>
            <a:picLocks noChangeAspect="1"/>
          </p:cNvPicPr>
          <p:nvPr/>
        </p:nvPicPr>
        <p:blipFill rotWithShape="1">
          <a:blip r:embed="rId3"/>
          <a:srcRect l="8556" t="17864" r="18569" b="17572"/>
          <a:stretch/>
        </p:blipFill>
        <p:spPr>
          <a:xfrm>
            <a:off x="4702628" y="1451254"/>
            <a:ext cx="4119500" cy="3075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889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B3C3-D0A5-1742-AEB5-BAAA6C88451D}"/>
              </a:ext>
            </a:extLst>
          </p:cNvPr>
          <p:cNvSpPr>
            <a:spLocks noGrp="1"/>
          </p:cNvSpPr>
          <p:nvPr>
            <p:ph type="title"/>
          </p:nvPr>
        </p:nvSpPr>
        <p:spPr/>
        <p:txBody>
          <a:bodyPr/>
          <a:lstStyle/>
          <a:p>
            <a:r>
              <a:rPr lang="en-US" dirty="0"/>
              <a:t>O.C.</a:t>
            </a:r>
          </a:p>
        </p:txBody>
      </p:sp>
      <p:sp>
        <p:nvSpPr>
          <p:cNvPr id="4" name="Slide Number Placeholder 3">
            <a:extLst>
              <a:ext uri="{FF2B5EF4-FFF2-40B4-BE49-F238E27FC236}">
                <a16:creationId xmlns:a16="http://schemas.microsoft.com/office/drawing/2014/main" id="{C54BE378-53C6-3040-B7ED-206BB3D7A730}"/>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43</a:t>
            </a:fld>
            <a:endParaRPr lang="en-US" dirty="0">
              <a:solidFill>
                <a:srgbClr val="53565A"/>
              </a:solidFill>
              <a:latin typeface="Calibri"/>
            </a:endParaRPr>
          </a:p>
        </p:txBody>
      </p:sp>
      <p:sp>
        <p:nvSpPr>
          <p:cNvPr id="5" name="Content Placeholder 2">
            <a:extLst>
              <a:ext uri="{FF2B5EF4-FFF2-40B4-BE49-F238E27FC236}">
                <a16:creationId xmlns:a16="http://schemas.microsoft.com/office/drawing/2014/main" id="{15DA9B8D-1DBF-FF4E-AD2F-EC495748ADAF}"/>
              </a:ext>
            </a:extLst>
          </p:cNvPr>
          <p:cNvSpPr txBox="1">
            <a:spLocks/>
          </p:cNvSpPr>
          <p:nvPr/>
        </p:nvSpPr>
        <p:spPr>
          <a:xfrm>
            <a:off x="337457" y="1102828"/>
            <a:ext cx="7608774" cy="297931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u="sng" dirty="0">
                <a:solidFill>
                  <a:srgbClr val="009ADF"/>
                </a:solidFill>
                <a:latin typeface="Calibri"/>
              </a:rPr>
              <a:t>3/14/20</a:t>
            </a:r>
          </a:p>
          <a:p>
            <a:pPr marL="0" indent="0" defTabSz="685800">
              <a:spcBef>
                <a:spcPts val="750"/>
              </a:spcBef>
              <a:buNone/>
              <a:defRPr/>
            </a:pPr>
            <a:endParaRPr lang="en-US" sz="1500" b="1" u="sng" dirty="0">
              <a:solidFill>
                <a:srgbClr val="009ADF"/>
              </a:solidFill>
              <a:latin typeface="Calibri"/>
            </a:endParaRPr>
          </a:p>
          <a:p>
            <a:pPr marL="0" indent="0" defTabSz="685800">
              <a:spcBef>
                <a:spcPts val="750"/>
              </a:spcBef>
              <a:buNone/>
              <a:defRPr/>
            </a:pPr>
            <a:r>
              <a:rPr lang="en-US" sz="1500" b="1" dirty="0">
                <a:solidFill>
                  <a:srgbClr val="009ADF"/>
                </a:solidFill>
                <a:latin typeface="Calibri"/>
              </a:rPr>
              <a:t>	04:00: </a:t>
            </a:r>
          </a:p>
          <a:p>
            <a:pPr marL="857250" lvl="2" indent="-171450" defTabSz="685800">
              <a:spcBef>
                <a:spcPts val="375"/>
              </a:spcBef>
              <a:defRPr/>
            </a:pPr>
            <a:r>
              <a:rPr lang="en-US" sz="1500" dirty="0">
                <a:solidFill>
                  <a:srgbClr val="53565A"/>
                </a:solidFill>
                <a:latin typeface="Calibri"/>
              </a:rPr>
              <a:t> Pt reported difficulty breathing</a:t>
            </a:r>
          </a:p>
          <a:p>
            <a:pPr marL="857250" lvl="2" indent="-171450" defTabSz="685800">
              <a:spcBef>
                <a:spcPts val="375"/>
              </a:spcBef>
              <a:defRPr/>
            </a:pPr>
            <a:r>
              <a:rPr lang="en-US" sz="1500" b="1" dirty="0" err="1">
                <a:solidFill>
                  <a:srgbClr val="53565A"/>
                </a:solidFill>
                <a:latin typeface="Calibri"/>
              </a:rPr>
              <a:t>Tmax</a:t>
            </a:r>
            <a:r>
              <a:rPr lang="en-US" sz="1500" b="1" dirty="0">
                <a:solidFill>
                  <a:srgbClr val="53565A"/>
                </a:solidFill>
                <a:latin typeface="Calibri"/>
              </a:rPr>
              <a:t> 38.0 C, Room air O2 sat 88-90%</a:t>
            </a:r>
          </a:p>
          <a:p>
            <a:pPr marL="857250" lvl="2" indent="-171450" defTabSz="685800">
              <a:spcBef>
                <a:spcPts val="375"/>
              </a:spcBef>
              <a:defRPr/>
            </a:pPr>
            <a:r>
              <a:rPr lang="en-US" sz="1500" dirty="0">
                <a:solidFill>
                  <a:srgbClr val="53565A"/>
                </a:solidFill>
                <a:latin typeface="Calibri"/>
              </a:rPr>
              <a:t>Supplemental Oxygen administered </a:t>
            </a:r>
          </a:p>
          <a:p>
            <a:pPr marL="857250" lvl="2" indent="-171450" defTabSz="685800">
              <a:spcBef>
                <a:spcPts val="375"/>
              </a:spcBef>
              <a:defRPr/>
            </a:pPr>
            <a:r>
              <a:rPr lang="en-US" sz="1500" dirty="0">
                <a:solidFill>
                  <a:srgbClr val="53565A"/>
                </a:solidFill>
                <a:latin typeface="Calibri"/>
              </a:rPr>
              <a:t>Continuous Fetal Monitoring</a:t>
            </a:r>
          </a:p>
          <a:p>
            <a:pPr marL="857250" lvl="2" indent="-171450" defTabSz="685800">
              <a:spcBef>
                <a:spcPts val="375"/>
              </a:spcBef>
              <a:defRPr/>
            </a:pPr>
            <a:r>
              <a:rPr lang="en-US" sz="1500" dirty="0">
                <a:solidFill>
                  <a:srgbClr val="53565A"/>
                </a:solidFill>
                <a:latin typeface="Calibri"/>
              </a:rPr>
              <a:t>Repeat CXR obtained </a:t>
            </a:r>
          </a:p>
          <a:p>
            <a:pPr marL="857250" lvl="2" indent="-171450" defTabSz="685800">
              <a:spcBef>
                <a:spcPts val="375"/>
              </a:spcBef>
              <a:defRPr/>
            </a:pPr>
            <a:r>
              <a:rPr lang="en-US" sz="1500" dirty="0">
                <a:solidFill>
                  <a:srgbClr val="53565A"/>
                </a:solidFill>
                <a:latin typeface="Calibri"/>
              </a:rPr>
              <a:t>ICU consult requested</a:t>
            </a:r>
          </a:p>
          <a:p>
            <a:pPr marL="857250" lvl="2" indent="-171450" defTabSz="685800">
              <a:spcBef>
                <a:spcPts val="375"/>
              </a:spcBef>
              <a:defRPr/>
            </a:pPr>
            <a:r>
              <a:rPr lang="en-US" sz="1500" dirty="0">
                <a:solidFill>
                  <a:srgbClr val="53565A"/>
                </a:solidFill>
                <a:latin typeface="Calibri"/>
              </a:rPr>
              <a:t>Antenatal corticosteroids initiated </a:t>
            </a:r>
          </a:p>
          <a:p>
            <a:pPr marL="857250" lvl="2" indent="-171450" defTabSz="685800">
              <a:spcBef>
                <a:spcPts val="375"/>
              </a:spcBef>
              <a:defRPr/>
            </a:pPr>
            <a:r>
              <a:rPr lang="en-US" sz="1500" dirty="0">
                <a:solidFill>
                  <a:srgbClr val="53565A"/>
                </a:solidFill>
                <a:latin typeface="Calibri"/>
              </a:rPr>
              <a:t>Cesarean section STAT pack at bedside</a:t>
            </a:r>
          </a:p>
          <a:p>
            <a:pPr marL="0" indent="0" defTabSz="685800">
              <a:spcBef>
                <a:spcPts val="750"/>
              </a:spcBef>
              <a:buNone/>
              <a:defRPr/>
            </a:pPr>
            <a:endParaRPr lang="en-US" sz="1500" dirty="0">
              <a:solidFill>
                <a:srgbClr val="53565A"/>
              </a:solidFill>
              <a:latin typeface="Calibri"/>
            </a:endParaRPr>
          </a:p>
          <a:p>
            <a:pPr marL="171450" indent="-171450" defTabSz="685800">
              <a:spcBef>
                <a:spcPts val="750"/>
              </a:spcBef>
              <a:defRPr/>
            </a:pPr>
            <a:endParaRPr lang="en-US" sz="1500" dirty="0">
              <a:solidFill>
                <a:srgbClr val="53565A"/>
              </a:solidFill>
              <a:latin typeface="Calibri"/>
            </a:endParaRPr>
          </a:p>
        </p:txBody>
      </p:sp>
      <p:sp>
        <p:nvSpPr>
          <p:cNvPr id="15" name="Right Triangle 14">
            <a:extLst>
              <a:ext uri="{FF2B5EF4-FFF2-40B4-BE49-F238E27FC236}">
                <a16:creationId xmlns:a16="http://schemas.microsoft.com/office/drawing/2014/main" id="{C7804955-E407-704D-BA43-3155A6368439}"/>
              </a:ext>
            </a:extLst>
          </p:cNvPr>
          <p:cNvSpPr/>
          <p:nvPr/>
        </p:nvSpPr>
        <p:spPr>
          <a:xfrm rot="10800000">
            <a:off x="999219" y="2049062"/>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pic>
        <p:nvPicPr>
          <p:cNvPr id="16" name="Picture 15">
            <a:extLst>
              <a:ext uri="{FF2B5EF4-FFF2-40B4-BE49-F238E27FC236}">
                <a16:creationId xmlns:a16="http://schemas.microsoft.com/office/drawing/2014/main" id="{78FBDA7F-C7AA-CB4E-86EE-398A953B4FE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457201" y="1614536"/>
            <a:ext cx="487589" cy="484415"/>
          </a:xfrm>
          <a:prstGeom prst="rect">
            <a:avLst/>
          </a:prstGeom>
        </p:spPr>
      </p:pic>
      <p:sp>
        <p:nvSpPr>
          <p:cNvPr id="11" name="Right Triangle 10">
            <a:extLst>
              <a:ext uri="{FF2B5EF4-FFF2-40B4-BE49-F238E27FC236}">
                <a16:creationId xmlns:a16="http://schemas.microsoft.com/office/drawing/2014/main" id="{F71AE838-3AA9-9046-BAA1-321E20918184}"/>
              </a:ext>
            </a:extLst>
          </p:cNvPr>
          <p:cNvSpPr/>
          <p:nvPr/>
        </p:nvSpPr>
        <p:spPr>
          <a:xfrm rot="10800000">
            <a:off x="996678" y="2294161"/>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04D43958-2BD2-F74E-B5BF-A580C2B587FD}"/>
              </a:ext>
            </a:extLst>
          </p:cNvPr>
          <p:cNvSpPr/>
          <p:nvPr/>
        </p:nvSpPr>
        <p:spPr>
          <a:xfrm rot="10800000">
            <a:off x="994317" y="2531268"/>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01FBE6E4-E387-8442-B613-540120C50D14}"/>
              </a:ext>
            </a:extLst>
          </p:cNvPr>
          <p:cNvSpPr/>
          <p:nvPr/>
        </p:nvSpPr>
        <p:spPr>
          <a:xfrm rot="10800000">
            <a:off x="994317" y="2788122"/>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8FF5E9B8-66D9-A94D-8FDD-B0A40A3C3591}"/>
              </a:ext>
            </a:extLst>
          </p:cNvPr>
          <p:cNvSpPr/>
          <p:nvPr/>
        </p:nvSpPr>
        <p:spPr>
          <a:xfrm rot="10800000">
            <a:off x="1002841" y="3033221"/>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1" name="Right Triangle 20">
            <a:extLst>
              <a:ext uri="{FF2B5EF4-FFF2-40B4-BE49-F238E27FC236}">
                <a16:creationId xmlns:a16="http://schemas.microsoft.com/office/drawing/2014/main" id="{E3087A5A-6CF8-874C-B063-8F659A289A07}"/>
              </a:ext>
            </a:extLst>
          </p:cNvPr>
          <p:cNvSpPr/>
          <p:nvPr/>
        </p:nvSpPr>
        <p:spPr>
          <a:xfrm rot="10800000">
            <a:off x="1002841" y="3270328"/>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2" name="Right Triangle 21">
            <a:extLst>
              <a:ext uri="{FF2B5EF4-FFF2-40B4-BE49-F238E27FC236}">
                <a16:creationId xmlns:a16="http://schemas.microsoft.com/office/drawing/2014/main" id="{C9E72C2E-C15C-D34F-A6D6-FA2F072E4B1E}"/>
              </a:ext>
            </a:extLst>
          </p:cNvPr>
          <p:cNvSpPr/>
          <p:nvPr/>
        </p:nvSpPr>
        <p:spPr>
          <a:xfrm rot="10800000">
            <a:off x="1013727" y="3510329"/>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3" name="Right Triangle 22">
            <a:extLst>
              <a:ext uri="{FF2B5EF4-FFF2-40B4-BE49-F238E27FC236}">
                <a16:creationId xmlns:a16="http://schemas.microsoft.com/office/drawing/2014/main" id="{C8A16BB3-1CDC-CB4C-A3B1-46838B03535E}"/>
              </a:ext>
            </a:extLst>
          </p:cNvPr>
          <p:cNvSpPr/>
          <p:nvPr/>
        </p:nvSpPr>
        <p:spPr>
          <a:xfrm rot="10800000">
            <a:off x="996767" y="3784419"/>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4" name="Content Placeholder 2">
            <a:extLst>
              <a:ext uri="{FF2B5EF4-FFF2-40B4-BE49-F238E27FC236}">
                <a16:creationId xmlns:a16="http://schemas.microsoft.com/office/drawing/2014/main" id="{A6DF98D3-6211-8F42-B06E-05F0FAF12281}"/>
              </a:ext>
            </a:extLst>
          </p:cNvPr>
          <p:cNvSpPr txBox="1">
            <a:spLocks/>
          </p:cNvSpPr>
          <p:nvPr/>
        </p:nvSpPr>
        <p:spPr>
          <a:xfrm>
            <a:off x="4620646" y="1780671"/>
            <a:ext cx="4223657" cy="297931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dirty="0">
                <a:solidFill>
                  <a:srgbClr val="009ADF"/>
                </a:solidFill>
                <a:latin typeface="Calibri"/>
              </a:rPr>
              <a:t>	13:01: </a:t>
            </a:r>
          </a:p>
          <a:p>
            <a:pPr marL="857250" lvl="2" indent="-171450" defTabSz="685800">
              <a:spcBef>
                <a:spcPts val="375"/>
              </a:spcBef>
              <a:defRPr/>
            </a:pPr>
            <a:r>
              <a:rPr lang="en-US" sz="1500" dirty="0">
                <a:solidFill>
                  <a:srgbClr val="53565A"/>
                </a:solidFill>
                <a:latin typeface="Calibri"/>
              </a:rPr>
              <a:t> Transferred to </a:t>
            </a:r>
            <a:r>
              <a:rPr lang="en-US" sz="1500" b="1" dirty="0">
                <a:solidFill>
                  <a:srgbClr val="53565A"/>
                </a:solidFill>
                <a:latin typeface="Calibri"/>
              </a:rPr>
              <a:t>MICU</a:t>
            </a:r>
          </a:p>
          <a:p>
            <a:pPr marL="857250" lvl="2" indent="-171450" defTabSz="685800">
              <a:spcBef>
                <a:spcPts val="375"/>
              </a:spcBef>
              <a:defRPr/>
            </a:pPr>
            <a:r>
              <a:rPr lang="en-US" sz="1500" dirty="0">
                <a:solidFill>
                  <a:srgbClr val="53565A"/>
                </a:solidFill>
                <a:latin typeface="Calibri"/>
              </a:rPr>
              <a:t>Blood and urine cultures negative , urine Legionella negative</a:t>
            </a:r>
          </a:p>
          <a:p>
            <a:pPr marL="171450" indent="-171450" defTabSz="685800">
              <a:spcBef>
                <a:spcPts val="750"/>
              </a:spcBef>
              <a:defRPr/>
            </a:pPr>
            <a:endParaRPr lang="en-US" sz="1500" dirty="0">
              <a:solidFill>
                <a:srgbClr val="53565A"/>
              </a:solidFill>
              <a:latin typeface="Calibri"/>
            </a:endParaRPr>
          </a:p>
        </p:txBody>
      </p:sp>
      <p:pic>
        <p:nvPicPr>
          <p:cNvPr id="25" name="Picture 24">
            <a:extLst>
              <a:ext uri="{FF2B5EF4-FFF2-40B4-BE49-F238E27FC236}">
                <a16:creationId xmlns:a16="http://schemas.microsoft.com/office/drawing/2014/main" id="{FF76334E-4E96-994E-91DE-21D1D9D3E614}"/>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4691743" y="1641622"/>
            <a:ext cx="487589" cy="484415"/>
          </a:xfrm>
          <a:prstGeom prst="rect">
            <a:avLst/>
          </a:prstGeom>
        </p:spPr>
      </p:pic>
      <p:sp>
        <p:nvSpPr>
          <p:cNvPr id="26" name="Right Triangle 25">
            <a:extLst>
              <a:ext uri="{FF2B5EF4-FFF2-40B4-BE49-F238E27FC236}">
                <a16:creationId xmlns:a16="http://schemas.microsoft.com/office/drawing/2014/main" id="{8D79E394-66C0-1243-9AB2-4FB08712033A}"/>
              </a:ext>
            </a:extLst>
          </p:cNvPr>
          <p:cNvSpPr/>
          <p:nvPr/>
        </p:nvSpPr>
        <p:spPr>
          <a:xfrm rot="10800000">
            <a:off x="5291522" y="2101845"/>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7" name="Right Triangle 26">
            <a:extLst>
              <a:ext uri="{FF2B5EF4-FFF2-40B4-BE49-F238E27FC236}">
                <a16:creationId xmlns:a16="http://schemas.microsoft.com/office/drawing/2014/main" id="{E0756821-0C66-1E48-A373-52A477F16C03}"/>
              </a:ext>
            </a:extLst>
          </p:cNvPr>
          <p:cNvSpPr/>
          <p:nvPr/>
        </p:nvSpPr>
        <p:spPr>
          <a:xfrm rot="10800000">
            <a:off x="5299386" y="2358950"/>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200608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B3C3-D0A5-1742-AEB5-BAAA6C88451D}"/>
              </a:ext>
            </a:extLst>
          </p:cNvPr>
          <p:cNvSpPr>
            <a:spLocks noGrp="1"/>
          </p:cNvSpPr>
          <p:nvPr>
            <p:ph type="title"/>
          </p:nvPr>
        </p:nvSpPr>
        <p:spPr/>
        <p:txBody>
          <a:bodyPr/>
          <a:lstStyle/>
          <a:p>
            <a:r>
              <a:rPr lang="en-US" dirty="0"/>
              <a:t>O.C.</a:t>
            </a:r>
          </a:p>
        </p:txBody>
      </p:sp>
      <p:sp>
        <p:nvSpPr>
          <p:cNvPr id="4" name="Slide Number Placeholder 3">
            <a:extLst>
              <a:ext uri="{FF2B5EF4-FFF2-40B4-BE49-F238E27FC236}">
                <a16:creationId xmlns:a16="http://schemas.microsoft.com/office/drawing/2014/main" id="{C54BE378-53C6-3040-B7ED-206BB3D7A730}"/>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44</a:t>
            </a:fld>
            <a:endParaRPr lang="en-US" dirty="0">
              <a:solidFill>
                <a:srgbClr val="53565A"/>
              </a:solidFill>
              <a:latin typeface="Calibri"/>
            </a:endParaRPr>
          </a:p>
        </p:txBody>
      </p:sp>
      <p:sp>
        <p:nvSpPr>
          <p:cNvPr id="5" name="Content Placeholder 2">
            <a:extLst>
              <a:ext uri="{FF2B5EF4-FFF2-40B4-BE49-F238E27FC236}">
                <a16:creationId xmlns:a16="http://schemas.microsoft.com/office/drawing/2014/main" id="{15DA9B8D-1DBF-FF4E-AD2F-EC495748ADAF}"/>
              </a:ext>
            </a:extLst>
          </p:cNvPr>
          <p:cNvSpPr txBox="1">
            <a:spLocks/>
          </p:cNvSpPr>
          <p:nvPr/>
        </p:nvSpPr>
        <p:spPr>
          <a:xfrm>
            <a:off x="87088" y="1102828"/>
            <a:ext cx="3363686" cy="297931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dirty="0">
                <a:solidFill>
                  <a:srgbClr val="009ADF"/>
                </a:solidFill>
                <a:latin typeface="Calibri"/>
              </a:rPr>
              <a:t>      </a:t>
            </a:r>
            <a:r>
              <a:rPr lang="en-US" sz="1500" b="1" u="sng" dirty="0">
                <a:solidFill>
                  <a:srgbClr val="009ADF"/>
                </a:solidFill>
                <a:latin typeface="Calibri"/>
              </a:rPr>
              <a:t>3/15/20</a:t>
            </a:r>
          </a:p>
          <a:p>
            <a:pPr marL="0" indent="0" defTabSz="685800">
              <a:spcBef>
                <a:spcPts val="750"/>
              </a:spcBef>
              <a:buNone/>
              <a:defRPr/>
            </a:pPr>
            <a:endParaRPr lang="en-US" sz="1500" b="1" u="sng" dirty="0">
              <a:solidFill>
                <a:srgbClr val="009ADF"/>
              </a:solidFill>
              <a:latin typeface="Calibri"/>
            </a:endParaRPr>
          </a:p>
          <a:p>
            <a:pPr marL="0" indent="0" defTabSz="685800">
              <a:spcBef>
                <a:spcPts val="750"/>
              </a:spcBef>
              <a:buNone/>
              <a:defRPr/>
            </a:pPr>
            <a:r>
              <a:rPr lang="en-US" sz="1500" b="1" dirty="0">
                <a:solidFill>
                  <a:srgbClr val="009ADF"/>
                </a:solidFill>
                <a:latin typeface="Calibri"/>
              </a:rPr>
              <a:t>	12:00: </a:t>
            </a:r>
          </a:p>
          <a:p>
            <a:pPr marL="857250" lvl="2" indent="-171450" defTabSz="685800">
              <a:spcBef>
                <a:spcPts val="375"/>
              </a:spcBef>
              <a:defRPr/>
            </a:pPr>
            <a:r>
              <a:rPr lang="en-US" sz="1500" b="1" dirty="0">
                <a:solidFill>
                  <a:srgbClr val="53565A"/>
                </a:solidFill>
                <a:latin typeface="Calibri"/>
              </a:rPr>
              <a:t>COVID-19 resulted positive</a:t>
            </a:r>
          </a:p>
          <a:p>
            <a:pPr marL="857250" lvl="2" indent="-171450" defTabSz="685800">
              <a:spcBef>
                <a:spcPts val="375"/>
              </a:spcBef>
              <a:defRPr/>
            </a:pPr>
            <a:r>
              <a:rPr lang="en-US" sz="1500" dirty="0">
                <a:solidFill>
                  <a:srgbClr val="53565A"/>
                </a:solidFill>
                <a:latin typeface="Calibri"/>
              </a:rPr>
              <a:t>Family members notified </a:t>
            </a:r>
          </a:p>
          <a:p>
            <a:pPr marL="857250" lvl="2" indent="-171450" defTabSz="685800">
              <a:spcBef>
                <a:spcPts val="375"/>
              </a:spcBef>
              <a:defRPr/>
            </a:pPr>
            <a:r>
              <a:rPr lang="en-US" sz="1500" dirty="0">
                <a:solidFill>
                  <a:srgbClr val="53565A"/>
                </a:solidFill>
                <a:latin typeface="Calibri"/>
              </a:rPr>
              <a:t>O2 nasal cannula increased to 6 Liters </a:t>
            </a:r>
          </a:p>
          <a:p>
            <a:pPr marL="857250" lvl="2" indent="-171450" defTabSz="685800">
              <a:spcBef>
                <a:spcPts val="375"/>
              </a:spcBef>
              <a:defRPr/>
            </a:pPr>
            <a:r>
              <a:rPr lang="en-US" sz="1500" dirty="0">
                <a:solidFill>
                  <a:srgbClr val="53565A"/>
                </a:solidFill>
                <a:latin typeface="Calibri"/>
              </a:rPr>
              <a:t>Hydroxychloroquine 200mg PO BID started</a:t>
            </a:r>
          </a:p>
          <a:p>
            <a:pPr marL="857250" lvl="2" indent="-171450" defTabSz="685800">
              <a:spcBef>
                <a:spcPts val="375"/>
              </a:spcBef>
              <a:defRPr/>
            </a:pPr>
            <a:r>
              <a:rPr lang="en-US" sz="1500" dirty="0">
                <a:solidFill>
                  <a:srgbClr val="53565A"/>
                </a:solidFill>
                <a:latin typeface="Calibri"/>
              </a:rPr>
              <a:t>ID consult requested</a:t>
            </a:r>
            <a:br>
              <a:rPr lang="en-US" sz="1500" dirty="0">
                <a:solidFill>
                  <a:srgbClr val="53565A"/>
                </a:solidFill>
                <a:latin typeface="Calibri"/>
              </a:rPr>
            </a:br>
            <a:r>
              <a:rPr lang="en-US" sz="1500" dirty="0">
                <a:solidFill>
                  <a:srgbClr val="53565A"/>
                </a:solidFill>
                <a:latin typeface="Calibri"/>
              </a:rPr>
              <a:t>T cell subsets:    CD4, CD8, CD3</a:t>
            </a:r>
          </a:p>
          <a:p>
            <a:pPr marL="171450" indent="-171450" defTabSz="685800">
              <a:spcBef>
                <a:spcPts val="750"/>
              </a:spcBef>
              <a:defRPr/>
            </a:pPr>
            <a:endParaRPr lang="en-US" sz="1500" dirty="0">
              <a:solidFill>
                <a:srgbClr val="53565A"/>
              </a:solidFill>
              <a:latin typeface="Calibri"/>
            </a:endParaRPr>
          </a:p>
        </p:txBody>
      </p:sp>
      <p:sp>
        <p:nvSpPr>
          <p:cNvPr id="18" name="Arrow: Down 4">
            <a:extLst>
              <a:ext uri="{FF2B5EF4-FFF2-40B4-BE49-F238E27FC236}">
                <a16:creationId xmlns:a16="http://schemas.microsoft.com/office/drawing/2014/main" id="{46F58996-BB6D-FA4B-8A9C-578412318A7D}"/>
              </a:ext>
            </a:extLst>
          </p:cNvPr>
          <p:cNvSpPr/>
          <p:nvPr/>
        </p:nvSpPr>
        <p:spPr>
          <a:xfrm>
            <a:off x="2118947" y="3638282"/>
            <a:ext cx="110612" cy="147484"/>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19" name="Content Placeholder 2">
            <a:extLst>
              <a:ext uri="{FF2B5EF4-FFF2-40B4-BE49-F238E27FC236}">
                <a16:creationId xmlns:a16="http://schemas.microsoft.com/office/drawing/2014/main" id="{F1541687-E5B7-1F4F-99A6-91FB5277E8B6}"/>
              </a:ext>
            </a:extLst>
          </p:cNvPr>
          <p:cNvSpPr txBox="1">
            <a:spLocks/>
          </p:cNvSpPr>
          <p:nvPr/>
        </p:nvSpPr>
        <p:spPr>
          <a:xfrm>
            <a:off x="3031078" y="1102828"/>
            <a:ext cx="3363686" cy="35018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dirty="0">
                <a:solidFill>
                  <a:srgbClr val="009ADF"/>
                </a:solidFill>
                <a:latin typeface="Calibri"/>
              </a:rPr>
              <a:t>      </a:t>
            </a:r>
            <a:r>
              <a:rPr lang="en-US" sz="1500" b="1" u="sng" dirty="0">
                <a:solidFill>
                  <a:srgbClr val="009ADF"/>
                </a:solidFill>
                <a:latin typeface="Calibri"/>
              </a:rPr>
              <a:t>3/19/20</a:t>
            </a:r>
          </a:p>
          <a:p>
            <a:pPr marL="0" indent="0" defTabSz="685800">
              <a:spcBef>
                <a:spcPts val="750"/>
              </a:spcBef>
              <a:buNone/>
              <a:defRPr/>
            </a:pPr>
            <a:endParaRPr lang="en-US" sz="1500" b="1" u="sng" dirty="0">
              <a:solidFill>
                <a:srgbClr val="009ADF"/>
              </a:solidFill>
              <a:latin typeface="Calibri"/>
            </a:endParaRPr>
          </a:p>
          <a:p>
            <a:pPr marL="0" indent="0" defTabSz="685800">
              <a:spcBef>
                <a:spcPts val="750"/>
              </a:spcBef>
              <a:buNone/>
              <a:defRPr/>
            </a:pPr>
            <a:r>
              <a:rPr lang="en-US" sz="1500" b="1" dirty="0">
                <a:solidFill>
                  <a:srgbClr val="009ADF"/>
                </a:solidFill>
                <a:latin typeface="Calibri"/>
              </a:rPr>
              <a:t>	20:20: </a:t>
            </a:r>
          </a:p>
          <a:p>
            <a:pPr marL="857250" lvl="2" indent="-171450" defTabSz="685800">
              <a:spcBef>
                <a:spcPts val="375"/>
              </a:spcBef>
              <a:defRPr/>
            </a:pPr>
            <a:r>
              <a:rPr lang="en-US" sz="1500" dirty="0">
                <a:solidFill>
                  <a:srgbClr val="53565A"/>
                </a:solidFill>
                <a:latin typeface="Calibri"/>
              </a:rPr>
              <a:t>Monitored in the ICU for 5 days with goal to maintain O2 sat ≥ 95%</a:t>
            </a:r>
          </a:p>
          <a:p>
            <a:pPr marL="857250" lvl="2" indent="-171450" defTabSz="685800">
              <a:spcBef>
                <a:spcPts val="375"/>
              </a:spcBef>
              <a:defRPr/>
            </a:pPr>
            <a:r>
              <a:rPr lang="en-US" sz="1500" dirty="0">
                <a:solidFill>
                  <a:srgbClr val="53565A"/>
                </a:solidFill>
                <a:latin typeface="Calibri"/>
              </a:rPr>
              <a:t>Required 6L nasal cannula and intermittent use of non-rebreather mask</a:t>
            </a:r>
          </a:p>
          <a:p>
            <a:pPr marL="857250" lvl="2" indent="-171450" defTabSz="685800">
              <a:spcBef>
                <a:spcPts val="375"/>
              </a:spcBef>
              <a:defRPr/>
            </a:pPr>
            <a:r>
              <a:rPr lang="en-US" sz="1500" dirty="0">
                <a:solidFill>
                  <a:srgbClr val="53565A"/>
                </a:solidFill>
                <a:latin typeface="Calibri"/>
              </a:rPr>
              <a:t>Never required intubation</a:t>
            </a:r>
            <a:br>
              <a:rPr lang="en-US" sz="1500" dirty="0">
                <a:solidFill>
                  <a:srgbClr val="53565A"/>
                </a:solidFill>
                <a:latin typeface="Calibri"/>
              </a:rPr>
            </a:br>
            <a:r>
              <a:rPr lang="en-US" sz="1500" dirty="0">
                <a:solidFill>
                  <a:srgbClr val="53565A"/>
                </a:solidFill>
                <a:latin typeface="Calibri"/>
              </a:rPr>
              <a:t>Transferred from ICU to dedicated COVID-19 unit</a:t>
            </a:r>
          </a:p>
          <a:p>
            <a:pPr marL="857250" lvl="2" indent="-171450" defTabSz="685800">
              <a:spcBef>
                <a:spcPts val="375"/>
              </a:spcBef>
              <a:defRPr/>
            </a:pPr>
            <a:r>
              <a:rPr lang="en-US" sz="1500" dirty="0">
                <a:solidFill>
                  <a:srgbClr val="53565A"/>
                </a:solidFill>
                <a:latin typeface="Calibri"/>
              </a:rPr>
              <a:t>Fetal status remained reassuring, no contractions</a:t>
            </a:r>
          </a:p>
        </p:txBody>
      </p:sp>
      <p:pic>
        <p:nvPicPr>
          <p:cNvPr id="20" name="Picture 19">
            <a:extLst>
              <a:ext uri="{FF2B5EF4-FFF2-40B4-BE49-F238E27FC236}">
                <a16:creationId xmlns:a16="http://schemas.microsoft.com/office/drawing/2014/main" id="{DE655EFF-9A7E-D449-9090-CD979CBF96FE}"/>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3321179" y="1618471"/>
            <a:ext cx="402966" cy="400343"/>
          </a:xfrm>
          <a:prstGeom prst="rect">
            <a:avLst/>
          </a:prstGeom>
        </p:spPr>
      </p:pic>
      <p:pic>
        <p:nvPicPr>
          <p:cNvPr id="28" name="Picture 27">
            <a:extLst>
              <a:ext uri="{FF2B5EF4-FFF2-40B4-BE49-F238E27FC236}">
                <a16:creationId xmlns:a16="http://schemas.microsoft.com/office/drawing/2014/main" id="{85377719-B877-4D45-B3D0-DA40C2C077A3}"/>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389306" y="1618471"/>
            <a:ext cx="402966" cy="400343"/>
          </a:xfrm>
          <a:prstGeom prst="rect">
            <a:avLst/>
          </a:prstGeom>
        </p:spPr>
      </p:pic>
      <p:sp>
        <p:nvSpPr>
          <p:cNvPr id="29" name="Content Placeholder 2">
            <a:extLst>
              <a:ext uri="{FF2B5EF4-FFF2-40B4-BE49-F238E27FC236}">
                <a16:creationId xmlns:a16="http://schemas.microsoft.com/office/drawing/2014/main" id="{23E12D06-63C5-304C-9F0C-88E1D8CF5A96}"/>
              </a:ext>
            </a:extLst>
          </p:cNvPr>
          <p:cNvSpPr txBox="1">
            <a:spLocks/>
          </p:cNvSpPr>
          <p:nvPr/>
        </p:nvSpPr>
        <p:spPr>
          <a:xfrm>
            <a:off x="5790013" y="1050084"/>
            <a:ext cx="3363686" cy="35018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b="1" dirty="0">
                <a:solidFill>
                  <a:srgbClr val="009ADF"/>
                </a:solidFill>
                <a:latin typeface="Calibri"/>
              </a:rPr>
              <a:t>      </a:t>
            </a:r>
            <a:r>
              <a:rPr lang="en-US" sz="1500" b="1" u="sng" dirty="0">
                <a:solidFill>
                  <a:srgbClr val="009ADF"/>
                </a:solidFill>
                <a:latin typeface="Calibri"/>
              </a:rPr>
              <a:t>3/20/20</a:t>
            </a:r>
          </a:p>
          <a:p>
            <a:pPr marL="0" indent="0" defTabSz="685800">
              <a:spcBef>
                <a:spcPts val="750"/>
              </a:spcBef>
              <a:buNone/>
              <a:defRPr/>
            </a:pPr>
            <a:endParaRPr lang="en-US" sz="1500" b="1" u="sng" dirty="0">
              <a:solidFill>
                <a:srgbClr val="009ADF"/>
              </a:solidFill>
              <a:latin typeface="Calibri"/>
            </a:endParaRPr>
          </a:p>
          <a:p>
            <a:pPr marL="0" indent="0" defTabSz="685800">
              <a:spcBef>
                <a:spcPts val="750"/>
              </a:spcBef>
              <a:buNone/>
              <a:defRPr/>
            </a:pPr>
            <a:r>
              <a:rPr lang="en-US" sz="1500" b="1" dirty="0">
                <a:solidFill>
                  <a:srgbClr val="009ADF"/>
                </a:solidFill>
                <a:latin typeface="Calibri"/>
              </a:rPr>
              <a:t>	TBD</a:t>
            </a:r>
          </a:p>
          <a:p>
            <a:pPr marL="857250" lvl="2" indent="-171450" defTabSz="685800">
              <a:spcBef>
                <a:spcPts val="375"/>
              </a:spcBef>
              <a:defRPr/>
            </a:pPr>
            <a:r>
              <a:rPr lang="en-US" sz="1500" dirty="0">
                <a:solidFill>
                  <a:srgbClr val="53565A"/>
                </a:solidFill>
                <a:latin typeface="Calibri"/>
              </a:rPr>
              <a:t>Discharged to home quarantine with follow up prenatal appt  in 3 weeks</a:t>
            </a:r>
          </a:p>
        </p:txBody>
      </p:sp>
      <p:pic>
        <p:nvPicPr>
          <p:cNvPr id="30" name="Picture 29">
            <a:extLst>
              <a:ext uri="{FF2B5EF4-FFF2-40B4-BE49-F238E27FC236}">
                <a16:creationId xmlns:a16="http://schemas.microsoft.com/office/drawing/2014/main" id="{2454EC73-C9D4-3347-AFD4-07C4BDF48577}"/>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6299" t="6667" r="5842" b="12592"/>
          <a:stretch/>
        </p:blipFill>
        <p:spPr>
          <a:xfrm>
            <a:off x="6080114" y="1565728"/>
            <a:ext cx="402966" cy="400343"/>
          </a:xfrm>
          <a:prstGeom prst="rect">
            <a:avLst/>
          </a:prstGeom>
        </p:spPr>
      </p:pic>
    </p:spTree>
    <p:extLst>
      <p:ext uri="{BB962C8B-B14F-4D97-AF65-F5344CB8AC3E}">
        <p14:creationId xmlns:p14="http://schemas.microsoft.com/office/powerpoint/2010/main" val="2443134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4294967295"/>
          </p:nvPr>
        </p:nvSpPr>
        <p:spPr>
          <a:xfrm>
            <a:off x="7444978" y="4780360"/>
            <a:ext cx="556022" cy="209550"/>
          </a:xfrm>
        </p:spPr>
        <p:txBody>
          <a:bodyPr/>
          <a:lstStyle/>
          <a:p>
            <a:pPr defTabSz="685800">
              <a:defRPr/>
            </a:pPr>
            <a:fld id="{5E8BC936-0928-C346-B13E-04BD58031644}" type="slidenum">
              <a:rPr lang="en-US">
                <a:solidFill>
                  <a:srgbClr val="53565A"/>
                </a:solidFill>
                <a:latin typeface="Calibri"/>
              </a:rPr>
              <a:pPr defTabSz="685800">
                <a:defRPr/>
              </a:pPr>
              <a:t>45</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Rectangle 7">
            <a:extLst>
              <a:ext uri="{FF2B5EF4-FFF2-40B4-BE49-F238E27FC236}">
                <a16:creationId xmlns:a16="http://schemas.microsoft.com/office/drawing/2014/main" id="{AB031DA5-5D3B-1245-8DF2-6A035654FF49}"/>
              </a:ext>
            </a:extLst>
          </p:cNvPr>
          <p:cNvSpPr/>
          <p:nvPr/>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9" name="Title 3">
            <a:extLst>
              <a:ext uri="{FF2B5EF4-FFF2-40B4-BE49-F238E27FC236}">
                <a16:creationId xmlns:a16="http://schemas.microsoft.com/office/drawing/2014/main" id="{655965D5-D4B5-184F-9F56-BEEDD46A5980}"/>
              </a:ext>
            </a:extLst>
          </p:cNvPr>
          <p:cNvSpPr>
            <a:spLocks noGrp="1"/>
          </p:cNvSpPr>
          <p:nvPr>
            <p:ph type="title"/>
          </p:nvPr>
        </p:nvSpPr>
        <p:spPr>
          <a:xfrm>
            <a:off x="1485900" y="1602416"/>
            <a:ext cx="6172200" cy="1786269"/>
          </a:xfrm>
        </p:spPr>
        <p:txBody>
          <a:bodyPr/>
          <a:lstStyle/>
          <a:p>
            <a:r>
              <a:rPr lang="en-US" sz="3000" dirty="0">
                <a:solidFill>
                  <a:schemeClr val="bg2"/>
                </a:solidFill>
              </a:rPr>
              <a:t>Ambulatory &amp; Inpatient Considerations &amp; Challenges</a:t>
            </a:r>
          </a:p>
        </p:txBody>
      </p:sp>
      <p:sp>
        <p:nvSpPr>
          <p:cNvPr id="7" name="Title 1">
            <a:extLst>
              <a:ext uri="{FF2B5EF4-FFF2-40B4-BE49-F238E27FC236}">
                <a16:creationId xmlns:a16="http://schemas.microsoft.com/office/drawing/2014/main" id="{6775C168-0ECD-7844-8AA5-531D243F1E17}"/>
              </a:ext>
            </a:extLst>
          </p:cNvPr>
          <p:cNvSpPr txBox="1">
            <a:spLocks/>
          </p:cNvSpPr>
          <p:nvPr/>
        </p:nvSpPr>
        <p:spPr>
          <a:xfrm>
            <a:off x="2558143" y="2571750"/>
            <a:ext cx="4550229" cy="1423822"/>
          </a:xfrm>
          <a:prstGeom prst="rect">
            <a:avLst/>
          </a:prstGeom>
        </p:spPr>
        <p:txBody>
          <a:bodyPr vert="horz" lIns="0" tIns="0" rIns="0" bIns="0" rtlCol="0" anchor="t" anchorCtr="0">
            <a:noAutofit/>
          </a:bodyPr>
          <a:lstStyle>
            <a:lvl1pPr algn="l" defTabSz="342900" rtl="0" eaLnBrk="1" latinLnBrk="0" hangingPunct="1">
              <a:spcBef>
                <a:spcPct val="0"/>
              </a:spcBef>
              <a:buNone/>
              <a:defRPr sz="3300" b="1" i="0" kern="1200">
                <a:solidFill>
                  <a:schemeClr val="accent1"/>
                </a:solidFill>
                <a:latin typeface="Calibri"/>
                <a:ea typeface="+mj-ea"/>
                <a:cs typeface="Calibri"/>
              </a:defRPr>
            </a:lvl1pPr>
          </a:lstStyle>
          <a:p>
            <a:pPr defTabSz="257175"/>
            <a:r>
              <a:rPr lang="en-US" sz="1800" b="0" dirty="0">
                <a:solidFill>
                  <a:srgbClr val="FFFFFF"/>
                </a:solidFill>
              </a:rPr>
              <a:t>		</a:t>
            </a:r>
            <a:r>
              <a:rPr lang="en-US" sz="1800" dirty="0">
                <a:solidFill>
                  <a:srgbClr val="FFFFFF"/>
                </a:solidFill>
              </a:rPr>
              <a:t>Michael </a:t>
            </a:r>
            <a:r>
              <a:rPr lang="en-US" sz="1800" dirty="0" err="1">
                <a:solidFill>
                  <a:srgbClr val="FFFFFF"/>
                </a:solidFill>
              </a:rPr>
              <a:t>Nimaroff</a:t>
            </a:r>
            <a:r>
              <a:rPr lang="en-US" sz="1800" dirty="0">
                <a:solidFill>
                  <a:srgbClr val="FFFFFF"/>
                </a:solidFill>
              </a:rPr>
              <a:t>, MD</a:t>
            </a:r>
            <a:br>
              <a:rPr lang="en-US" sz="1800" b="0" dirty="0">
                <a:solidFill>
                  <a:srgbClr val="FFFFFF"/>
                </a:solidFill>
              </a:rPr>
            </a:br>
            <a:r>
              <a:rPr lang="en-US" sz="1800" b="0" dirty="0">
                <a:solidFill>
                  <a:srgbClr val="FFFFFF"/>
                </a:solidFill>
              </a:rPr>
              <a:t>		</a:t>
            </a:r>
            <a:r>
              <a:rPr lang="en-US" sz="1800" b="0" i="1" dirty="0">
                <a:solidFill>
                  <a:srgbClr val="FFFFFF"/>
                </a:solidFill>
              </a:rPr>
              <a:t>Senior Vice President 	OBGYN Service Line</a:t>
            </a:r>
            <a:br>
              <a:rPr lang="en-US" sz="1800" b="0" dirty="0">
                <a:solidFill>
                  <a:srgbClr val="FFFFFF"/>
                </a:solidFill>
              </a:rPr>
            </a:br>
            <a:r>
              <a:rPr lang="en-US" sz="1800" b="0" dirty="0">
                <a:solidFill>
                  <a:srgbClr val="FFFFFF"/>
                </a:solidFill>
              </a:rPr>
              <a:t>		</a:t>
            </a:r>
            <a:r>
              <a:rPr lang="en-US" sz="1800" dirty="0" err="1">
                <a:solidFill>
                  <a:srgbClr val="FFFFFF"/>
                </a:solidFill>
              </a:rPr>
              <a:t>Adriann</a:t>
            </a:r>
            <a:r>
              <a:rPr lang="en-US" sz="1800" dirty="0">
                <a:solidFill>
                  <a:srgbClr val="FFFFFF"/>
                </a:solidFill>
              </a:rPr>
              <a:t> Combs, DNP, NNP</a:t>
            </a:r>
            <a:br>
              <a:rPr lang="en-US" sz="1800" b="0" dirty="0">
                <a:solidFill>
                  <a:srgbClr val="FFFFFF"/>
                </a:solidFill>
              </a:rPr>
            </a:br>
            <a:r>
              <a:rPr lang="en-US" sz="1800" b="0" dirty="0">
                <a:solidFill>
                  <a:srgbClr val="FFFFFF"/>
                </a:solidFill>
              </a:rPr>
              <a:t>		</a:t>
            </a:r>
            <a:r>
              <a:rPr lang="en-US" sz="1800" b="0" i="1" dirty="0">
                <a:solidFill>
                  <a:srgbClr val="FFFFFF"/>
                </a:solidFill>
              </a:rPr>
              <a:t>Clinical Director  OBGYN Service Line</a:t>
            </a:r>
            <a:endParaRPr lang="en-US" sz="1500" i="1" dirty="0">
              <a:solidFill>
                <a:srgbClr val="FFFFFF"/>
              </a:solidFill>
            </a:endParaRPr>
          </a:p>
        </p:txBody>
      </p:sp>
      <p:sp>
        <p:nvSpPr>
          <p:cNvPr id="10" name="TextBox 9">
            <a:extLst>
              <a:ext uri="{FF2B5EF4-FFF2-40B4-BE49-F238E27FC236}">
                <a16:creationId xmlns:a16="http://schemas.microsoft.com/office/drawing/2014/main" id="{54E926A7-3894-E349-A4B0-80C6533D2810}"/>
              </a:ext>
            </a:extLst>
          </p:cNvPr>
          <p:cNvSpPr txBox="1"/>
          <p:nvPr/>
        </p:nvSpPr>
        <p:spPr>
          <a:xfrm>
            <a:off x="3523195" y="3881230"/>
            <a:ext cx="2870786" cy="300082"/>
          </a:xfrm>
          <a:prstGeom prst="rect">
            <a:avLst/>
          </a:prstGeom>
          <a:noFill/>
        </p:spPr>
        <p:txBody>
          <a:bodyPr wrap="none" rtlCol="0">
            <a:spAutoFit/>
          </a:bodyPr>
          <a:lstStyle/>
          <a:p>
            <a:pPr defTabSz="685800"/>
            <a:r>
              <a:rPr lang="en-US" sz="1350" b="1" dirty="0">
                <a:solidFill>
                  <a:srgbClr val="FFFFFF"/>
                </a:solidFill>
                <a:latin typeface="Calibri"/>
              </a:rPr>
              <a:t>Northwell Health OBGYN Service Line</a:t>
            </a:r>
          </a:p>
        </p:txBody>
      </p:sp>
      <p:sp>
        <p:nvSpPr>
          <p:cNvPr id="11" name="Right Triangle 10">
            <a:extLst>
              <a:ext uri="{FF2B5EF4-FFF2-40B4-BE49-F238E27FC236}">
                <a16:creationId xmlns:a16="http://schemas.microsoft.com/office/drawing/2014/main" id="{CFB2AFBB-E1E0-3B43-A48D-3339B8EB5E84}"/>
              </a:ext>
            </a:extLst>
          </p:cNvPr>
          <p:cNvSpPr/>
          <p:nvPr/>
        </p:nvSpPr>
        <p:spPr>
          <a:xfrm rot="10800000">
            <a:off x="3334458" y="3952113"/>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3122460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Coronavirus </a:t>
            </a:r>
          </a:p>
        </p:txBody>
      </p:sp>
      <p:sp>
        <p:nvSpPr>
          <p:cNvPr id="3" name="Content Placeholder 2"/>
          <p:cNvSpPr>
            <a:spLocks noGrp="1"/>
          </p:cNvSpPr>
          <p:nvPr>
            <p:ph idx="1"/>
          </p:nvPr>
        </p:nvSpPr>
        <p:spPr>
          <a:xfrm>
            <a:off x="457200" y="1028699"/>
            <a:ext cx="4800600" cy="3429000"/>
          </a:xfrm>
        </p:spPr>
        <p:txBody>
          <a:bodyPr>
            <a:normAutofit/>
          </a:bodyPr>
          <a:lstStyle/>
          <a:p>
            <a:pPr marL="214313" indent="-214313">
              <a:spcBef>
                <a:spcPts val="450"/>
              </a:spcBef>
              <a:spcAft>
                <a:spcPts val="450"/>
              </a:spcAft>
              <a:buFont typeface="Arial" panose="020B0604020202020204" pitchFamily="34" charset="0"/>
              <a:buChar char="•"/>
            </a:pPr>
            <a:r>
              <a:rPr lang="en-US" sz="1500" dirty="0"/>
              <a:t>A cause of the Common Cold, seen frequently on a Respiratory Viral Panel (RVP) used by laboratories</a:t>
            </a:r>
          </a:p>
          <a:p>
            <a:pPr marL="214313" indent="-214313">
              <a:spcBef>
                <a:spcPts val="450"/>
              </a:spcBef>
              <a:spcAft>
                <a:spcPts val="450"/>
              </a:spcAft>
              <a:buFont typeface="Arial" panose="020B0604020202020204" pitchFamily="34" charset="0"/>
              <a:buChar char="•"/>
            </a:pPr>
            <a:r>
              <a:rPr lang="en-US" sz="1500" dirty="0"/>
              <a:t>Other Novel Coronaviruses:</a:t>
            </a:r>
          </a:p>
          <a:p>
            <a:pPr marL="474917" lvl="2" indent="-214313">
              <a:spcBef>
                <a:spcPts val="450"/>
              </a:spcBef>
              <a:spcAft>
                <a:spcPts val="450"/>
              </a:spcAft>
              <a:buFont typeface="Arial" panose="020B0604020202020204" pitchFamily="34" charset="0"/>
              <a:buChar char="•"/>
            </a:pPr>
            <a:r>
              <a:rPr lang="en-US" sz="1350" dirty="0"/>
              <a:t>Severe Acute Respiratory Syndrome </a:t>
            </a:r>
            <a:r>
              <a:rPr lang="en-US" sz="1350" i="1" dirty="0"/>
              <a:t>(</a:t>
            </a:r>
            <a:r>
              <a:rPr lang="en-US" sz="1350" dirty="0"/>
              <a:t>SARS) identified in 2003: Caused a self  limited outbreak  that was associated with a 10% mortality 15 years ago and has disappeared </a:t>
            </a:r>
          </a:p>
          <a:p>
            <a:pPr marL="474917" lvl="2" indent="-214313">
              <a:spcBef>
                <a:spcPts val="450"/>
              </a:spcBef>
              <a:spcAft>
                <a:spcPts val="450"/>
              </a:spcAft>
              <a:buFont typeface="Arial" panose="020B0604020202020204" pitchFamily="34" charset="0"/>
              <a:buChar char="•"/>
            </a:pPr>
            <a:r>
              <a:rPr lang="en-US" sz="1350" dirty="0"/>
              <a:t>Middle East Respiratory Syndrome </a:t>
            </a:r>
            <a:r>
              <a:rPr lang="en-US" sz="1350" i="1" dirty="0"/>
              <a:t>(</a:t>
            </a:r>
            <a:r>
              <a:rPr lang="en-US" sz="1350" dirty="0"/>
              <a:t>MERS) identified in 2012: A respiratory illness with 20% mortality mostly limited to the Middle East that passed form camels to humans </a:t>
            </a:r>
          </a:p>
          <a:p>
            <a:pPr marL="474917" lvl="2" indent="-214313">
              <a:spcBef>
                <a:spcPts val="450"/>
              </a:spcBef>
              <a:spcAft>
                <a:spcPts val="450"/>
              </a:spcAft>
              <a:buFont typeface="Arial" panose="020B0604020202020204" pitchFamily="34" charset="0"/>
              <a:buChar char="•"/>
            </a:pPr>
            <a:r>
              <a:rPr lang="en-US" sz="1350" dirty="0"/>
              <a:t>COVID-19: Identified in China in late </a:t>
            </a:r>
            <a:r>
              <a:rPr lang="en-US" sz="1350" b="1" dirty="0"/>
              <a:t>December 2019 </a:t>
            </a:r>
            <a:r>
              <a:rPr lang="en-US" sz="1350" dirty="0"/>
              <a:t>(likely passed from a bat or other animal to human) </a:t>
            </a:r>
          </a:p>
        </p:txBody>
      </p:sp>
      <p:sp>
        <p:nvSpPr>
          <p:cNvPr id="5" name="TextBox 4"/>
          <p:cNvSpPr txBox="1"/>
          <p:nvPr/>
        </p:nvSpPr>
        <p:spPr>
          <a:xfrm>
            <a:off x="5941536" y="3225594"/>
            <a:ext cx="2467508" cy="1384995"/>
          </a:xfrm>
          <a:prstGeom prst="rect">
            <a:avLst/>
          </a:prstGeom>
          <a:solidFill>
            <a:schemeClr val="bg1"/>
          </a:solidFill>
        </p:spPr>
        <p:txBody>
          <a:bodyPr wrap="square" rtlCol="0">
            <a:spAutoFit/>
          </a:bodyPr>
          <a:lstStyle/>
          <a:p>
            <a:pPr algn="ctr" defTabSz="685800"/>
            <a:r>
              <a:rPr lang="en-US" sz="1200" dirty="0">
                <a:solidFill>
                  <a:srgbClr val="FF681E"/>
                </a:solidFill>
                <a:latin typeface="Calibri"/>
              </a:rPr>
              <a:t>A model of the coronavirus structure showing the organization of the spike </a:t>
            </a:r>
            <a:r>
              <a:rPr lang="en-US" sz="1200" b="1" dirty="0">
                <a:solidFill>
                  <a:srgbClr val="FF681E"/>
                </a:solidFill>
                <a:latin typeface="Calibri"/>
              </a:rPr>
              <a:t>(S) </a:t>
            </a:r>
            <a:r>
              <a:rPr lang="en-US" sz="1200" dirty="0">
                <a:solidFill>
                  <a:srgbClr val="FF681E"/>
                </a:solidFill>
                <a:latin typeface="Calibri"/>
              </a:rPr>
              <a:t>Membrane </a:t>
            </a:r>
            <a:r>
              <a:rPr lang="en-US" sz="1200" b="1" dirty="0">
                <a:solidFill>
                  <a:srgbClr val="FF681E"/>
                </a:solidFill>
                <a:latin typeface="Calibri"/>
              </a:rPr>
              <a:t>(M) </a:t>
            </a:r>
            <a:r>
              <a:rPr lang="en-US" sz="1200" dirty="0">
                <a:solidFill>
                  <a:srgbClr val="FF681E"/>
                </a:solidFill>
                <a:latin typeface="Calibri"/>
              </a:rPr>
              <a:t>and envelope </a:t>
            </a:r>
            <a:r>
              <a:rPr lang="en-US" sz="1200" b="1" dirty="0">
                <a:solidFill>
                  <a:srgbClr val="FF681E"/>
                </a:solidFill>
                <a:latin typeface="Calibri"/>
              </a:rPr>
              <a:t>(E) </a:t>
            </a:r>
            <a:r>
              <a:rPr lang="en-US" sz="1200" dirty="0" err="1">
                <a:solidFill>
                  <a:srgbClr val="FF681E"/>
                </a:solidFill>
                <a:latin typeface="Calibri"/>
              </a:rPr>
              <a:t>gtycoproteins</a:t>
            </a:r>
            <a:r>
              <a:rPr lang="en-US" sz="1200" dirty="0">
                <a:solidFill>
                  <a:srgbClr val="53565A"/>
                </a:solidFill>
                <a:latin typeface="Calibri"/>
              </a:rPr>
              <a:t> </a:t>
            </a:r>
          </a:p>
          <a:p>
            <a:pPr algn="ctr" defTabSz="685800"/>
            <a:endParaRPr lang="en-US" sz="1200" dirty="0">
              <a:solidFill>
                <a:srgbClr val="009ADF"/>
              </a:solidFill>
              <a:latin typeface="Calibri"/>
            </a:endParaRPr>
          </a:p>
          <a:p>
            <a:pPr algn="ctr" defTabSz="685800"/>
            <a:r>
              <a:rPr lang="en-US" sz="1200" dirty="0">
                <a:solidFill>
                  <a:srgbClr val="009ADF"/>
                </a:solidFill>
                <a:latin typeface="Calibri"/>
              </a:rPr>
              <a:t>The </a:t>
            </a:r>
            <a:r>
              <a:rPr lang="en-US" sz="1200" b="1" dirty="0">
                <a:solidFill>
                  <a:srgbClr val="009ADF"/>
                </a:solidFill>
                <a:latin typeface="Calibri"/>
              </a:rPr>
              <a:t>RNA</a:t>
            </a:r>
            <a:r>
              <a:rPr lang="en-US" sz="1200" dirty="0">
                <a:solidFill>
                  <a:srgbClr val="009ADF"/>
                </a:solidFill>
                <a:latin typeface="Calibri"/>
              </a:rPr>
              <a:t> is protected by a helical capsid of </a:t>
            </a:r>
            <a:r>
              <a:rPr lang="en-US" sz="1200" b="1" dirty="0">
                <a:solidFill>
                  <a:srgbClr val="009ADF"/>
                </a:solidFill>
                <a:latin typeface="Calibri"/>
              </a:rPr>
              <a:t>N</a:t>
            </a:r>
            <a:r>
              <a:rPr lang="en-US" sz="1200" dirty="0">
                <a:solidFill>
                  <a:srgbClr val="009ADF"/>
                </a:solidFill>
                <a:latin typeface="Calibri"/>
              </a:rPr>
              <a:t> protein monomers</a:t>
            </a:r>
          </a:p>
        </p:txBody>
      </p:sp>
      <p:grpSp>
        <p:nvGrpSpPr>
          <p:cNvPr id="6" name="Group 5"/>
          <p:cNvGrpSpPr/>
          <p:nvPr/>
        </p:nvGrpSpPr>
        <p:grpSpPr>
          <a:xfrm>
            <a:off x="5941536" y="939546"/>
            <a:ext cx="2635942" cy="2169847"/>
            <a:chOff x="3103317" y="1395207"/>
            <a:chExt cx="2918491" cy="2483977"/>
          </a:xfrm>
        </p:grpSpPr>
        <p:pic>
          <p:nvPicPr>
            <p:cNvPr id="7" name="Picture 6"/>
            <p:cNvPicPr>
              <a:picLocks noChangeAspect="1"/>
            </p:cNvPicPr>
            <p:nvPr/>
          </p:nvPicPr>
          <p:blipFill rotWithShape="1">
            <a:blip r:embed="rId2"/>
            <a:srcRect l="53441" t="15374" r="984" b="28419"/>
            <a:stretch/>
          </p:blipFill>
          <p:spPr>
            <a:xfrm>
              <a:off x="3103317" y="1515415"/>
              <a:ext cx="2732003" cy="2363769"/>
            </a:xfrm>
            <a:prstGeom prst="rect">
              <a:avLst/>
            </a:prstGeom>
            <a:ln>
              <a:solidFill>
                <a:schemeClr val="accent1"/>
              </a:solidFill>
            </a:ln>
          </p:spPr>
        </p:pic>
        <p:sp>
          <p:nvSpPr>
            <p:cNvPr id="8" name="Oval 7"/>
            <p:cNvSpPr/>
            <p:nvPr/>
          </p:nvSpPr>
          <p:spPr>
            <a:xfrm>
              <a:off x="5122396" y="1395207"/>
              <a:ext cx="336885" cy="3184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srgbClr val="FFFFFF"/>
                  </a:solidFill>
                  <a:latin typeface="Calibri"/>
                </a:rPr>
                <a:t>M</a:t>
              </a:r>
            </a:p>
          </p:txBody>
        </p:sp>
        <p:sp>
          <p:nvSpPr>
            <p:cNvPr id="9" name="Oval 8"/>
            <p:cNvSpPr/>
            <p:nvPr/>
          </p:nvSpPr>
          <p:spPr>
            <a:xfrm>
              <a:off x="5253865" y="1666916"/>
              <a:ext cx="336885" cy="3184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srgbClr val="FFFFFF"/>
                  </a:solidFill>
                  <a:latin typeface="Calibri"/>
                </a:rPr>
                <a:t>E</a:t>
              </a:r>
            </a:p>
          </p:txBody>
        </p:sp>
        <p:sp>
          <p:nvSpPr>
            <p:cNvPr id="10" name="Oval 9"/>
            <p:cNvSpPr/>
            <p:nvPr/>
          </p:nvSpPr>
          <p:spPr>
            <a:xfrm>
              <a:off x="5684923" y="1507707"/>
              <a:ext cx="336885" cy="3184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srgbClr val="FFFFFF"/>
                  </a:solidFill>
                  <a:latin typeface="Calibri"/>
                </a:rPr>
                <a:t>S</a:t>
              </a:r>
            </a:p>
          </p:txBody>
        </p:sp>
        <p:sp>
          <p:nvSpPr>
            <p:cNvPr id="11" name="Oval 10"/>
            <p:cNvSpPr/>
            <p:nvPr/>
          </p:nvSpPr>
          <p:spPr>
            <a:xfrm>
              <a:off x="4403557" y="2318370"/>
              <a:ext cx="336885" cy="3184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srgbClr val="FFFFFF"/>
                  </a:solidFill>
                  <a:latin typeface="Calibri"/>
                </a:rPr>
                <a:t>N</a:t>
              </a:r>
            </a:p>
          </p:txBody>
        </p:sp>
        <p:sp>
          <p:nvSpPr>
            <p:cNvPr id="12" name="TextBox 11"/>
            <p:cNvSpPr txBox="1"/>
            <p:nvPr/>
          </p:nvSpPr>
          <p:spPr>
            <a:xfrm>
              <a:off x="4052998" y="2716718"/>
              <a:ext cx="416320" cy="237825"/>
            </a:xfrm>
            <a:prstGeom prst="rect">
              <a:avLst/>
            </a:prstGeom>
            <a:solidFill>
              <a:schemeClr val="tx1">
                <a:lumMod val="75000"/>
              </a:schemeClr>
            </a:solidFill>
          </p:spPr>
          <p:txBody>
            <a:bodyPr wrap="square" rtlCol="0">
              <a:spAutoFit/>
            </a:bodyPr>
            <a:lstStyle/>
            <a:p>
              <a:pPr defTabSz="685800"/>
              <a:r>
                <a:rPr lang="en-US" sz="750" b="1" dirty="0">
                  <a:solidFill>
                    <a:srgbClr val="FFFFFF"/>
                  </a:solidFill>
                  <a:latin typeface="Calibri"/>
                </a:rPr>
                <a:t>RNA</a:t>
              </a:r>
            </a:p>
          </p:txBody>
        </p:sp>
      </p:grpSp>
      <p:sp>
        <p:nvSpPr>
          <p:cNvPr id="14" name="Slide Number Placeholder 1"/>
          <p:cNvSpPr txBox="1">
            <a:spLocks/>
          </p:cNvSpPr>
          <p:nvPr/>
        </p:nvSpPr>
        <p:spPr>
          <a:xfrm>
            <a:off x="8315541" y="4852241"/>
            <a:ext cx="740375" cy="20919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r>
              <a:rPr lang="en-US" sz="638" dirty="0">
                <a:solidFill>
                  <a:srgbClr val="53565A"/>
                </a:solidFill>
                <a:latin typeface="Calibri"/>
              </a:rPr>
              <a:t>2</a:t>
            </a:r>
          </a:p>
        </p:txBody>
      </p:sp>
      <p:sp>
        <p:nvSpPr>
          <p:cNvPr id="13" name="Right Triangle 12">
            <a:extLst>
              <a:ext uri="{FF2B5EF4-FFF2-40B4-BE49-F238E27FC236}">
                <a16:creationId xmlns:a16="http://schemas.microsoft.com/office/drawing/2014/main" id="{B68A826A-0D62-1247-BD8E-C102E38457F8}"/>
              </a:ext>
            </a:extLst>
          </p:cNvPr>
          <p:cNvSpPr/>
          <p:nvPr/>
        </p:nvSpPr>
        <p:spPr>
          <a:xfrm rot="10800000">
            <a:off x="381091" y="1095078"/>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5" name="Right Triangle 14">
            <a:extLst>
              <a:ext uri="{FF2B5EF4-FFF2-40B4-BE49-F238E27FC236}">
                <a16:creationId xmlns:a16="http://schemas.microsoft.com/office/drawing/2014/main" id="{AE914336-282C-E045-B30F-C7F8D6C9919D}"/>
              </a:ext>
            </a:extLst>
          </p:cNvPr>
          <p:cNvSpPr/>
          <p:nvPr/>
        </p:nvSpPr>
        <p:spPr>
          <a:xfrm rot="10800000">
            <a:off x="381091" y="1664147"/>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1934775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Worldwide </a:t>
            </a:r>
            <a:r>
              <a:rPr lang="en-US" sz="2400" dirty="0" err="1"/>
              <a:t>BioDashboard</a:t>
            </a:r>
            <a:r>
              <a:rPr lang="en-US" sz="2400" dirty="0"/>
              <a:t> (3/22/2020)</a:t>
            </a:r>
          </a:p>
        </p:txBody>
      </p:sp>
      <p:sp>
        <p:nvSpPr>
          <p:cNvPr id="4" name="Slide Number Placeholder 3"/>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47</a:t>
            </a:fld>
            <a:endParaRPr lang="en-US" dirty="0">
              <a:solidFill>
                <a:srgbClr val="53565A"/>
              </a:solidFill>
              <a:latin typeface="Calibri"/>
            </a:endParaRPr>
          </a:p>
        </p:txBody>
      </p:sp>
      <p:pic>
        <p:nvPicPr>
          <p:cNvPr id="8" name="Content Placeholder 4">
            <a:extLst>
              <a:ext uri="{FF2B5EF4-FFF2-40B4-BE49-F238E27FC236}">
                <a16:creationId xmlns:a16="http://schemas.microsoft.com/office/drawing/2014/main" id="{C64E2885-A555-1D4A-8912-7D80451B9B54}"/>
              </a:ext>
            </a:extLst>
          </p:cNvPr>
          <p:cNvPicPr>
            <a:picLocks noChangeAspect="1"/>
          </p:cNvPicPr>
          <p:nvPr/>
        </p:nvPicPr>
        <p:blipFill rotWithShape="1">
          <a:blip r:embed="rId2"/>
          <a:srcRect l="1641" t="29360" r="3295" b="11638"/>
          <a:stretch/>
        </p:blipFill>
        <p:spPr>
          <a:xfrm>
            <a:off x="134977" y="1371600"/>
            <a:ext cx="8747766" cy="3052518"/>
          </a:xfrm>
          <a:prstGeom prst="rect">
            <a:avLst/>
          </a:prstGeom>
        </p:spPr>
      </p:pic>
      <p:sp>
        <p:nvSpPr>
          <p:cNvPr id="9" name="Oval 8">
            <a:extLst>
              <a:ext uri="{FF2B5EF4-FFF2-40B4-BE49-F238E27FC236}">
                <a16:creationId xmlns:a16="http://schemas.microsoft.com/office/drawing/2014/main" id="{129A71A6-DE34-554F-BC1D-0B69A98F69E7}"/>
              </a:ext>
            </a:extLst>
          </p:cNvPr>
          <p:cNvSpPr/>
          <p:nvPr/>
        </p:nvSpPr>
        <p:spPr>
          <a:xfrm>
            <a:off x="174436" y="1530706"/>
            <a:ext cx="1575707" cy="100838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US" sz="1350">
              <a:solidFill>
                <a:srgbClr val="53565A"/>
              </a:solidFill>
              <a:latin typeface="Calibri"/>
            </a:endParaRPr>
          </a:p>
        </p:txBody>
      </p:sp>
    </p:spTree>
    <p:extLst>
      <p:ext uri="{BB962C8B-B14F-4D97-AF65-F5344CB8AC3E}">
        <p14:creationId xmlns:p14="http://schemas.microsoft.com/office/powerpoint/2010/main" val="4059009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COVID-19 U.S. Cases </a:t>
            </a:r>
          </a:p>
        </p:txBody>
      </p:sp>
      <p:sp>
        <p:nvSpPr>
          <p:cNvPr id="9" name="Rectangle 8"/>
          <p:cNvSpPr/>
          <p:nvPr/>
        </p:nvSpPr>
        <p:spPr>
          <a:xfrm>
            <a:off x="346068" y="991144"/>
            <a:ext cx="3946765" cy="3554819"/>
          </a:xfrm>
          <a:prstGeom prst="rect">
            <a:avLst/>
          </a:prstGeom>
        </p:spPr>
        <p:txBody>
          <a:bodyPr wrap="square">
            <a:spAutoFit/>
          </a:bodyPr>
          <a:lstStyle/>
          <a:p>
            <a:pPr marL="214313" indent="-214313" defTabSz="685800">
              <a:buFont typeface="Arial" panose="020B0604020202020204" pitchFamily="34" charset="0"/>
              <a:buChar char="•"/>
            </a:pPr>
            <a:r>
              <a:rPr lang="en-US" sz="1500" dirty="0">
                <a:solidFill>
                  <a:srgbClr val="53565A"/>
                </a:solidFill>
                <a:latin typeface="Calibri"/>
                <a:cs typeface="Calibri"/>
              </a:rPr>
              <a:t>The outbreak first started in Wuhan, China, but cases have been identified in a growing number of other </a:t>
            </a:r>
            <a:r>
              <a:rPr lang="en-US" sz="1500" dirty="0">
                <a:solidFill>
                  <a:srgbClr val="53565A"/>
                </a:solidFill>
                <a:latin typeface="Calibri"/>
                <a:cs typeface="Calibri"/>
                <a:hlinkClick r:id="rId3"/>
              </a:rPr>
              <a:t>international locations</a:t>
            </a:r>
            <a:r>
              <a:rPr lang="en-US" sz="1500" dirty="0">
                <a:solidFill>
                  <a:srgbClr val="53565A"/>
                </a:solidFill>
                <a:latin typeface="Calibri"/>
                <a:cs typeface="Calibri"/>
              </a:rPr>
              <a:t>, including the United States. </a:t>
            </a:r>
          </a:p>
          <a:p>
            <a:pPr marL="214313" indent="-214313" defTabSz="685800">
              <a:buFont typeface="Arial" panose="020B0604020202020204" pitchFamily="34" charset="0"/>
              <a:buChar char="•"/>
            </a:pPr>
            <a:r>
              <a:rPr lang="en-US" sz="1500" dirty="0">
                <a:solidFill>
                  <a:srgbClr val="53565A"/>
                </a:solidFill>
                <a:latin typeface="Calibri"/>
              </a:rPr>
              <a:t>The Centers for Disease Control and Prevention (CDC) has confirmed an infection with the virus that causes COVID-19 in all 50 states</a:t>
            </a:r>
          </a:p>
          <a:p>
            <a:pPr defTabSz="685800"/>
            <a:r>
              <a:rPr lang="en-US" sz="1500" b="1" u="sng" dirty="0">
                <a:solidFill>
                  <a:srgbClr val="009ADF"/>
                </a:solidFill>
                <a:latin typeface="Calibri"/>
              </a:rPr>
              <a:t>As of March 22:  </a:t>
            </a:r>
          </a:p>
          <a:p>
            <a:pPr marL="214313" indent="-214313" defTabSz="685800">
              <a:buFont typeface="Arial" panose="020B0604020202020204" pitchFamily="34" charset="0"/>
              <a:buChar char="•"/>
            </a:pPr>
            <a:r>
              <a:rPr lang="en-US" sz="1500" dirty="0">
                <a:solidFill>
                  <a:srgbClr val="FF0000"/>
                </a:solidFill>
                <a:latin typeface="Calibri"/>
              </a:rPr>
              <a:t>Cases in United States –23480</a:t>
            </a:r>
          </a:p>
          <a:p>
            <a:pPr marL="214313" indent="-214313" defTabSz="685800">
              <a:buFont typeface="Arial" panose="020B0604020202020204" pitchFamily="34" charset="0"/>
              <a:buChar char="•"/>
            </a:pPr>
            <a:r>
              <a:rPr lang="en-US" sz="1500" dirty="0">
                <a:solidFill>
                  <a:srgbClr val="FF0000"/>
                </a:solidFill>
                <a:latin typeface="Calibri"/>
              </a:rPr>
              <a:t>Cases in New York – 10356	</a:t>
            </a:r>
          </a:p>
          <a:p>
            <a:pPr marL="214313" indent="-214313" defTabSz="685800">
              <a:buFont typeface="Arial" panose="020B0604020202020204" pitchFamily="34" charset="0"/>
              <a:buChar char="•"/>
            </a:pPr>
            <a:r>
              <a:rPr lang="en-US" sz="1500" dirty="0">
                <a:solidFill>
                  <a:srgbClr val="53565A"/>
                </a:solidFill>
                <a:latin typeface="Calibri"/>
              </a:rPr>
              <a:t>Cases in  NYC  – 9,045</a:t>
            </a:r>
          </a:p>
          <a:p>
            <a:pPr marL="214313" indent="-214313" defTabSz="685800">
              <a:buFont typeface="Arial" panose="020B0604020202020204" pitchFamily="34" charset="0"/>
              <a:buChar char="•"/>
            </a:pPr>
            <a:r>
              <a:rPr lang="en-US" sz="1500" dirty="0">
                <a:solidFill>
                  <a:srgbClr val="53565A"/>
                </a:solidFill>
                <a:latin typeface="Calibri"/>
              </a:rPr>
              <a:t>Cases in Nassau – 1,900		</a:t>
            </a:r>
          </a:p>
          <a:p>
            <a:pPr marL="214313" indent="-214313" defTabSz="685800">
              <a:buFont typeface="Arial" panose="020B0604020202020204" pitchFamily="34" charset="0"/>
              <a:buChar char="•"/>
            </a:pPr>
            <a:r>
              <a:rPr lang="en-US" sz="1500" dirty="0">
                <a:solidFill>
                  <a:srgbClr val="53565A"/>
                </a:solidFill>
                <a:latin typeface="Calibri"/>
              </a:rPr>
              <a:t>Cases in Suffolk – 1,034</a:t>
            </a:r>
          </a:p>
          <a:p>
            <a:pPr marL="214313" indent="-214313" defTabSz="685800">
              <a:buFont typeface="Arial" panose="020B0604020202020204" pitchFamily="34" charset="0"/>
              <a:buChar char="•"/>
            </a:pPr>
            <a:r>
              <a:rPr lang="en-US" sz="1500" dirty="0">
                <a:solidFill>
                  <a:srgbClr val="53565A"/>
                </a:solidFill>
                <a:latin typeface="Calibri"/>
              </a:rPr>
              <a:t>Cases In Westchester – 1,873</a:t>
            </a:r>
          </a:p>
        </p:txBody>
      </p:sp>
      <p:sp>
        <p:nvSpPr>
          <p:cNvPr id="8" name="Slide Number Placeholder 1"/>
          <p:cNvSpPr txBox="1">
            <a:spLocks/>
          </p:cNvSpPr>
          <p:nvPr/>
        </p:nvSpPr>
        <p:spPr>
          <a:xfrm>
            <a:off x="7945354" y="4780716"/>
            <a:ext cx="740375" cy="20919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r>
              <a:rPr lang="en-US" sz="638" dirty="0">
                <a:solidFill>
                  <a:srgbClr val="53565A"/>
                </a:solidFill>
                <a:latin typeface="Calibri"/>
              </a:rPr>
              <a:t>5</a:t>
            </a:r>
          </a:p>
        </p:txBody>
      </p:sp>
      <p:pic>
        <p:nvPicPr>
          <p:cNvPr id="5" name="Picture 4"/>
          <p:cNvPicPr>
            <a:picLocks noChangeAspect="1"/>
          </p:cNvPicPr>
          <p:nvPr/>
        </p:nvPicPr>
        <p:blipFill>
          <a:blip r:embed="rId4"/>
          <a:stretch>
            <a:fillRect/>
          </a:stretch>
        </p:blipFill>
        <p:spPr>
          <a:xfrm>
            <a:off x="4769290" y="610813"/>
            <a:ext cx="2612522" cy="224931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4793474" y="2935776"/>
            <a:ext cx="2826476" cy="1844940"/>
          </a:xfrm>
          <a:prstGeom prst="rect">
            <a:avLst/>
          </a:prstGeom>
          <a:effectLst>
            <a:outerShdw blurRad="50800" dist="38100" dir="2700000" algn="tl" rotWithShape="0">
              <a:prstClr val="black">
                <a:alpha val="40000"/>
              </a:prstClr>
            </a:outerShdw>
          </a:effectLst>
        </p:spPr>
      </p:pic>
      <p:sp>
        <p:nvSpPr>
          <p:cNvPr id="10" name="Right Triangle 9">
            <a:extLst>
              <a:ext uri="{FF2B5EF4-FFF2-40B4-BE49-F238E27FC236}">
                <a16:creationId xmlns:a16="http://schemas.microsoft.com/office/drawing/2014/main" id="{85B133E8-5B19-DB47-A067-0FFD6A252D12}"/>
              </a:ext>
            </a:extLst>
          </p:cNvPr>
          <p:cNvSpPr/>
          <p:nvPr/>
        </p:nvSpPr>
        <p:spPr>
          <a:xfrm rot="10800000">
            <a:off x="381091" y="1095078"/>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8E592348-8880-4141-A487-D06EAE502D5E}"/>
              </a:ext>
            </a:extLst>
          </p:cNvPr>
          <p:cNvSpPr/>
          <p:nvPr/>
        </p:nvSpPr>
        <p:spPr>
          <a:xfrm rot="10800000">
            <a:off x="346068" y="2014921"/>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TextBox 10"/>
          <p:cNvSpPr txBox="1"/>
          <p:nvPr/>
        </p:nvSpPr>
        <p:spPr>
          <a:xfrm>
            <a:off x="381091" y="2934764"/>
            <a:ext cx="3627240" cy="1477328"/>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r>
              <a:rPr lang="en-US" dirty="0">
                <a:solidFill>
                  <a:srgbClr val="FFFFFF"/>
                </a:solidFill>
                <a:latin typeface="Calibri"/>
              </a:rPr>
              <a:t>As of 3/22:</a:t>
            </a:r>
          </a:p>
          <a:p>
            <a:pPr defTabSz="685800"/>
            <a:r>
              <a:rPr lang="en-US" dirty="0">
                <a:solidFill>
                  <a:srgbClr val="FFFFFF"/>
                </a:solidFill>
                <a:latin typeface="Calibri"/>
              </a:rPr>
              <a:t>NYC 9045                   +2834</a:t>
            </a:r>
          </a:p>
          <a:p>
            <a:pPr defTabSz="685800"/>
            <a:r>
              <a:rPr lang="en-US" dirty="0">
                <a:solidFill>
                  <a:srgbClr val="FFFFFF"/>
                </a:solidFill>
                <a:latin typeface="Calibri"/>
              </a:rPr>
              <a:t>Nassau 1900             +666</a:t>
            </a:r>
          </a:p>
          <a:p>
            <a:pPr defTabSz="685800"/>
            <a:r>
              <a:rPr lang="en-US" dirty="0">
                <a:solidFill>
                  <a:srgbClr val="FFFFFF"/>
                </a:solidFill>
                <a:latin typeface="Calibri"/>
              </a:rPr>
              <a:t>Suffolk 1034              +372</a:t>
            </a:r>
          </a:p>
          <a:p>
            <a:pPr defTabSz="685800"/>
            <a:r>
              <a:rPr lang="en-US" dirty="0">
                <a:solidFill>
                  <a:srgbClr val="FFFFFF"/>
                </a:solidFill>
                <a:latin typeface="Calibri"/>
              </a:rPr>
              <a:t>Westchester 1873    +488</a:t>
            </a:r>
          </a:p>
        </p:txBody>
      </p:sp>
    </p:spTree>
    <p:extLst>
      <p:ext uri="{BB962C8B-B14F-4D97-AF65-F5344CB8AC3E}">
        <p14:creationId xmlns:p14="http://schemas.microsoft.com/office/powerpoint/2010/main" val="301739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68AC8B-1139-DD49-BAE3-6D741BE8B9D8}"/>
              </a:ext>
            </a:extLst>
          </p:cNvPr>
          <p:cNvSpPr/>
          <p:nvPr/>
        </p:nvSpPr>
        <p:spPr>
          <a:xfrm>
            <a:off x="169584" y="4593772"/>
            <a:ext cx="1397959" cy="5497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8" name="Title 7"/>
          <p:cNvSpPr>
            <a:spLocks noGrp="1"/>
          </p:cNvSpPr>
          <p:nvPr>
            <p:ph type="title"/>
          </p:nvPr>
        </p:nvSpPr>
        <p:spPr/>
        <p:txBody>
          <a:bodyPr/>
          <a:lstStyle/>
          <a:p>
            <a:r>
              <a:rPr lang="en-US" sz="2400" dirty="0" err="1"/>
              <a:t>Northwell</a:t>
            </a:r>
            <a:r>
              <a:rPr lang="en-US" sz="2400" dirty="0"/>
              <a:t> Health Preparedness</a:t>
            </a:r>
            <a:br>
              <a:rPr lang="en-US" sz="2400" dirty="0"/>
            </a:br>
            <a:endParaRPr lang="en-US" sz="2400" dirty="0"/>
          </a:p>
        </p:txBody>
      </p:sp>
      <p:pic>
        <p:nvPicPr>
          <p:cNvPr id="16" name="Picture 15"/>
          <p:cNvPicPr>
            <a:picLocks noChangeAspect="1"/>
          </p:cNvPicPr>
          <p:nvPr/>
        </p:nvPicPr>
        <p:blipFill rotWithShape="1">
          <a:blip r:embed="rId3"/>
          <a:srcRect l="27819" t="33173" r="24445" b="9957"/>
          <a:stretch/>
        </p:blipFill>
        <p:spPr>
          <a:xfrm>
            <a:off x="5386846" y="545717"/>
            <a:ext cx="1925913" cy="1529624"/>
          </a:xfrm>
          <a:prstGeom prst="rect">
            <a:avLst/>
          </a:prstGeom>
          <a:ln>
            <a:solidFill>
              <a:schemeClr val="tx1"/>
            </a:solidFill>
          </a:ln>
        </p:spPr>
      </p:pic>
      <p:sp>
        <p:nvSpPr>
          <p:cNvPr id="11" name="Slide Number Placeholder 1"/>
          <p:cNvSpPr txBox="1">
            <a:spLocks/>
          </p:cNvSpPr>
          <p:nvPr/>
        </p:nvSpPr>
        <p:spPr>
          <a:xfrm>
            <a:off x="7945354" y="4780716"/>
            <a:ext cx="740375" cy="20919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r>
              <a:rPr lang="en-US" sz="638" dirty="0">
                <a:solidFill>
                  <a:srgbClr val="53565A"/>
                </a:solidFill>
                <a:latin typeface="Calibri"/>
              </a:rPr>
              <a:t>12</a:t>
            </a:r>
          </a:p>
        </p:txBody>
      </p:sp>
      <p:sp>
        <p:nvSpPr>
          <p:cNvPr id="2" name="TextBox 1"/>
          <p:cNvSpPr txBox="1"/>
          <p:nvPr/>
        </p:nvSpPr>
        <p:spPr>
          <a:xfrm>
            <a:off x="388105" y="786674"/>
            <a:ext cx="4898783" cy="461665"/>
          </a:xfrm>
          <a:prstGeom prst="rect">
            <a:avLst/>
          </a:prstGeom>
          <a:noFill/>
        </p:spPr>
        <p:txBody>
          <a:bodyPr wrap="square" rtlCol="0">
            <a:spAutoFit/>
          </a:bodyPr>
          <a:lstStyle/>
          <a:p>
            <a:pPr defTabSz="685800"/>
            <a:r>
              <a:rPr lang="en-US" sz="1200" b="1" dirty="0">
                <a:solidFill>
                  <a:srgbClr val="009ADF"/>
                </a:solidFill>
                <a:latin typeface="Calibri"/>
              </a:rPr>
              <a:t>Our Northwell Emergency Management Intranet page is continuously updated with the latest resources related to COVID-19. </a:t>
            </a:r>
          </a:p>
        </p:txBody>
      </p:sp>
      <p:sp>
        <p:nvSpPr>
          <p:cNvPr id="3" name="TextBox 2"/>
          <p:cNvSpPr txBox="1"/>
          <p:nvPr/>
        </p:nvSpPr>
        <p:spPr>
          <a:xfrm>
            <a:off x="681550" y="1325730"/>
            <a:ext cx="4605338" cy="2977738"/>
          </a:xfrm>
          <a:prstGeom prst="rect">
            <a:avLst/>
          </a:prstGeom>
          <a:noFill/>
        </p:spPr>
        <p:txBody>
          <a:bodyPr wrap="square" rtlCol="0">
            <a:spAutoFit/>
          </a:bodyPr>
          <a:lstStyle/>
          <a:p>
            <a:pPr defTabSz="685800"/>
            <a:r>
              <a:rPr lang="en-US" sz="1200" b="1" dirty="0">
                <a:solidFill>
                  <a:srgbClr val="003CA5"/>
                </a:solidFill>
                <a:latin typeface="Calibri"/>
              </a:rPr>
              <a:t>Continuous Communication with All Staff</a:t>
            </a:r>
          </a:p>
          <a:p>
            <a:pPr marL="128588" indent="-128588" defTabSz="685800">
              <a:buFont typeface="Arial" panose="020B0604020202020204" pitchFamily="34" charset="0"/>
              <a:buChar char="•"/>
            </a:pPr>
            <a:r>
              <a:rPr lang="en-US" sz="1050" dirty="0">
                <a:solidFill>
                  <a:srgbClr val="53565A"/>
                </a:solidFill>
                <a:latin typeface="Calibri"/>
              </a:rPr>
              <a:t>COVID-19 Messages to All Employees are maintained by Clinical Executive Leadership to keep   staff engaged with the latest information and system efforts.</a:t>
            </a:r>
            <a:endParaRPr lang="en-US" sz="1500" dirty="0">
              <a:solidFill>
                <a:srgbClr val="53565A"/>
              </a:solidFill>
              <a:latin typeface="Calibri"/>
            </a:endParaRPr>
          </a:p>
          <a:p>
            <a:pPr defTabSz="685800"/>
            <a:r>
              <a:rPr lang="en-US" sz="1200" b="1" dirty="0">
                <a:solidFill>
                  <a:srgbClr val="003CA5"/>
                </a:solidFill>
                <a:latin typeface="Calibri"/>
              </a:rPr>
              <a:t>COVID-19 Toolkit</a:t>
            </a:r>
          </a:p>
          <a:p>
            <a:pPr marL="128588" indent="-128588" defTabSz="685800">
              <a:buFont typeface="Arial" panose="020B0604020202020204" pitchFamily="34" charset="0"/>
              <a:buChar char="•"/>
            </a:pPr>
            <a:r>
              <a:rPr lang="en-US" sz="1050" dirty="0">
                <a:solidFill>
                  <a:srgbClr val="53565A"/>
                </a:solidFill>
                <a:latin typeface="Calibri"/>
              </a:rPr>
              <a:t>Features the latest guidelines, protocols, recommendations and information</a:t>
            </a:r>
            <a:r>
              <a:rPr lang="en-US" sz="1200" dirty="0">
                <a:solidFill>
                  <a:srgbClr val="53565A"/>
                </a:solidFill>
                <a:latin typeface="Calibri"/>
              </a:rPr>
              <a:t>.</a:t>
            </a:r>
            <a:endParaRPr lang="en-US" sz="1500" dirty="0">
              <a:solidFill>
                <a:srgbClr val="53565A"/>
              </a:solidFill>
              <a:latin typeface="Calibri"/>
            </a:endParaRPr>
          </a:p>
          <a:p>
            <a:pPr defTabSz="685800"/>
            <a:r>
              <a:rPr lang="en-US" sz="1200" b="1" dirty="0">
                <a:solidFill>
                  <a:srgbClr val="003CA5"/>
                </a:solidFill>
                <a:latin typeface="Calibri"/>
              </a:rPr>
              <a:t>Policies</a:t>
            </a:r>
            <a:endParaRPr lang="en-US" sz="1050" dirty="0">
              <a:solidFill>
                <a:srgbClr val="003CA5"/>
              </a:solidFill>
              <a:latin typeface="Calibri"/>
            </a:endParaRPr>
          </a:p>
          <a:p>
            <a:pPr marL="128588" indent="-128588" defTabSz="685800">
              <a:buFont typeface="Arial" panose="020B0604020202020204" pitchFamily="34" charset="0"/>
              <a:buChar char="•"/>
            </a:pPr>
            <a:r>
              <a:rPr lang="en-US" sz="1050" dirty="0">
                <a:solidFill>
                  <a:srgbClr val="53565A"/>
                </a:solidFill>
                <a:latin typeface="Calibri"/>
              </a:rPr>
              <a:t>INF 1144: Personal Protective Equipment (PPE) Donning &amp; Doffing</a:t>
            </a:r>
          </a:p>
          <a:p>
            <a:pPr marL="128588" indent="-128588" defTabSz="685800">
              <a:buFont typeface="Arial" panose="020B0604020202020204" pitchFamily="34" charset="0"/>
              <a:buChar char="•"/>
            </a:pPr>
            <a:r>
              <a:rPr lang="en-US" sz="1050" dirty="0">
                <a:solidFill>
                  <a:srgbClr val="53565A"/>
                </a:solidFill>
                <a:latin typeface="Calibri"/>
              </a:rPr>
              <a:t>INF 2006: Respiratory Viruses (Avian Influenza A Viruses, Middle East Respiratory Syndrome Coronavirus, and Other Emerging Viruses Management)</a:t>
            </a:r>
            <a:endParaRPr lang="en-US" sz="1500" dirty="0">
              <a:solidFill>
                <a:srgbClr val="53565A"/>
              </a:solidFill>
              <a:latin typeface="Calibri"/>
            </a:endParaRPr>
          </a:p>
          <a:p>
            <a:pPr defTabSz="685800"/>
            <a:r>
              <a:rPr lang="en-US" sz="1200" b="1" dirty="0">
                <a:solidFill>
                  <a:srgbClr val="003CA5"/>
                </a:solidFill>
                <a:latin typeface="Calibri"/>
              </a:rPr>
              <a:t>Employee Health Services Guidelines</a:t>
            </a:r>
          </a:p>
          <a:p>
            <a:pPr marL="128588" indent="-128588" defTabSz="685800">
              <a:buFont typeface="Arial" panose="020B0604020202020204" pitchFamily="34" charset="0"/>
              <a:buChar char="•"/>
            </a:pPr>
            <a:r>
              <a:rPr lang="en-US" sz="1050" dirty="0">
                <a:solidFill>
                  <a:srgbClr val="53565A"/>
                </a:solidFill>
                <a:latin typeface="Calibri"/>
              </a:rPr>
              <a:t>Monitoring and management of employees returning from travel in affected areas.</a:t>
            </a:r>
            <a:endParaRPr lang="en-US" sz="1500" dirty="0">
              <a:solidFill>
                <a:srgbClr val="53565A"/>
              </a:solidFill>
              <a:latin typeface="Calibri"/>
            </a:endParaRPr>
          </a:p>
          <a:p>
            <a:pPr defTabSz="685800"/>
            <a:r>
              <a:rPr lang="en-US" sz="1200" b="1" dirty="0">
                <a:solidFill>
                  <a:srgbClr val="003CA5"/>
                </a:solidFill>
                <a:latin typeface="Calibri"/>
              </a:rPr>
              <a:t>Signage</a:t>
            </a:r>
          </a:p>
          <a:p>
            <a:pPr marL="128588" indent="-128588" defTabSz="685800">
              <a:buFont typeface="Arial" panose="020B0604020202020204" pitchFamily="34" charset="0"/>
              <a:buChar char="•"/>
            </a:pPr>
            <a:r>
              <a:rPr lang="en-US" sz="1050" dirty="0">
                <a:solidFill>
                  <a:srgbClr val="53565A"/>
                </a:solidFill>
                <a:latin typeface="Calibri"/>
              </a:rPr>
              <a:t>Travel Advisory </a:t>
            </a:r>
            <a:r>
              <a:rPr lang="en-US" sz="1050" i="1" dirty="0">
                <a:solidFill>
                  <a:srgbClr val="53565A"/>
                </a:solidFill>
                <a:latin typeface="Calibri"/>
              </a:rPr>
              <a:t>(Available in multiple languages).</a:t>
            </a:r>
          </a:p>
          <a:p>
            <a:pPr marL="128588" indent="-128588" defTabSz="685800">
              <a:buFont typeface="Arial" panose="020B0604020202020204" pitchFamily="34" charset="0"/>
              <a:buChar char="•"/>
            </a:pPr>
            <a:r>
              <a:rPr lang="en-US" sz="1050" dirty="0">
                <a:solidFill>
                  <a:srgbClr val="53565A"/>
                </a:solidFill>
                <a:latin typeface="Calibri"/>
              </a:rPr>
              <a:t>Cover Your Cough </a:t>
            </a:r>
            <a:r>
              <a:rPr lang="en-US" sz="1050" i="1" dirty="0">
                <a:solidFill>
                  <a:srgbClr val="53565A"/>
                </a:solidFill>
                <a:latin typeface="Calibri"/>
              </a:rPr>
              <a:t>(Available in multiple languages).</a:t>
            </a:r>
          </a:p>
          <a:p>
            <a:pPr marL="128588" indent="-128588" defTabSz="685800">
              <a:buFont typeface="Arial" panose="020B0604020202020204" pitchFamily="34" charset="0"/>
              <a:buChar char="•"/>
            </a:pPr>
            <a:r>
              <a:rPr lang="en-US" sz="1050" dirty="0">
                <a:solidFill>
                  <a:srgbClr val="53565A"/>
                </a:solidFill>
                <a:latin typeface="Calibri"/>
              </a:rPr>
              <a:t>General Health Advisory</a:t>
            </a:r>
          </a:p>
        </p:txBody>
      </p:sp>
      <p:pic>
        <p:nvPicPr>
          <p:cNvPr id="14" name="Picture 13"/>
          <p:cNvPicPr>
            <a:picLocks noChangeAspect="1"/>
          </p:cNvPicPr>
          <p:nvPr/>
        </p:nvPicPr>
        <p:blipFill rotWithShape="1">
          <a:blip r:embed="rId4"/>
          <a:srcRect l="27728" t="13551" r="39812" b="4635"/>
          <a:stretch/>
        </p:blipFill>
        <p:spPr>
          <a:xfrm>
            <a:off x="7290991" y="0"/>
            <a:ext cx="1803401" cy="2840900"/>
          </a:xfrm>
          <a:prstGeom prst="rect">
            <a:avLst/>
          </a:prstGeom>
        </p:spPr>
      </p:pic>
      <p:pic>
        <p:nvPicPr>
          <p:cNvPr id="18" name="Picture 17"/>
          <p:cNvPicPr>
            <a:picLocks noChangeAspect="1"/>
          </p:cNvPicPr>
          <p:nvPr/>
        </p:nvPicPr>
        <p:blipFill rotWithShape="1">
          <a:blip r:embed="rId5"/>
          <a:srcRect l="26283" t="13575" r="39247" b="4687"/>
          <a:stretch/>
        </p:blipFill>
        <p:spPr>
          <a:xfrm>
            <a:off x="5374122" y="2127250"/>
            <a:ext cx="1916870" cy="2840900"/>
          </a:xfrm>
          <a:prstGeom prst="rect">
            <a:avLst/>
          </a:prstGeom>
          <a:ln>
            <a:solidFill>
              <a:schemeClr val="tx1"/>
            </a:solid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4422" y="2892214"/>
            <a:ext cx="1343252" cy="2075936"/>
          </a:xfrm>
          <a:prstGeom prst="rect">
            <a:avLst/>
          </a:prstGeom>
        </p:spPr>
      </p:pic>
      <p:pic>
        <p:nvPicPr>
          <p:cNvPr id="6" name="Picture 5"/>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6021" y="1250022"/>
            <a:ext cx="548640" cy="548640"/>
          </a:xfrm>
          <a:prstGeom prst="rect">
            <a:avLst/>
          </a:prstGeom>
        </p:spPr>
      </p:pic>
      <p:pic>
        <p:nvPicPr>
          <p:cNvPr id="7" name="Picture 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3206" y="1923090"/>
            <a:ext cx="480060" cy="480060"/>
          </a:xfrm>
          <a:prstGeom prst="rect">
            <a:avLst/>
          </a:prstGeom>
        </p:spPr>
      </p:pic>
      <p:pic>
        <p:nvPicPr>
          <p:cNvPr id="9" name="Picture 8"/>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4115" y="2360828"/>
            <a:ext cx="548640" cy="548640"/>
          </a:xfrm>
          <a:prstGeom prst="rect">
            <a:avLst/>
          </a:prstGeom>
        </p:spPr>
      </p:pic>
      <p:pic>
        <p:nvPicPr>
          <p:cNvPr id="10" name="Picture 9"/>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9162" y="2901085"/>
            <a:ext cx="548640" cy="548640"/>
          </a:xfrm>
          <a:prstGeom prst="rect">
            <a:avLst/>
          </a:prstGeom>
        </p:spPr>
      </p:pic>
      <p:pic>
        <p:nvPicPr>
          <p:cNvPr id="21" name="Picture 20"/>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6639" y="3407403"/>
            <a:ext cx="548640" cy="548640"/>
          </a:xfrm>
          <a:prstGeom prst="rect">
            <a:avLst/>
          </a:prstGeom>
        </p:spPr>
      </p:pic>
    </p:spTree>
    <p:extLst>
      <p:ext uri="{BB962C8B-B14F-4D97-AF65-F5344CB8AC3E}">
        <p14:creationId xmlns:p14="http://schemas.microsoft.com/office/powerpoint/2010/main" val="191029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87B7BD-1A67-B543-8E75-B0EE14275ED0}"/>
              </a:ext>
            </a:extLst>
          </p:cNvPr>
          <p:cNvSpPr>
            <a:spLocks noGrp="1"/>
          </p:cNvSpPr>
          <p:nvPr>
            <p:ph type="title"/>
          </p:nvPr>
        </p:nvSpPr>
        <p:spPr>
          <a:xfrm>
            <a:off x="609600" y="1809750"/>
            <a:ext cx="7772400" cy="1650207"/>
          </a:xfrm>
        </p:spPr>
        <p:txBody>
          <a:bodyPr>
            <a:normAutofit/>
          </a:bodyPr>
          <a:lstStyle/>
          <a:p>
            <a:r>
              <a:rPr lang="en-US" dirty="0"/>
              <a:t>Clinical Considerations for the COVID-19 Perinatal Patient </a:t>
            </a:r>
          </a:p>
        </p:txBody>
      </p:sp>
      <p:sp>
        <p:nvSpPr>
          <p:cNvPr id="6" name="Text Placeholder 5">
            <a:extLst>
              <a:ext uri="{FF2B5EF4-FFF2-40B4-BE49-F238E27FC236}">
                <a16:creationId xmlns:a16="http://schemas.microsoft.com/office/drawing/2014/main" id="{883C926F-A080-CF49-A728-E624E463864D}"/>
              </a:ext>
            </a:extLst>
          </p:cNvPr>
          <p:cNvSpPr>
            <a:spLocks noGrp="1"/>
          </p:cNvSpPr>
          <p:nvPr>
            <p:ph type="body" idx="1"/>
          </p:nvPr>
        </p:nvSpPr>
        <p:spPr>
          <a:xfrm>
            <a:off x="609600" y="3714750"/>
            <a:ext cx="7772400" cy="1125140"/>
          </a:xfrm>
        </p:spPr>
        <p:txBody>
          <a:bodyPr>
            <a:normAutofit fontScale="47500" lnSpcReduction="20000"/>
          </a:bodyPr>
          <a:lstStyle/>
          <a:p>
            <a:r>
              <a:rPr lang="en-US" dirty="0" err="1"/>
              <a:t>Adriann</a:t>
            </a:r>
            <a:r>
              <a:rPr lang="en-US" dirty="0"/>
              <a:t> Combs DNP, NNP-BC </a:t>
            </a:r>
          </a:p>
          <a:p>
            <a:r>
              <a:rPr lang="en-US" dirty="0"/>
              <a:t>Natalie </a:t>
            </a:r>
            <a:r>
              <a:rPr lang="en-US" dirty="0" err="1"/>
              <a:t>Meirowitz</a:t>
            </a:r>
            <a:r>
              <a:rPr lang="en-US" dirty="0"/>
              <a:t> MD</a:t>
            </a:r>
          </a:p>
          <a:p>
            <a:r>
              <a:rPr lang="en-US" dirty="0"/>
              <a:t>Burton </a:t>
            </a:r>
            <a:r>
              <a:rPr lang="en-US" dirty="0" err="1"/>
              <a:t>Rochelson</a:t>
            </a:r>
            <a:r>
              <a:rPr lang="en-US" dirty="0"/>
              <a:t> MD</a:t>
            </a:r>
          </a:p>
          <a:p>
            <a:r>
              <a:rPr lang="en-US" dirty="0"/>
              <a:t>Andrew </a:t>
            </a:r>
            <a:r>
              <a:rPr lang="en-US" dirty="0" err="1"/>
              <a:t>Rasuch</a:t>
            </a:r>
            <a:r>
              <a:rPr lang="en-US" dirty="0"/>
              <a:t> MD</a:t>
            </a:r>
          </a:p>
          <a:p>
            <a:r>
              <a:rPr lang="en-US" dirty="0" err="1"/>
              <a:t>Sumithra</a:t>
            </a:r>
            <a:r>
              <a:rPr lang="en-US" dirty="0"/>
              <a:t> </a:t>
            </a:r>
            <a:r>
              <a:rPr lang="en-US" dirty="0" err="1"/>
              <a:t>Jeganathan</a:t>
            </a:r>
            <a:r>
              <a:rPr lang="en-US" dirty="0"/>
              <a:t> MD </a:t>
            </a:r>
          </a:p>
          <a:p>
            <a:r>
              <a:rPr lang="en-US" dirty="0"/>
              <a:t>Michael </a:t>
            </a:r>
            <a:r>
              <a:rPr lang="en-US" dirty="0" err="1"/>
              <a:t>Nimaroff</a:t>
            </a:r>
            <a:r>
              <a:rPr lang="en-US" dirty="0"/>
              <a:t> MD, MBA</a:t>
            </a:r>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3095475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2400" dirty="0"/>
              <a:t>Northwell Health Preparedness Continuous Actions </a:t>
            </a:r>
            <a:br>
              <a:rPr lang="en-US" sz="2400" dirty="0"/>
            </a:br>
            <a:endParaRPr lang="en-US" sz="2400" dirty="0"/>
          </a:p>
        </p:txBody>
      </p:sp>
      <p:sp>
        <p:nvSpPr>
          <p:cNvPr id="11" name="Slide Number Placeholder 1"/>
          <p:cNvSpPr txBox="1">
            <a:spLocks/>
          </p:cNvSpPr>
          <p:nvPr/>
        </p:nvSpPr>
        <p:spPr>
          <a:xfrm>
            <a:off x="7945354" y="4780716"/>
            <a:ext cx="740375" cy="20919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r>
              <a:rPr lang="en-US" sz="638" dirty="0">
                <a:solidFill>
                  <a:srgbClr val="53565A"/>
                </a:solidFill>
                <a:latin typeface="Calibri"/>
              </a:rPr>
              <a:t>8</a:t>
            </a:r>
          </a:p>
        </p:txBody>
      </p:sp>
      <p:sp>
        <p:nvSpPr>
          <p:cNvPr id="4" name="TextBox 3"/>
          <p:cNvSpPr txBox="1"/>
          <p:nvPr/>
        </p:nvSpPr>
        <p:spPr>
          <a:xfrm>
            <a:off x="407876" y="792116"/>
            <a:ext cx="6839670" cy="461665"/>
          </a:xfrm>
          <a:prstGeom prst="rect">
            <a:avLst/>
          </a:prstGeom>
          <a:noFill/>
        </p:spPr>
        <p:txBody>
          <a:bodyPr wrap="square" rtlCol="0">
            <a:spAutoFit/>
          </a:bodyPr>
          <a:lstStyle/>
          <a:p>
            <a:pPr defTabSz="685800"/>
            <a:r>
              <a:rPr lang="en-US" sz="1200" b="1" dirty="0">
                <a:solidFill>
                  <a:srgbClr val="009ADF"/>
                </a:solidFill>
                <a:latin typeface="Calibri"/>
              </a:rPr>
              <a:t>Currently, the system EOC has been activated to manage the novel coronavirus response and is</a:t>
            </a:r>
          </a:p>
          <a:p>
            <a:pPr defTabSz="685800"/>
            <a:r>
              <a:rPr lang="en-US" sz="1200" b="1" dirty="0">
                <a:solidFill>
                  <a:srgbClr val="009ADF"/>
                </a:solidFill>
                <a:latin typeface="Calibri"/>
              </a:rPr>
              <a:t>resting at a HICS Level 2. </a:t>
            </a:r>
          </a:p>
        </p:txBody>
      </p:sp>
      <p:sp>
        <p:nvSpPr>
          <p:cNvPr id="13" name="TextBox 12"/>
          <p:cNvSpPr txBox="1"/>
          <p:nvPr/>
        </p:nvSpPr>
        <p:spPr>
          <a:xfrm>
            <a:off x="881707" y="1273996"/>
            <a:ext cx="5497322" cy="3485570"/>
          </a:xfrm>
          <a:prstGeom prst="rect">
            <a:avLst/>
          </a:prstGeom>
          <a:noFill/>
        </p:spPr>
        <p:txBody>
          <a:bodyPr wrap="square" rtlCol="0">
            <a:spAutoFit/>
          </a:bodyPr>
          <a:lstStyle/>
          <a:p>
            <a:pPr defTabSz="685800"/>
            <a:r>
              <a:rPr lang="en-US" sz="1350" b="1" dirty="0">
                <a:solidFill>
                  <a:srgbClr val="003CA5"/>
                </a:solidFill>
                <a:latin typeface="Calibri"/>
              </a:rPr>
              <a:t>Routine Briefings</a:t>
            </a:r>
          </a:p>
          <a:p>
            <a:pPr marL="128588" indent="-128588" defTabSz="685800">
              <a:buFont typeface="Arial" panose="020B0604020202020204" pitchFamily="34" charset="0"/>
              <a:buChar char="•"/>
            </a:pPr>
            <a:r>
              <a:rPr lang="en-US" sz="1200" dirty="0">
                <a:solidFill>
                  <a:srgbClr val="53565A"/>
                </a:solidFill>
                <a:latin typeface="Calibri"/>
              </a:rPr>
              <a:t>To review the latest information, developments and CDC guidelines.</a:t>
            </a:r>
          </a:p>
          <a:p>
            <a:pPr marL="128588" indent="-128588" defTabSz="685800">
              <a:buFont typeface="Arial" panose="020B0604020202020204" pitchFamily="34" charset="0"/>
              <a:buChar char="•"/>
            </a:pPr>
            <a:r>
              <a:rPr lang="en-US" sz="1200" dirty="0">
                <a:solidFill>
                  <a:srgbClr val="53565A"/>
                </a:solidFill>
                <a:latin typeface="Calibri"/>
              </a:rPr>
              <a:t>Routine audits to assess compliance with identification, isolation and notification of Persons Under Investigation (PUI).</a:t>
            </a:r>
          </a:p>
          <a:p>
            <a:pPr defTabSz="685800"/>
            <a:endParaRPr lang="en-US" sz="1050" b="1" dirty="0">
              <a:solidFill>
                <a:srgbClr val="53565A"/>
              </a:solidFill>
              <a:latin typeface="Calibri"/>
            </a:endParaRPr>
          </a:p>
          <a:p>
            <a:pPr defTabSz="685800"/>
            <a:r>
              <a:rPr lang="en-US" sz="1350" b="1" dirty="0">
                <a:solidFill>
                  <a:srgbClr val="003CA5"/>
                </a:solidFill>
                <a:latin typeface="Calibri"/>
              </a:rPr>
              <a:t>Lab Specimen Collection Process Flows</a:t>
            </a:r>
            <a:endParaRPr lang="en-US" sz="1350" dirty="0">
              <a:solidFill>
                <a:srgbClr val="003CA5"/>
              </a:solidFill>
              <a:latin typeface="Calibri"/>
            </a:endParaRPr>
          </a:p>
          <a:p>
            <a:pPr defTabSz="685800"/>
            <a:endParaRPr lang="en-US" sz="1200" b="1" dirty="0">
              <a:solidFill>
                <a:srgbClr val="53565A"/>
              </a:solidFill>
              <a:latin typeface="Calibri"/>
            </a:endParaRPr>
          </a:p>
          <a:p>
            <a:pPr defTabSz="685800"/>
            <a:r>
              <a:rPr lang="en-US" sz="1350" b="1" dirty="0">
                <a:solidFill>
                  <a:srgbClr val="003CA5"/>
                </a:solidFill>
                <a:latin typeface="Calibri"/>
              </a:rPr>
              <a:t>Patient Safety Rounds Materials</a:t>
            </a:r>
          </a:p>
          <a:p>
            <a:pPr marL="128588" indent="-128588" defTabSz="685800">
              <a:buFont typeface="Arial" panose="020B0604020202020204" pitchFamily="34" charset="0"/>
              <a:buChar char="•"/>
            </a:pPr>
            <a:r>
              <a:rPr lang="en-US" sz="1200" dirty="0">
                <a:solidFill>
                  <a:srgbClr val="53565A"/>
                </a:solidFill>
                <a:latin typeface="Calibri"/>
              </a:rPr>
              <a:t>Education and Q&amp;A Documents related to COVID-19</a:t>
            </a:r>
            <a:r>
              <a:rPr lang="en-US" sz="1350" dirty="0">
                <a:solidFill>
                  <a:srgbClr val="53565A"/>
                </a:solidFill>
                <a:latin typeface="Calibri"/>
              </a:rPr>
              <a:t>.</a:t>
            </a:r>
            <a:endParaRPr lang="en-US" sz="1200" dirty="0">
              <a:solidFill>
                <a:srgbClr val="53565A"/>
              </a:solidFill>
              <a:latin typeface="Calibri"/>
            </a:endParaRPr>
          </a:p>
          <a:p>
            <a:pPr defTabSz="685800"/>
            <a:endParaRPr lang="en-US" sz="1050" b="1" dirty="0">
              <a:solidFill>
                <a:srgbClr val="53565A"/>
              </a:solidFill>
              <a:latin typeface="Calibri"/>
            </a:endParaRPr>
          </a:p>
          <a:p>
            <a:pPr defTabSz="685800"/>
            <a:r>
              <a:rPr lang="en-US" sz="1350" b="1" dirty="0">
                <a:solidFill>
                  <a:srgbClr val="003CA5"/>
                </a:solidFill>
                <a:latin typeface="Calibri"/>
              </a:rPr>
              <a:t>Pre-screening Questions for Hospital, Non Hospital, and Ambulatory Locations</a:t>
            </a:r>
          </a:p>
          <a:p>
            <a:pPr marL="128588" indent="-128588" defTabSz="685800">
              <a:buFont typeface="Arial" panose="020B0604020202020204" pitchFamily="34" charset="0"/>
              <a:buChar char="•"/>
            </a:pPr>
            <a:r>
              <a:rPr lang="en-US" sz="1200" dirty="0">
                <a:solidFill>
                  <a:srgbClr val="53565A"/>
                </a:solidFill>
                <a:latin typeface="Calibri"/>
              </a:rPr>
              <a:t>Actively used in system EMRs.</a:t>
            </a:r>
          </a:p>
          <a:p>
            <a:pPr defTabSz="685800"/>
            <a:endParaRPr lang="en-US" sz="1050" b="1" dirty="0">
              <a:solidFill>
                <a:srgbClr val="53565A"/>
              </a:solidFill>
              <a:latin typeface="Calibri"/>
            </a:endParaRPr>
          </a:p>
          <a:p>
            <a:pPr defTabSz="685800"/>
            <a:r>
              <a:rPr lang="en-US" sz="1350" b="1" dirty="0">
                <a:solidFill>
                  <a:srgbClr val="003CA5"/>
                </a:solidFill>
                <a:latin typeface="Calibri"/>
              </a:rPr>
              <a:t>Personal Protective Equipment (PPE) Recommendations</a:t>
            </a:r>
          </a:p>
          <a:p>
            <a:pPr marL="128588" indent="-128588" defTabSz="685800">
              <a:buFont typeface="Arial" panose="020B0604020202020204" pitchFamily="34" charset="0"/>
              <a:buChar char="•"/>
            </a:pPr>
            <a:r>
              <a:rPr lang="en-US" sz="1200" dirty="0">
                <a:solidFill>
                  <a:srgbClr val="53565A"/>
                </a:solidFill>
                <a:latin typeface="Calibri"/>
              </a:rPr>
              <a:t>Monitoring and management of PPE inventory.</a:t>
            </a:r>
          </a:p>
          <a:p>
            <a:pPr marL="128588" indent="-128588" defTabSz="685800">
              <a:buFont typeface="Arial" panose="020B0604020202020204" pitchFamily="34" charset="0"/>
              <a:buChar char="•"/>
            </a:pPr>
            <a:r>
              <a:rPr lang="en-US" sz="1200" dirty="0">
                <a:solidFill>
                  <a:srgbClr val="53565A"/>
                </a:solidFill>
                <a:latin typeface="Calibri"/>
              </a:rPr>
              <a:t>Safe Guidelines for N-95 Mask Reuse</a:t>
            </a:r>
          </a:p>
          <a:p>
            <a:pPr marL="214313" indent="-214313" defTabSz="685800">
              <a:buFont typeface="Arial" panose="020B0604020202020204" pitchFamily="34" charset="0"/>
              <a:buChar char="•"/>
            </a:pPr>
            <a:endParaRPr lang="en-US" sz="1050" dirty="0">
              <a:solidFill>
                <a:srgbClr val="53565A"/>
              </a:solidFill>
              <a:latin typeface="Calibri"/>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841" y="3017040"/>
            <a:ext cx="2340571" cy="1547585"/>
          </a:xfrm>
          <a:prstGeom prst="rect">
            <a:avLst/>
          </a:prstGeom>
          <a:ln>
            <a:solidFill>
              <a:schemeClr val="tx1"/>
            </a:solidFill>
          </a:ln>
          <a:effectLst>
            <a:outerShdw blurRad="50800" dist="38100" algn="l" rotWithShape="0">
              <a:prstClr val="black">
                <a:alpha val="40000"/>
              </a:prstClr>
            </a:outerShdw>
          </a:effectLst>
        </p:spPr>
      </p:pic>
      <p:pic>
        <p:nvPicPr>
          <p:cNvPr id="15" name="Picture 1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1669" y="3087302"/>
            <a:ext cx="548640" cy="548640"/>
          </a:xfrm>
          <a:prstGeom prst="rect">
            <a:avLst/>
          </a:prstGeom>
        </p:spPr>
      </p:pic>
      <p:pic>
        <p:nvPicPr>
          <p:cNvPr id="5" name="Picture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7514" y="3755393"/>
            <a:ext cx="514350" cy="514350"/>
          </a:xfrm>
          <a:prstGeom prst="rect">
            <a:avLst/>
          </a:prstGeom>
        </p:spPr>
      </p:pic>
      <p:pic>
        <p:nvPicPr>
          <p:cNvPr id="6" name="Picture 5"/>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8949" y="2131211"/>
            <a:ext cx="411480" cy="411480"/>
          </a:xfrm>
          <a:prstGeom prst="rect">
            <a:avLst/>
          </a:prstGeom>
        </p:spPr>
      </p:pic>
      <p:grpSp>
        <p:nvGrpSpPr>
          <p:cNvPr id="18" name="Group 17"/>
          <p:cNvGrpSpPr/>
          <p:nvPr/>
        </p:nvGrpSpPr>
        <p:grpSpPr>
          <a:xfrm>
            <a:off x="435484" y="1246699"/>
            <a:ext cx="529193" cy="1806402"/>
            <a:chOff x="365110" y="1321167"/>
            <a:chExt cx="705590" cy="2408536"/>
          </a:xfrm>
        </p:grpSpPr>
        <p:pic>
          <p:nvPicPr>
            <p:cNvPr id="7" name="Picture 6"/>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5110" y="1321167"/>
              <a:ext cx="685800" cy="685800"/>
            </a:xfrm>
            <a:prstGeom prst="rect">
              <a:avLst/>
            </a:prstGeom>
          </p:spPr>
        </p:pic>
        <p:pic>
          <p:nvPicPr>
            <p:cNvPr id="9" name="Picture 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900" y="3043903"/>
              <a:ext cx="685800" cy="685800"/>
            </a:xfrm>
            <a:prstGeom prst="rect">
              <a:avLst/>
            </a:prstGeom>
          </p:spPr>
        </p:pic>
      </p:grpSp>
      <p:pic>
        <p:nvPicPr>
          <p:cNvPr id="21" name="Picture 2" descr="C:\Users\eblancorei\AppData\Local\Microsoft\Windows\Temporary Internet Files\Content.Outlook\NGD1Z6XI\IMG_5609.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5717" y="1360715"/>
            <a:ext cx="2343696" cy="1500162"/>
          </a:xfrm>
          <a:prstGeom prst="rect">
            <a:avLst/>
          </a:prstGeom>
          <a:noFill/>
          <a:ln>
            <a:solidFill>
              <a:schemeClr val="tx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65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1EC1CF2-3BDA-4C49-8318-B2C296479B87}"/>
              </a:ext>
            </a:extLst>
          </p:cNvPr>
          <p:cNvSpPr/>
          <p:nvPr/>
        </p:nvSpPr>
        <p:spPr>
          <a:xfrm flipH="1">
            <a:off x="1993899" y="1925258"/>
            <a:ext cx="4647646" cy="174228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2" name="Title 1">
            <a:extLst>
              <a:ext uri="{FF2B5EF4-FFF2-40B4-BE49-F238E27FC236}">
                <a16:creationId xmlns:a16="http://schemas.microsoft.com/office/drawing/2014/main" id="{300B0F29-E46F-4092-B4EE-CFD35DC99189}"/>
              </a:ext>
            </a:extLst>
          </p:cNvPr>
          <p:cNvSpPr>
            <a:spLocks noGrp="1"/>
          </p:cNvSpPr>
          <p:nvPr>
            <p:ph type="title"/>
          </p:nvPr>
        </p:nvSpPr>
        <p:spPr>
          <a:xfrm>
            <a:off x="1993900" y="550601"/>
            <a:ext cx="6172200" cy="596646"/>
          </a:xfrm>
        </p:spPr>
        <p:txBody>
          <a:bodyPr/>
          <a:lstStyle/>
          <a:p>
            <a:r>
              <a:rPr lang="en-US" dirty="0"/>
              <a:t>Northwell Health System Response</a:t>
            </a:r>
          </a:p>
        </p:txBody>
      </p:sp>
      <p:sp>
        <p:nvSpPr>
          <p:cNvPr id="5" name="TextBox 4">
            <a:extLst>
              <a:ext uri="{FF2B5EF4-FFF2-40B4-BE49-F238E27FC236}">
                <a16:creationId xmlns:a16="http://schemas.microsoft.com/office/drawing/2014/main" id="{B4F5745A-B82C-4954-A4C4-A5D561CFF932}"/>
              </a:ext>
            </a:extLst>
          </p:cNvPr>
          <p:cNvSpPr txBox="1"/>
          <p:nvPr/>
        </p:nvSpPr>
        <p:spPr>
          <a:xfrm>
            <a:off x="2604418" y="1304379"/>
            <a:ext cx="3982180" cy="300082"/>
          </a:xfrm>
          <a:prstGeom prst="rect">
            <a:avLst/>
          </a:prstGeom>
          <a:noFill/>
          <a:ln>
            <a:solidFill>
              <a:schemeClr val="accent1"/>
            </a:solidFill>
          </a:ln>
        </p:spPr>
        <p:txBody>
          <a:bodyPr wrap="none" rtlCol="0">
            <a:spAutoFit/>
          </a:bodyPr>
          <a:lstStyle/>
          <a:p>
            <a:pPr defTabSz="685800"/>
            <a:r>
              <a:rPr lang="en-US" sz="1350" dirty="0">
                <a:solidFill>
                  <a:srgbClr val="53565A"/>
                </a:solidFill>
                <a:latin typeface="Calibri"/>
              </a:rPr>
              <a:t>Northwell Health Emergency Response Advisory Team</a:t>
            </a:r>
          </a:p>
        </p:txBody>
      </p:sp>
      <p:sp>
        <p:nvSpPr>
          <p:cNvPr id="7" name="TextBox 6">
            <a:extLst>
              <a:ext uri="{FF2B5EF4-FFF2-40B4-BE49-F238E27FC236}">
                <a16:creationId xmlns:a16="http://schemas.microsoft.com/office/drawing/2014/main" id="{E7E4170F-33EE-4C70-AD2D-7A6536EEE643}"/>
              </a:ext>
            </a:extLst>
          </p:cNvPr>
          <p:cNvSpPr txBox="1"/>
          <p:nvPr/>
        </p:nvSpPr>
        <p:spPr>
          <a:xfrm>
            <a:off x="2724431" y="2482970"/>
            <a:ext cx="1232773" cy="300082"/>
          </a:xfrm>
          <a:prstGeom prst="rect">
            <a:avLst/>
          </a:prstGeom>
          <a:noFill/>
          <a:ln>
            <a:solidFill>
              <a:schemeClr val="accent1"/>
            </a:solidFill>
          </a:ln>
        </p:spPr>
        <p:txBody>
          <a:bodyPr wrap="none" rtlCol="0">
            <a:spAutoFit/>
          </a:bodyPr>
          <a:lstStyle/>
          <a:p>
            <a:pPr defTabSz="685800"/>
            <a:r>
              <a:rPr lang="en-US" sz="1350" dirty="0">
                <a:solidFill>
                  <a:srgbClr val="53565A"/>
                </a:solidFill>
                <a:latin typeface="Calibri"/>
              </a:rPr>
              <a:t>Hospital Chairs</a:t>
            </a:r>
          </a:p>
        </p:txBody>
      </p:sp>
      <p:sp>
        <p:nvSpPr>
          <p:cNvPr id="8" name="TextBox 7">
            <a:extLst>
              <a:ext uri="{FF2B5EF4-FFF2-40B4-BE49-F238E27FC236}">
                <a16:creationId xmlns:a16="http://schemas.microsoft.com/office/drawing/2014/main" id="{A0D7E1B1-BC35-4861-840B-7A521C5EAECC}"/>
              </a:ext>
            </a:extLst>
          </p:cNvPr>
          <p:cNvSpPr txBox="1"/>
          <p:nvPr/>
        </p:nvSpPr>
        <p:spPr>
          <a:xfrm>
            <a:off x="5651944" y="3111327"/>
            <a:ext cx="902811" cy="715581"/>
          </a:xfrm>
          <a:prstGeom prst="rect">
            <a:avLst/>
          </a:prstGeom>
          <a:solidFill>
            <a:schemeClr val="bg2"/>
          </a:solidFill>
          <a:ln>
            <a:solidFill>
              <a:schemeClr val="accent1"/>
            </a:solidFill>
          </a:ln>
        </p:spPr>
        <p:txBody>
          <a:bodyPr wrap="none" rtlCol="0">
            <a:spAutoFit/>
          </a:bodyPr>
          <a:lstStyle/>
          <a:p>
            <a:pPr algn="ctr" defTabSz="685800"/>
            <a:r>
              <a:rPr lang="en-US" sz="1350" dirty="0">
                <a:solidFill>
                  <a:srgbClr val="53565A"/>
                </a:solidFill>
                <a:latin typeface="Calibri"/>
              </a:rPr>
              <a:t>NWPP</a:t>
            </a:r>
          </a:p>
          <a:p>
            <a:pPr algn="ctr" defTabSz="685800"/>
            <a:r>
              <a:rPr lang="en-US" sz="1350" dirty="0">
                <a:solidFill>
                  <a:srgbClr val="53565A"/>
                </a:solidFill>
                <a:latin typeface="Calibri"/>
              </a:rPr>
              <a:t>Physicians</a:t>
            </a:r>
          </a:p>
          <a:p>
            <a:pPr algn="ctr" defTabSz="685800"/>
            <a:r>
              <a:rPr lang="en-US" sz="1350" dirty="0">
                <a:solidFill>
                  <a:srgbClr val="53565A"/>
                </a:solidFill>
                <a:latin typeface="Calibri"/>
              </a:rPr>
              <a:t>196</a:t>
            </a:r>
          </a:p>
        </p:txBody>
      </p:sp>
      <p:sp>
        <p:nvSpPr>
          <p:cNvPr id="9" name="TextBox 8">
            <a:extLst>
              <a:ext uri="{FF2B5EF4-FFF2-40B4-BE49-F238E27FC236}">
                <a16:creationId xmlns:a16="http://schemas.microsoft.com/office/drawing/2014/main" id="{BA3DD43E-8709-4251-8C6E-0FEBE3B0CE1F}"/>
              </a:ext>
            </a:extLst>
          </p:cNvPr>
          <p:cNvSpPr txBox="1"/>
          <p:nvPr/>
        </p:nvSpPr>
        <p:spPr>
          <a:xfrm>
            <a:off x="2037545" y="3103848"/>
            <a:ext cx="905505" cy="715581"/>
          </a:xfrm>
          <a:prstGeom prst="rect">
            <a:avLst/>
          </a:prstGeom>
          <a:solidFill>
            <a:schemeClr val="bg1"/>
          </a:solidFill>
          <a:ln>
            <a:solidFill>
              <a:schemeClr val="accent1"/>
            </a:solidFill>
          </a:ln>
        </p:spPr>
        <p:txBody>
          <a:bodyPr wrap="none" rtlCol="0">
            <a:spAutoFit/>
          </a:bodyPr>
          <a:lstStyle/>
          <a:p>
            <a:pPr algn="ctr" defTabSz="685800"/>
            <a:r>
              <a:rPr lang="en-US" sz="1350" dirty="0">
                <a:solidFill>
                  <a:srgbClr val="53565A"/>
                </a:solidFill>
                <a:latin typeface="Calibri"/>
              </a:rPr>
              <a:t>Voluntary </a:t>
            </a:r>
          </a:p>
          <a:p>
            <a:pPr algn="ctr" defTabSz="685800"/>
            <a:r>
              <a:rPr lang="en-US" sz="1350" dirty="0">
                <a:solidFill>
                  <a:srgbClr val="53565A"/>
                </a:solidFill>
                <a:latin typeface="Calibri"/>
              </a:rPr>
              <a:t>Physicians</a:t>
            </a:r>
          </a:p>
          <a:p>
            <a:pPr algn="ctr" defTabSz="685800"/>
            <a:r>
              <a:rPr lang="en-US" sz="1350" dirty="0">
                <a:solidFill>
                  <a:srgbClr val="53565A"/>
                </a:solidFill>
                <a:latin typeface="Calibri"/>
              </a:rPr>
              <a:t>394</a:t>
            </a:r>
          </a:p>
        </p:txBody>
      </p:sp>
      <p:sp>
        <p:nvSpPr>
          <p:cNvPr id="11" name="TextBox 10">
            <a:extLst>
              <a:ext uri="{FF2B5EF4-FFF2-40B4-BE49-F238E27FC236}">
                <a16:creationId xmlns:a16="http://schemas.microsoft.com/office/drawing/2014/main" id="{BF060620-C293-4D7C-A4FF-E03BB90D54C8}"/>
              </a:ext>
            </a:extLst>
          </p:cNvPr>
          <p:cNvSpPr txBox="1"/>
          <p:nvPr/>
        </p:nvSpPr>
        <p:spPr>
          <a:xfrm>
            <a:off x="3813721" y="2842033"/>
            <a:ext cx="939681" cy="923330"/>
          </a:xfrm>
          <a:prstGeom prst="rect">
            <a:avLst/>
          </a:prstGeom>
          <a:solidFill>
            <a:schemeClr val="bg2"/>
          </a:solidFill>
          <a:ln>
            <a:solidFill>
              <a:schemeClr val="accent1"/>
            </a:solidFill>
          </a:ln>
        </p:spPr>
        <p:txBody>
          <a:bodyPr wrap="none" rtlCol="0">
            <a:spAutoFit/>
          </a:bodyPr>
          <a:lstStyle/>
          <a:p>
            <a:pPr algn="ctr" defTabSz="685800"/>
            <a:r>
              <a:rPr lang="en-US" sz="1350" dirty="0">
                <a:solidFill>
                  <a:srgbClr val="53565A"/>
                </a:solidFill>
                <a:latin typeface="Calibri"/>
              </a:rPr>
              <a:t>Maternity</a:t>
            </a:r>
          </a:p>
          <a:p>
            <a:pPr algn="ctr" defTabSz="685800"/>
            <a:r>
              <a:rPr lang="en-US" sz="1350" dirty="0">
                <a:solidFill>
                  <a:srgbClr val="53565A"/>
                </a:solidFill>
                <a:latin typeface="Calibri"/>
              </a:rPr>
              <a:t>Hospitals</a:t>
            </a:r>
          </a:p>
          <a:p>
            <a:pPr algn="ctr" defTabSz="685800"/>
            <a:r>
              <a:rPr lang="en-US" sz="1350" dirty="0">
                <a:solidFill>
                  <a:srgbClr val="53565A"/>
                </a:solidFill>
                <a:latin typeface="Calibri"/>
              </a:rPr>
              <a:t>10</a:t>
            </a:r>
          </a:p>
          <a:p>
            <a:pPr algn="ctr" defTabSz="685800"/>
            <a:r>
              <a:rPr lang="en-US" sz="1350" dirty="0">
                <a:solidFill>
                  <a:srgbClr val="53565A"/>
                </a:solidFill>
                <a:latin typeface="Calibri"/>
              </a:rPr>
              <a:t>33,000 Del</a:t>
            </a:r>
          </a:p>
        </p:txBody>
      </p:sp>
      <p:sp>
        <p:nvSpPr>
          <p:cNvPr id="22" name="TextBox 21">
            <a:extLst>
              <a:ext uri="{FF2B5EF4-FFF2-40B4-BE49-F238E27FC236}">
                <a16:creationId xmlns:a16="http://schemas.microsoft.com/office/drawing/2014/main" id="{FD2ABF80-E03A-4CD0-9F15-4614EDA1CF9C}"/>
              </a:ext>
            </a:extLst>
          </p:cNvPr>
          <p:cNvSpPr txBox="1"/>
          <p:nvPr/>
        </p:nvSpPr>
        <p:spPr>
          <a:xfrm>
            <a:off x="4422469" y="2474555"/>
            <a:ext cx="1820755" cy="300082"/>
          </a:xfrm>
          <a:prstGeom prst="rect">
            <a:avLst/>
          </a:prstGeom>
          <a:noFill/>
          <a:ln>
            <a:solidFill>
              <a:schemeClr val="accent1"/>
            </a:solidFill>
          </a:ln>
        </p:spPr>
        <p:txBody>
          <a:bodyPr wrap="none" rtlCol="0">
            <a:spAutoFit/>
          </a:bodyPr>
          <a:lstStyle/>
          <a:p>
            <a:pPr defTabSz="685800"/>
            <a:r>
              <a:rPr lang="en-US" sz="1350" dirty="0">
                <a:solidFill>
                  <a:srgbClr val="53565A"/>
                </a:solidFill>
                <a:latin typeface="Calibri"/>
              </a:rPr>
              <a:t>Ambulatory Leadership</a:t>
            </a:r>
          </a:p>
        </p:txBody>
      </p:sp>
      <p:cxnSp>
        <p:nvCxnSpPr>
          <p:cNvPr id="63" name="Straight Arrow Connector 62">
            <a:extLst>
              <a:ext uri="{FF2B5EF4-FFF2-40B4-BE49-F238E27FC236}">
                <a16:creationId xmlns:a16="http://schemas.microsoft.com/office/drawing/2014/main" id="{5B49B524-9E0A-442D-B6CB-CC1C1254B723}"/>
              </a:ext>
            </a:extLst>
          </p:cNvPr>
          <p:cNvCxnSpPr/>
          <p:nvPr/>
        </p:nvCxnSpPr>
        <p:spPr>
          <a:xfrm>
            <a:off x="4328378" y="1603055"/>
            <a:ext cx="0" cy="2590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EA779742-02B0-46CC-A9C4-A004CA4DF9A0}"/>
              </a:ext>
            </a:extLst>
          </p:cNvPr>
          <p:cNvCxnSpPr/>
          <p:nvPr/>
        </p:nvCxnSpPr>
        <p:spPr>
          <a:xfrm flipH="1">
            <a:off x="3505201" y="2146744"/>
            <a:ext cx="203200" cy="33622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D71ED48F-8D4F-4BD8-A868-A5BAC8890FC1}"/>
              </a:ext>
            </a:extLst>
          </p:cNvPr>
          <p:cNvCxnSpPr/>
          <p:nvPr/>
        </p:nvCxnSpPr>
        <p:spPr>
          <a:xfrm>
            <a:off x="4746955" y="2146744"/>
            <a:ext cx="333045" cy="33622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017F9127-008B-4D45-93CF-5576271555BF}"/>
              </a:ext>
            </a:extLst>
          </p:cNvPr>
          <p:cNvCxnSpPr/>
          <p:nvPr/>
        </p:nvCxnSpPr>
        <p:spPr>
          <a:xfrm flipH="1">
            <a:off x="2604419" y="2767623"/>
            <a:ext cx="255124" cy="33546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8B47902D-3CE6-444D-947C-E7B59E39CA13}"/>
              </a:ext>
            </a:extLst>
          </p:cNvPr>
          <p:cNvCxnSpPr/>
          <p:nvPr/>
        </p:nvCxnSpPr>
        <p:spPr>
          <a:xfrm>
            <a:off x="5562540" y="2767432"/>
            <a:ext cx="381060" cy="29838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4900735-2806-4B97-AF04-B258EC7B5783}"/>
              </a:ext>
            </a:extLst>
          </p:cNvPr>
          <p:cNvSpPr txBox="1"/>
          <p:nvPr/>
        </p:nvSpPr>
        <p:spPr>
          <a:xfrm>
            <a:off x="3188307" y="1849213"/>
            <a:ext cx="2328394" cy="300082"/>
          </a:xfrm>
          <a:prstGeom prst="rect">
            <a:avLst/>
          </a:prstGeom>
          <a:solidFill>
            <a:schemeClr val="bg2"/>
          </a:solidFill>
          <a:ln>
            <a:solidFill>
              <a:schemeClr val="accent1"/>
            </a:solidFill>
          </a:ln>
        </p:spPr>
        <p:txBody>
          <a:bodyPr wrap="none" rtlCol="0">
            <a:spAutoFit/>
          </a:bodyPr>
          <a:lstStyle/>
          <a:p>
            <a:pPr defTabSz="685800"/>
            <a:r>
              <a:rPr lang="en-US" sz="1350" dirty="0">
                <a:solidFill>
                  <a:srgbClr val="53565A"/>
                </a:solidFill>
                <a:latin typeface="Calibri"/>
              </a:rPr>
              <a:t>Service Line Chairs/Leadership</a:t>
            </a:r>
          </a:p>
        </p:txBody>
      </p:sp>
      <p:sp>
        <p:nvSpPr>
          <p:cNvPr id="14" name="Oval 13">
            <a:extLst>
              <a:ext uri="{FF2B5EF4-FFF2-40B4-BE49-F238E27FC236}">
                <a16:creationId xmlns:a16="http://schemas.microsoft.com/office/drawing/2014/main" id="{79A7DFE8-FD99-4BAC-BA1E-8F4307DFEEDC}"/>
              </a:ext>
            </a:extLst>
          </p:cNvPr>
          <p:cNvSpPr/>
          <p:nvPr/>
        </p:nvSpPr>
        <p:spPr>
          <a:xfrm>
            <a:off x="3453778" y="4003766"/>
            <a:ext cx="1626223" cy="685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3" name="TextBox 12">
            <a:extLst>
              <a:ext uri="{FF2B5EF4-FFF2-40B4-BE49-F238E27FC236}">
                <a16:creationId xmlns:a16="http://schemas.microsoft.com/office/drawing/2014/main" id="{F8F00753-6776-43BD-9D20-E7F2FE2D7097}"/>
              </a:ext>
            </a:extLst>
          </p:cNvPr>
          <p:cNvSpPr txBox="1"/>
          <p:nvPr/>
        </p:nvSpPr>
        <p:spPr>
          <a:xfrm>
            <a:off x="3169315" y="4051396"/>
            <a:ext cx="715260" cy="253916"/>
          </a:xfrm>
          <a:prstGeom prst="rect">
            <a:avLst/>
          </a:prstGeom>
          <a:solidFill>
            <a:schemeClr val="bg1"/>
          </a:solidFill>
          <a:ln>
            <a:solidFill>
              <a:schemeClr val="tx1"/>
            </a:solidFill>
          </a:ln>
        </p:spPr>
        <p:txBody>
          <a:bodyPr wrap="none" rtlCol="0">
            <a:spAutoFit/>
          </a:bodyPr>
          <a:lstStyle/>
          <a:p>
            <a:pPr defTabSz="685800"/>
            <a:r>
              <a:rPr lang="en-US" sz="1050" dirty="0">
                <a:solidFill>
                  <a:srgbClr val="53565A"/>
                </a:solidFill>
                <a:latin typeface="Calibri"/>
              </a:rPr>
              <a:t>Residents</a:t>
            </a:r>
          </a:p>
        </p:txBody>
      </p:sp>
      <p:sp>
        <p:nvSpPr>
          <p:cNvPr id="24" name="TextBox 23">
            <a:extLst>
              <a:ext uri="{FF2B5EF4-FFF2-40B4-BE49-F238E27FC236}">
                <a16:creationId xmlns:a16="http://schemas.microsoft.com/office/drawing/2014/main" id="{81E4D76B-7379-4B45-9A67-17220405EF5C}"/>
              </a:ext>
            </a:extLst>
          </p:cNvPr>
          <p:cNvSpPr txBox="1"/>
          <p:nvPr/>
        </p:nvSpPr>
        <p:spPr>
          <a:xfrm>
            <a:off x="3988192" y="3911681"/>
            <a:ext cx="561372" cy="253916"/>
          </a:xfrm>
          <a:prstGeom prst="rect">
            <a:avLst/>
          </a:prstGeom>
          <a:solidFill>
            <a:schemeClr val="bg1"/>
          </a:solidFill>
          <a:ln>
            <a:solidFill>
              <a:schemeClr val="tx1"/>
            </a:solidFill>
          </a:ln>
        </p:spPr>
        <p:txBody>
          <a:bodyPr wrap="none" rtlCol="0">
            <a:spAutoFit/>
          </a:bodyPr>
          <a:lstStyle/>
          <a:p>
            <a:pPr defTabSz="685800"/>
            <a:r>
              <a:rPr lang="en-US" sz="1050" dirty="0">
                <a:solidFill>
                  <a:srgbClr val="53565A"/>
                </a:solidFill>
                <a:latin typeface="Calibri"/>
              </a:rPr>
              <a:t>Nurses</a:t>
            </a:r>
          </a:p>
        </p:txBody>
      </p:sp>
      <p:sp>
        <p:nvSpPr>
          <p:cNvPr id="26" name="TextBox 25">
            <a:extLst>
              <a:ext uri="{FF2B5EF4-FFF2-40B4-BE49-F238E27FC236}">
                <a16:creationId xmlns:a16="http://schemas.microsoft.com/office/drawing/2014/main" id="{EBC64AE7-28A9-4CE1-90CA-4B360789AAD4}"/>
              </a:ext>
            </a:extLst>
          </p:cNvPr>
          <p:cNvSpPr txBox="1"/>
          <p:nvPr/>
        </p:nvSpPr>
        <p:spPr>
          <a:xfrm>
            <a:off x="4621192" y="4381039"/>
            <a:ext cx="694422" cy="415498"/>
          </a:xfrm>
          <a:prstGeom prst="rect">
            <a:avLst/>
          </a:prstGeom>
          <a:solidFill>
            <a:schemeClr val="bg1"/>
          </a:solidFill>
          <a:ln>
            <a:solidFill>
              <a:schemeClr val="tx1"/>
            </a:solidFill>
          </a:ln>
        </p:spPr>
        <p:txBody>
          <a:bodyPr wrap="none" rtlCol="0">
            <a:spAutoFit/>
          </a:bodyPr>
          <a:lstStyle/>
          <a:p>
            <a:pPr algn="ctr" defTabSz="685800"/>
            <a:r>
              <a:rPr lang="en-US" sz="1050" dirty="0">
                <a:solidFill>
                  <a:srgbClr val="53565A"/>
                </a:solidFill>
                <a:latin typeface="Calibri"/>
              </a:rPr>
              <a:t>Family </a:t>
            </a:r>
          </a:p>
          <a:p>
            <a:pPr algn="ctr" defTabSz="685800"/>
            <a:r>
              <a:rPr lang="en-US" sz="1050" dirty="0">
                <a:solidFill>
                  <a:srgbClr val="53565A"/>
                </a:solidFill>
                <a:latin typeface="Calibri"/>
              </a:rPr>
              <a:t>Medicine</a:t>
            </a:r>
          </a:p>
        </p:txBody>
      </p:sp>
      <p:sp>
        <p:nvSpPr>
          <p:cNvPr id="27" name="TextBox 26">
            <a:extLst>
              <a:ext uri="{FF2B5EF4-FFF2-40B4-BE49-F238E27FC236}">
                <a16:creationId xmlns:a16="http://schemas.microsoft.com/office/drawing/2014/main" id="{87A25150-24A9-4087-AD4F-8F6B58079FD6}"/>
              </a:ext>
            </a:extLst>
          </p:cNvPr>
          <p:cNvSpPr txBox="1"/>
          <p:nvPr/>
        </p:nvSpPr>
        <p:spPr>
          <a:xfrm>
            <a:off x="4089376" y="4665300"/>
            <a:ext cx="457176" cy="253916"/>
          </a:xfrm>
          <a:prstGeom prst="rect">
            <a:avLst/>
          </a:prstGeom>
          <a:solidFill>
            <a:schemeClr val="bg1"/>
          </a:solidFill>
          <a:ln>
            <a:solidFill>
              <a:schemeClr val="tx1"/>
            </a:solidFill>
          </a:ln>
        </p:spPr>
        <p:txBody>
          <a:bodyPr wrap="none" rtlCol="0">
            <a:spAutoFit/>
          </a:bodyPr>
          <a:lstStyle/>
          <a:p>
            <a:pPr defTabSz="685800"/>
            <a:r>
              <a:rPr lang="en-US" sz="1050" dirty="0">
                <a:solidFill>
                  <a:srgbClr val="53565A"/>
                </a:solidFill>
                <a:latin typeface="Calibri"/>
              </a:rPr>
              <a:t>ACPs</a:t>
            </a:r>
          </a:p>
        </p:txBody>
      </p:sp>
      <p:sp>
        <p:nvSpPr>
          <p:cNvPr id="28" name="TextBox 27">
            <a:extLst>
              <a:ext uri="{FF2B5EF4-FFF2-40B4-BE49-F238E27FC236}">
                <a16:creationId xmlns:a16="http://schemas.microsoft.com/office/drawing/2014/main" id="{22041AB1-9D93-447D-A159-71AFCB9F1700}"/>
              </a:ext>
            </a:extLst>
          </p:cNvPr>
          <p:cNvSpPr txBox="1"/>
          <p:nvPr/>
        </p:nvSpPr>
        <p:spPr>
          <a:xfrm>
            <a:off x="3218249" y="4411481"/>
            <a:ext cx="743930" cy="415498"/>
          </a:xfrm>
          <a:prstGeom prst="rect">
            <a:avLst/>
          </a:prstGeom>
          <a:solidFill>
            <a:schemeClr val="bg1"/>
          </a:solidFill>
          <a:ln>
            <a:solidFill>
              <a:schemeClr val="tx1"/>
            </a:solidFill>
          </a:ln>
        </p:spPr>
        <p:txBody>
          <a:bodyPr wrap="square" rtlCol="0">
            <a:spAutoFit/>
          </a:bodyPr>
          <a:lstStyle/>
          <a:p>
            <a:pPr algn="ctr" defTabSz="685800"/>
            <a:r>
              <a:rPr lang="en-US" sz="1050" dirty="0">
                <a:solidFill>
                  <a:srgbClr val="53565A"/>
                </a:solidFill>
                <a:latin typeface="Calibri"/>
              </a:rPr>
              <a:t>Support </a:t>
            </a:r>
          </a:p>
          <a:p>
            <a:pPr algn="ctr" defTabSz="685800"/>
            <a:r>
              <a:rPr lang="en-US" sz="1050" dirty="0">
                <a:solidFill>
                  <a:srgbClr val="53565A"/>
                </a:solidFill>
                <a:latin typeface="Calibri"/>
              </a:rPr>
              <a:t>Staff</a:t>
            </a:r>
          </a:p>
        </p:txBody>
      </p:sp>
      <p:sp>
        <p:nvSpPr>
          <p:cNvPr id="25" name="TextBox 24">
            <a:extLst>
              <a:ext uri="{FF2B5EF4-FFF2-40B4-BE49-F238E27FC236}">
                <a16:creationId xmlns:a16="http://schemas.microsoft.com/office/drawing/2014/main" id="{C510A0F2-4796-4654-ACFD-8D75F0207D9A}"/>
              </a:ext>
            </a:extLst>
          </p:cNvPr>
          <p:cNvSpPr txBox="1"/>
          <p:nvPr/>
        </p:nvSpPr>
        <p:spPr>
          <a:xfrm>
            <a:off x="4804662" y="4019213"/>
            <a:ext cx="708848" cy="253916"/>
          </a:xfrm>
          <a:prstGeom prst="rect">
            <a:avLst/>
          </a:prstGeom>
          <a:solidFill>
            <a:schemeClr val="bg1"/>
          </a:solidFill>
          <a:ln>
            <a:solidFill>
              <a:schemeClr val="tx1"/>
            </a:solidFill>
          </a:ln>
        </p:spPr>
        <p:txBody>
          <a:bodyPr wrap="none" rtlCol="0">
            <a:spAutoFit/>
          </a:bodyPr>
          <a:lstStyle/>
          <a:p>
            <a:pPr defTabSz="685800"/>
            <a:r>
              <a:rPr lang="en-US" sz="1050" dirty="0">
                <a:solidFill>
                  <a:srgbClr val="53565A"/>
                </a:solidFill>
                <a:latin typeface="Calibri"/>
              </a:rPr>
              <a:t>Midwives</a:t>
            </a:r>
          </a:p>
        </p:txBody>
      </p:sp>
      <p:cxnSp>
        <p:nvCxnSpPr>
          <p:cNvPr id="16" name="Straight Arrow Connector 15">
            <a:extLst>
              <a:ext uri="{FF2B5EF4-FFF2-40B4-BE49-F238E27FC236}">
                <a16:creationId xmlns:a16="http://schemas.microsoft.com/office/drawing/2014/main" id="{7D901DCA-75B6-4C88-A356-ECFEAE6D3807}"/>
              </a:ext>
            </a:extLst>
          </p:cNvPr>
          <p:cNvCxnSpPr/>
          <p:nvPr/>
        </p:nvCxnSpPr>
        <p:spPr>
          <a:xfrm flipH="1" flipV="1">
            <a:off x="2919983" y="3796346"/>
            <a:ext cx="959647" cy="2228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FC3F1C5-29E3-4A58-8587-22051F22BAAE}"/>
              </a:ext>
            </a:extLst>
          </p:cNvPr>
          <p:cNvCxnSpPr/>
          <p:nvPr/>
        </p:nvCxnSpPr>
        <p:spPr>
          <a:xfrm flipV="1">
            <a:off x="4710594" y="3766039"/>
            <a:ext cx="959647" cy="22152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F687C19-1235-404E-BB56-4DD71BF45915}"/>
              </a:ext>
            </a:extLst>
          </p:cNvPr>
          <p:cNvCxnSpPr>
            <a:stCxn id="9" idx="3"/>
            <a:endCxn id="11" idx="1"/>
          </p:cNvCxnSpPr>
          <p:nvPr/>
        </p:nvCxnSpPr>
        <p:spPr>
          <a:xfrm flipV="1">
            <a:off x="2943050" y="3303698"/>
            <a:ext cx="870671" cy="15794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0F75CBE-6E2E-4F93-8EEE-C0760B838963}"/>
              </a:ext>
            </a:extLst>
          </p:cNvPr>
          <p:cNvCxnSpPr>
            <a:stCxn id="8" idx="1"/>
            <a:endCxn id="11" idx="3"/>
          </p:cNvCxnSpPr>
          <p:nvPr/>
        </p:nvCxnSpPr>
        <p:spPr>
          <a:xfrm flipH="1" flipV="1">
            <a:off x="4753402" y="3303698"/>
            <a:ext cx="898542" cy="16542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A3745FB9-697C-464D-B8C6-B193A1516826}"/>
              </a:ext>
            </a:extLst>
          </p:cNvPr>
          <p:cNvCxnSpPr>
            <a:stCxn id="24" idx="0"/>
            <a:endCxn id="11" idx="2"/>
          </p:cNvCxnSpPr>
          <p:nvPr/>
        </p:nvCxnSpPr>
        <p:spPr>
          <a:xfrm flipV="1">
            <a:off x="4268878" y="3765363"/>
            <a:ext cx="14684" cy="14631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9213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262AEB79-BBE2-144B-9654-D9FBE7BA664C}"/>
              </a:ext>
            </a:extLst>
          </p:cNvPr>
          <p:cNvSpPr/>
          <p:nvPr/>
        </p:nvSpPr>
        <p:spPr>
          <a:xfrm>
            <a:off x="457200" y="3483428"/>
            <a:ext cx="3953775" cy="5334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2" name="Title 1"/>
          <p:cNvSpPr>
            <a:spLocks noGrp="1"/>
          </p:cNvSpPr>
          <p:nvPr>
            <p:ph type="title"/>
          </p:nvPr>
        </p:nvSpPr>
        <p:spPr/>
        <p:txBody>
          <a:bodyPr/>
          <a:lstStyle/>
          <a:p>
            <a:r>
              <a:rPr lang="en-US" sz="2400" dirty="0"/>
              <a:t>Considerations and Challenges</a:t>
            </a:r>
          </a:p>
        </p:txBody>
      </p:sp>
      <p:sp>
        <p:nvSpPr>
          <p:cNvPr id="5" name="Content Placeholder 4"/>
          <p:cNvSpPr>
            <a:spLocks noGrp="1"/>
          </p:cNvSpPr>
          <p:nvPr>
            <p:ph idx="1"/>
          </p:nvPr>
        </p:nvSpPr>
        <p:spPr>
          <a:xfrm>
            <a:off x="457200" y="1475013"/>
            <a:ext cx="4191000" cy="1790702"/>
          </a:xfrm>
        </p:spPr>
        <p:txBody>
          <a:bodyPr/>
          <a:lstStyle/>
          <a:p>
            <a:pPr marL="353616" lvl="1" indent="-257175">
              <a:spcAft>
                <a:spcPts val="450"/>
              </a:spcAft>
              <a:buFont typeface="Arial" panose="020B0604020202020204" pitchFamily="34" charset="0"/>
              <a:buChar char="•"/>
            </a:pPr>
            <a:r>
              <a:rPr lang="en-US" sz="1500" dirty="0">
                <a:solidFill>
                  <a:schemeClr val="tx1">
                    <a:lumMod val="75000"/>
                  </a:schemeClr>
                </a:solidFill>
              </a:rPr>
              <a:t>						Staying Current, Consistent and Calm</a:t>
            </a:r>
          </a:p>
          <a:p>
            <a:pPr marL="353616" lvl="1" indent="-257175">
              <a:spcAft>
                <a:spcPts val="450"/>
              </a:spcAft>
              <a:buFont typeface="Arial" panose="020B0604020202020204" pitchFamily="34" charset="0"/>
              <a:buChar char="•"/>
            </a:pPr>
            <a:r>
              <a:rPr lang="en-US" sz="1500" dirty="0">
                <a:solidFill>
                  <a:schemeClr val="tx1">
                    <a:lumMod val="75000"/>
                  </a:schemeClr>
                </a:solidFill>
              </a:rPr>
              <a:t>Providing Factual Information</a:t>
            </a:r>
          </a:p>
          <a:p>
            <a:pPr marL="353616" lvl="1" indent="-257175">
              <a:spcAft>
                <a:spcPts val="450"/>
              </a:spcAft>
              <a:buFont typeface="Arial" panose="020B0604020202020204" pitchFamily="34" charset="0"/>
              <a:buChar char="•"/>
            </a:pPr>
            <a:r>
              <a:rPr lang="en-US" sz="1500" dirty="0">
                <a:solidFill>
                  <a:schemeClr val="tx1">
                    <a:lumMod val="75000"/>
                  </a:schemeClr>
                </a:solidFill>
              </a:rPr>
              <a:t>Physicians and Midwives</a:t>
            </a:r>
          </a:p>
          <a:p>
            <a:pPr marL="353616" lvl="1" indent="-257175">
              <a:spcAft>
                <a:spcPts val="450"/>
              </a:spcAft>
              <a:buFont typeface="Arial" panose="020B0604020202020204" pitchFamily="34" charset="0"/>
              <a:buChar char="•"/>
            </a:pPr>
            <a:r>
              <a:rPr lang="en-US" sz="1500" dirty="0">
                <a:solidFill>
                  <a:schemeClr val="tx1">
                    <a:lumMod val="75000"/>
                  </a:schemeClr>
                </a:solidFill>
              </a:rPr>
              <a:t>Ambulatory and Hospital Staff</a:t>
            </a:r>
          </a:p>
          <a:p>
            <a:pPr marL="353616" lvl="1" indent="-257175">
              <a:spcAft>
                <a:spcPts val="450"/>
              </a:spcAft>
              <a:buFont typeface="Arial" panose="020B0604020202020204" pitchFamily="34" charset="0"/>
              <a:buChar char="•"/>
            </a:pPr>
            <a:r>
              <a:rPr lang="en-US" sz="1500" dirty="0">
                <a:solidFill>
                  <a:schemeClr val="tx1">
                    <a:lumMod val="75000"/>
                  </a:schemeClr>
                </a:solidFill>
              </a:rPr>
              <a:t>Patients</a:t>
            </a:r>
          </a:p>
          <a:p>
            <a:pPr marL="353616" lvl="1" indent="-257175">
              <a:spcAft>
                <a:spcPts val="450"/>
              </a:spcAft>
              <a:buFont typeface="Arial" panose="020B0604020202020204" pitchFamily="34" charset="0"/>
              <a:buChar char="•"/>
            </a:pPr>
            <a:r>
              <a:rPr lang="en-US" sz="1500" dirty="0">
                <a:solidFill>
                  <a:schemeClr val="tx1">
                    <a:lumMod val="75000"/>
                  </a:schemeClr>
                </a:solidFill>
              </a:rPr>
              <a:t>Community Partners</a:t>
            </a:r>
          </a:p>
        </p:txBody>
      </p:sp>
      <p:sp>
        <p:nvSpPr>
          <p:cNvPr id="3" name="Slide Number Placeholder 2"/>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52</a:t>
            </a:fld>
            <a:endParaRPr lang="en-US" dirty="0">
              <a:solidFill>
                <a:srgbClr val="53565A"/>
              </a:solidFill>
              <a:latin typeface="Calibri"/>
            </a:endParaRPr>
          </a:p>
        </p:txBody>
      </p:sp>
      <p:pic>
        <p:nvPicPr>
          <p:cNvPr id="4" name="Picture 3">
            <a:extLst>
              <a:ext uri="{FF2B5EF4-FFF2-40B4-BE49-F238E27FC236}">
                <a16:creationId xmlns:a16="http://schemas.microsoft.com/office/drawing/2014/main" id="{A0760524-62F1-4E86-BA98-59ED138252F0}"/>
              </a:ext>
            </a:extLst>
          </p:cNvPr>
          <p:cNvPicPr>
            <a:picLocks noChangeAspect="1"/>
          </p:cNvPicPr>
          <p:nvPr/>
        </p:nvPicPr>
        <p:blipFill>
          <a:blip r:embed="rId2"/>
          <a:stretch>
            <a:fillRect/>
          </a:stretch>
        </p:blipFill>
        <p:spPr>
          <a:xfrm>
            <a:off x="4854701" y="951798"/>
            <a:ext cx="2967009" cy="3621961"/>
          </a:xfrm>
          <a:prstGeom prst="rect">
            <a:avLst/>
          </a:prstGeom>
          <a:ln>
            <a:solidFill>
              <a:schemeClr val="tx1"/>
            </a:solidFill>
          </a:ln>
          <a:effectLst>
            <a:outerShdw blurRad="50800" dist="38100" algn="l" rotWithShape="0">
              <a:prstClr val="black">
                <a:alpha val="40000"/>
              </a:prstClr>
            </a:outerShdw>
          </a:effectLst>
        </p:spPr>
      </p:pic>
      <p:sp>
        <p:nvSpPr>
          <p:cNvPr id="6" name="TextBox 5">
            <a:extLst>
              <a:ext uri="{FF2B5EF4-FFF2-40B4-BE49-F238E27FC236}">
                <a16:creationId xmlns:a16="http://schemas.microsoft.com/office/drawing/2014/main" id="{68D7EB18-A343-424D-B3D9-45D996402CA0}"/>
              </a:ext>
            </a:extLst>
          </p:cNvPr>
          <p:cNvSpPr txBox="1"/>
          <p:nvPr/>
        </p:nvSpPr>
        <p:spPr>
          <a:xfrm>
            <a:off x="457201" y="3565903"/>
            <a:ext cx="3992055" cy="369332"/>
          </a:xfrm>
          <a:prstGeom prst="rect">
            <a:avLst/>
          </a:prstGeom>
          <a:noFill/>
        </p:spPr>
        <p:txBody>
          <a:bodyPr wrap="none" rtlCol="0">
            <a:spAutoFit/>
          </a:bodyPr>
          <a:lstStyle/>
          <a:p>
            <a:pPr defTabSz="685800"/>
            <a:r>
              <a:rPr lang="en-US" b="1" dirty="0">
                <a:solidFill>
                  <a:srgbClr val="FFFFFF"/>
                </a:solidFill>
                <a:latin typeface="Calibri"/>
              </a:rPr>
              <a:t>Communication &amp; Transparency are Key</a:t>
            </a:r>
          </a:p>
        </p:txBody>
      </p:sp>
      <p:sp>
        <p:nvSpPr>
          <p:cNvPr id="7" name="TextBox 6">
            <a:extLst>
              <a:ext uri="{FF2B5EF4-FFF2-40B4-BE49-F238E27FC236}">
                <a16:creationId xmlns:a16="http://schemas.microsoft.com/office/drawing/2014/main" id="{E423FA91-32E4-1746-8171-57D441C518F1}"/>
              </a:ext>
            </a:extLst>
          </p:cNvPr>
          <p:cNvSpPr txBox="1"/>
          <p:nvPr/>
        </p:nvSpPr>
        <p:spPr>
          <a:xfrm>
            <a:off x="457200" y="962477"/>
            <a:ext cx="2754414" cy="369332"/>
          </a:xfrm>
          <a:prstGeom prst="rect">
            <a:avLst/>
          </a:prstGeom>
          <a:noFill/>
        </p:spPr>
        <p:txBody>
          <a:bodyPr wrap="square" rtlCol="0">
            <a:spAutoFit/>
          </a:bodyPr>
          <a:lstStyle/>
          <a:p>
            <a:pPr defTabSz="685800"/>
            <a:r>
              <a:rPr lang="en-US" b="1" u="sng" dirty="0">
                <a:solidFill>
                  <a:srgbClr val="009ADF"/>
                </a:solidFill>
                <a:latin typeface="Calibri"/>
              </a:rPr>
              <a:t>Educating the Stakeholders</a:t>
            </a:r>
          </a:p>
        </p:txBody>
      </p:sp>
      <p:sp>
        <p:nvSpPr>
          <p:cNvPr id="8" name="Right Triangle 7">
            <a:extLst>
              <a:ext uri="{FF2B5EF4-FFF2-40B4-BE49-F238E27FC236}">
                <a16:creationId xmlns:a16="http://schemas.microsoft.com/office/drawing/2014/main" id="{09077095-63EC-C741-91EE-ECAF4798A9CF}"/>
              </a:ext>
            </a:extLst>
          </p:cNvPr>
          <p:cNvSpPr/>
          <p:nvPr/>
        </p:nvSpPr>
        <p:spPr>
          <a:xfrm rot="10800000">
            <a:off x="465723" y="1518374"/>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0" name="Right Triangle 9">
            <a:extLst>
              <a:ext uri="{FF2B5EF4-FFF2-40B4-BE49-F238E27FC236}">
                <a16:creationId xmlns:a16="http://schemas.microsoft.com/office/drawing/2014/main" id="{F4E85D65-B1E4-7044-85BB-4985FE768DAB}"/>
              </a:ext>
            </a:extLst>
          </p:cNvPr>
          <p:cNvSpPr/>
          <p:nvPr/>
        </p:nvSpPr>
        <p:spPr>
          <a:xfrm rot="10800000">
            <a:off x="457200" y="1819865"/>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ight Triangle 10">
            <a:extLst>
              <a:ext uri="{FF2B5EF4-FFF2-40B4-BE49-F238E27FC236}">
                <a16:creationId xmlns:a16="http://schemas.microsoft.com/office/drawing/2014/main" id="{994DB558-03D9-D245-8E9E-2F907BDAEE2F}"/>
              </a:ext>
            </a:extLst>
          </p:cNvPr>
          <p:cNvSpPr/>
          <p:nvPr/>
        </p:nvSpPr>
        <p:spPr>
          <a:xfrm rot="10800000">
            <a:off x="465722" y="2053841"/>
            <a:ext cx="152218" cy="163632"/>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8D372E66-1464-1A45-A9F1-A3DC7BAFEEF3}"/>
              </a:ext>
            </a:extLst>
          </p:cNvPr>
          <p:cNvSpPr/>
          <p:nvPr/>
        </p:nvSpPr>
        <p:spPr>
          <a:xfrm rot="10800000">
            <a:off x="465723" y="2387028"/>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FBD852A5-28EF-F64F-B672-DE1FCD104AEC}"/>
              </a:ext>
            </a:extLst>
          </p:cNvPr>
          <p:cNvSpPr/>
          <p:nvPr/>
        </p:nvSpPr>
        <p:spPr>
          <a:xfrm rot="10800000">
            <a:off x="465723" y="2685557"/>
            <a:ext cx="152218" cy="163632"/>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B84D7B26-DE6A-ED4C-8E0D-8BDF5E6A70A4}"/>
              </a:ext>
            </a:extLst>
          </p:cNvPr>
          <p:cNvSpPr/>
          <p:nvPr/>
        </p:nvSpPr>
        <p:spPr>
          <a:xfrm rot="10800000">
            <a:off x="482493" y="2996568"/>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4184542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Considerations and Challenges</a:t>
            </a:r>
          </a:p>
        </p:txBody>
      </p:sp>
      <p:sp>
        <p:nvSpPr>
          <p:cNvPr id="5" name="Content Placeholder 4"/>
          <p:cNvSpPr>
            <a:spLocks noGrp="1"/>
          </p:cNvSpPr>
          <p:nvPr>
            <p:ph idx="1"/>
          </p:nvPr>
        </p:nvSpPr>
        <p:spPr>
          <a:xfrm>
            <a:off x="259027" y="1181162"/>
            <a:ext cx="5170715" cy="3148974"/>
          </a:xfrm>
        </p:spPr>
        <p:txBody>
          <a:bodyPr/>
          <a:lstStyle/>
          <a:p>
            <a:pPr marL="540068" lvl="3" indent="-257175">
              <a:spcAft>
                <a:spcPts val="450"/>
              </a:spcAft>
              <a:buFont typeface="Arial" panose="020B0604020202020204" pitchFamily="34" charset="0"/>
              <a:buChar char="•"/>
            </a:pPr>
            <a:endParaRPr lang="en-US" sz="1500" dirty="0">
              <a:solidFill>
                <a:schemeClr val="tx1">
                  <a:lumMod val="75000"/>
                </a:schemeClr>
              </a:solidFill>
            </a:endParaRPr>
          </a:p>
          <a:p>
            <a:pPr marL="540068" lvl="3" indent="-257175">
              <a:spcAft>
                <a:spcPts val="450"/>
              </a:spcAft>
            </a:pPr>
            <a:r>
              <a:rPr lang="en-US" sz="1500" dirty="0">
                <a:solidFill>
                  <a:schemeClr val="tx1">
                    <a:lumMod val="75000"/>
                  </a:schemeClr>
                </a:solidFill>
              </a:rPr>
              <a:t>Daily scheduled calls:  Chairs, Leadership</a:t>
            </a:r>
          </a:p>
          <a:p>
            <a:pPr marL="540068" lvl="3" indent="-257175">
              <a:spcAft>
                <a:spcPts val="450"/>
              </a:spcAft>
              <a:buFont typeface="Arial" panose="020B0604020202020204" pitchFamily="34" charset="0"/>
              <a:buChar char="•"/>
            </a:pPr>
            <a:r>
              <a:rPr lang="en-US" sz="1500" dirty="0">
                <a:solidFill>
                  <a:schemeClr val="tx1">
                    <a:lumMod val="75000"/>
                  </a:schemeClr>
                </a:solidFill>
              </a:rPr>
              <a:t>Twice weekly call with all providers</a:t>
            </a:r>
          </a:p>
          <a:p>
            <a:pPr marL="540068" lvl="3" indent="-257175">
              <a:spcAft>
                <a:spcPts val="450"/>
              </a:spcAft>
              <a:buFont typeface="Arial" panose="020B0604020202020204" pitchFamily="34" charset="0"/>
              <a:buChar char="•"/>
            </a:pPr>
            <a:r>
              <a:rPr lang="en-US" sz="1500" dirty="0">
                <a:solidFill>
                  <a:schemeClr val="tx1">
                    <a:lumMod val="75000"/>
                  </a:schemeClr>
                </a:solidFill>
              </a:rPr>
              <a:t>Formalized communication structure</a:t>
            </a:r>
          </a:p>
          <a:p>
            <a:pPr marL="540068" lvl="3" indent="-257175">
              <a:spcAft>
                <a:spcPts val="450"/>
              </a:spcAft>
              <a:buFont typeface="Arial" panose="020B0604020202020204" pitchFamily="34" charset="0"/>
              <a:buChar char="•"/>
            </a:pPr>
            <a:r>
              <a:rPr lang="en-US" sz="1500" dirty="0">
                <a:solidFill>
                  <a:schemeClr val="tx1">
                    <a:lumMod val="75000"/>
                  </a:schemeClr>
                </a:solidFill>
              </a:rPr>
              <a:t>Webinars</a:t>
            </a:r>
          </a:p>
          <a:p>
            <a:pPr marL="540068" lvl="3" indent="-257175">
              <a:spcAft>
                <a:spcPts val="450"/>
              </a:spcAft>
              <a:buFont typeface="Arial" panose="020B0604020202020204" pitchFamily="34" charset="0"/>
              <a:buChar char="•"/>
            </a:pPr>
            <a:r>
              <a:rPr lang="en-US" sz="1500" dirty="0">
                <a:solidFill>
                  <a:schemeClr val="tx1">
                    <a:lumMod val="75000"/>
                  </a:schemeClr>
                </a:solidFill>
              </a:rPr>
              <a:t>OBGYN Hub-app</a:t>
            </a:r>
          </a:p>
          <a:p>
            <a:pPr marL="540068" lvl="3" indent="-257175">
              <a:spcAft>
                <a:spcPts val="450"/>
              </a:spcAft>
              <a:buFont typeface="Arial" panose="020B0604020202020204" pitchFamily="34" charset="0"/>
              <a:buChar char="•"/>
            </a:pPr>
            <a:r>
              <a:rPr lang="en-US" sz="1500" dirty="0">
                <a:solidFill>
                  <a:schemeClr val="tx1">
                    <a:lumMod val="75000"/>
                  </a:schemeClr>
                </a:solidFill>
              </a:rPr>
              <a:t>Organized email from a single source to established contacts</a:t>
            </a:r>
          </a:p>
          <a:p>
            <a:pPr marL="540068" lvl="3" indent="-257175">
              <a:spcAft>
                <a:spcPts val="450"/>
              </a:spcAft>
              <a:buFont typeface="Arial" panose="020B0604020202020204" pitchFamily="34" charset="0"/>
              <a:buChar char="•"/>
            </a:pPr>
            <a:r>
              <a:rPr lang="en-US" sz="1500" dirty="0">
                <a:solidFill>
                  <a:schemeClr val="tx1">
                    <a:lumMod val="75000"/>
                  </a:schemeClr>
                </a:solidFill>
              </a:rPr>
              <a:t>MFM Hotline for providers</a:t>
            </a:r>
          </a:p>
          <a:p>
            <a:pPr lvl="2" indent="0">
              <a:spcAft>
                <a:spcPts val="450"/>
              </a:spcAft>
              <a:buNone/>
            </a:pPr>
            <a:endParaRPr lang="en-US" sz="1500" dirty="0">
              <a:solidFill>
                <a:schemeClr val="tx1">
                  <a:lumMod val="75000"/>
                </a:schemeClr>
              </a:solidFill>
            </a:endParaRPr>
          </a:p>
        </p:txBody>
      </p:sp>
      <p:sp>
        <p:nvSpPr>
          <p:cNvPr id="3" name="Slide Number Placeholder 2"/>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53</a:t>
            </a:fld>
            <a:endParaRPr lang="en-US" dirty="0">
              <a:solidFill>
                <a:srgbClr val="53565A"/>
              </a:solidFill>
              <a:latin typeface="Calibri"/>
            </a:endParaRPr>
          </a:p>
        </p:txBody>
      </p:sp>
      <p:sp>
        <p:nvSpPr>
          <p:cNvPr id="11" name="TextBox 10">
            <a:extLst>
              <a:ext uri="{FF2B5EF4-FFF2-40B4-BE49-F238E27FC236}">
                <a16:creationId xmlns:a16="http://schemas.microsoft.com/office/drawing/2014/main" id="{EE9C4AD9-3520-7A47-BB74-4E384FF0C530}"/>
              </a:ext>
            </a:extLst>
          </p:cNvPr>
          <p:cNvSpPr txBox="1"/>
          <p:nvPr/>
        </p:nvSpPr>
        <p:spPr>
          <a:xfrm>
            <a:off x="457200" y="962477"/>
            <a:ext cx="2754414" cy="369332"/>
          </a:xfrm>
          <a:prstGeom prst="rect">
            <a:avLst/>
          </a:prstGeom>
          <a:noFill/>
        </p:spPr>
        <p:txBody>
          <a:bodyPr wrap="square" rtlCol="0">
            <a:spAutoFit/>
          </a:bodyPr>
          <a:lstStyle/>
          <a:p>
            <a:pPr defTabSz="685800"/>
            <a:r>
              <a:rPr lang="en-US" b="1" u="sng" dirty="0">
                <a:solidFill>
                  <a:srgbClr val="009ADF"/>
                </a:solidFill>
                <a:latin typeface="Calibri"/>
              </a:rPr>
              <a:t>Communication Platforms</a:t>
            </a:r>
          </a:p>
        </p:txBody>
      </p:sp>
      <p:sp>
        <p:nvSpPr>
          <p:cNvPr id="12" name="Right Triangle 11">
            <a:extLst>
              <a:ext uri="{FF2B5EF4-FFF2-40B4-BE49-F238E27FC236}">
                <a16:creationId xmlns:a16="http://schemas.microsoft.com/office/drawing/2014/main" id="{76F872C6-7D34-4945-857A-AFACC083E797}"/>
              </a:ext>
            </a:extLst>
          </p:cNvPr>
          <p:cNvSpPr/>
          <p:nvPr/>
        </p:nvSpPr>
        <p:spPr>
          <a:xfrm rot="10800000">
            <a:off x="465723" y="1518374"/>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37C379C8-5245-A649-9469-E52B148F1400}"/>
              </a:ext>
            </a:extLst>
          </p:cNvPr>
          <p:cNvSpPr/>
          <p:nvPr/>
        </p:nvSpPr>
        <p:spPr>
          <a:xfrm rot="10800000">
            <a:off x="457200" y="1818875"/>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B8066567-CAB0-B34C-9CF4-E1106A551656}"/>
              </a:ext>
            </a:extLst>
          </p:cNvPr>
          <p:cNvSpPr/>
          <p:nvPr/>
        </p:nvSpPr>
        <p:spPr>
          <a:xfrm rot="10800000">
            <a:off x="465723" y="2082261"/>
            <a:ext cx="152218" cy="163632"/>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5" name="Right Triangle 14">
            <a:extLst>
              <a:ext uri="{FF2B5EF4-FFF2-40B4-BE49-F238E27FC236}">
                <a16:creationId xmlns:a16="http://schemas.microsoft.com/office/drawing/2014/main" id="{A7EB852F-4B79-5F4C-BC57-FFB46FFC36A9}"/>
              </a:ext>
            </a:extLst>
          </p:cNvPr>
          <p:cNvSpPr/>
          <p:nvPr/>
        </p:nvSpPr>
        <p:spPr>
          <a:xfrm rot="10800000">
            <a:off x="457201" y="2382762"/>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6" name="Right Triangle 15">
            <a:extLst>
              <a:ext uri="{FF2B5EF4-FFF2-40B4-BE49-F238E27FC236}">
                <a16:creationId xmlns:a16="http://schemas.microsoft.com/office/drawing/2014/main" id="{9B05D022-E615-E54C-81EA-E1715DDBBDE3}"/>
              </a:ext>
            </a:extLst>
          </p:cNvPr>
          <p:cNvSpPr/>
          <p:nvPr/>
        </p:nvSpPr>
        <p:spPr>
          <a:xfrm rot="10800000">
            <a:off x="465722" y="2692188"/>
            <a:ext cx="152218" cy="163632"/>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7" name="Right Triangle 16">
            <a:extLst>
              <a:ext uri="{FF2B5EF4-FFF2-40B4-BE49-F238E27FC236}">
                <a16:creationId xmlns:a16="http://schemas.microsoft.com/office/drawing/2014/main" id="{075F9449-1AE8-754C-A1F4-EC278EA8D680}"/>
              </a:ext>
            </a:extLst>
          </p:cNvPr>
          <p:cNvSpPr/>
          <p:nvPr/>
        </p:nvSpPr>
        <p:spPr>
          <a:xfrm rot="10800000">
            <a:off x="477341" y="2979843"/>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8" name="Right Triangle 17">
            <a:extLst>
              <a:ext uri="{FF2B5EF4-FFF2-40B4-BE49-F238E27FC236}">
                <a16:creationId xmlns:a16="http://schemas.microsoft.com/office/drawing/2014/main" id="{B1DC1F87-E847-A84F-B33D-ECC51AD80F29}"/>
              </a:ext>
            </a:extLst>
          </p:cNvPr>
          <p:cNvSpPr/>
          <p:nvPr/>
        </p:nvSpPr>
        <p:spPr>
          <a:xfrm rot="10800000">
            <a:off x="478806" y="3460130"/>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pic>
        <p:nvPicPr>
          <p:cNvPr id="19" name="Picture 18">
            <a:extLst>
              <a:ext uri="{FF2B5EF4-FFF2-40B4-BE49-F238E27FC236}">
                <a16:creationId xmlns:a16="http://schemas.microsoft.com/office/drawing/2014/main" id="{DF40B051-9545-453E-A4FE-36B2FF951FA3}"/>
              </a:ext>
            </a:extLst>
          </p:cNvPr>
          <p:cNvPicPr>
            <a:picLocks noChangeAspect="1"/>
          </p:cNvPicPr>
          <p:nvPr/>
        </p:nvPicPr>
        <p:blipFill>
          <a:blip r:embed="rId3"/>
          <a:stretch>
            <a:fillRect/>
          </a:stretch>
        </p:blipFill>
        <p:spPr>
          <a:xfrm>
            <a:off x="4828551" y="1507151"/>
            <a:ext cx="1037782" cy="2260768"/>
          </a:xfrm>
          <a:prstGeom prst="rect">
            <a:avLst/>
          </a:prstGeom>
        </p:spPr>
      </p:pic>
      <p:pic>
        <p:nvPicPr>
          <p:cNvPr id="20" name="Picture 19">
            <a:extLst>
              <a:ext uri="{FF2B5EF4-FFF2-40B4-BE49-F238E27FC236}">
                <a16:creationId xmlns:a16="http://schemas.microsoft.com/office/drawing/2014/main" id="{C5AFACAC-F94E-4370-8CF9-CCBBEB34E770}"/>
              </a:ext>
            </a:extLst>
          </p:cNvPr>
          <p:cNvPicPr>
            <a:picLocks noChangeAspect="1"/>
          </p:cNvPicPr>
          <p:nvPr/>
        </p:nvPicPr>
        <p:blipFill>
          <a:blip r:embed="rId4"/>
          <a:stretch>
            <a:fillRect/>
          </a:stretch>
        </p:blipFill>
        <p:spPr>
          <a:xfrm>
            <a:off x="6081052" y="1561241"/>
            <a:ext cx="1044935" cy="2249222"/>
          </a:xfrm>
          <a:prstGeom prst="rect">
            <a:avLst/>
          </a:prstGeom>
        </p:spPr>
      </p:pic>
      <p:pic>
        <p:nvPicPr>
          <p:cNvPr id="21" name="Picture 20">
            <a:extLst>
              <a:ext uri="{FF2B5EF4-FFF2-40B4-BE49-F238E27FC236}">
                <a16:creationId xmlns:a16="http://schemas.microsoft.com/office/drawing/2014/main" id="{1AC5C207-6179-40F6-83D5-36EEBE0A445B}"/>
              </a:ext>
            </a:extLst>
          </p:cNvPr>
          <p:cNvPicPr>
            <a:picLocks noChangeAspect="1"/>
          </p:cNvPicPr>
          <p:nvPr/>
        </p:nvPicPr>
        <p:blipFill>
          <a:blip r:embed="rId5"/>
          <a:stretch>
            <a:fillRect/>
          </a:stretch>
        </p:blipFill>
        <p:spPr>
          <a:xfrm>
            <a:off x="7340705" y="1552138"/>
            <a:ext cx="1211052" cy="2359679"/>
          </a:xfrm>
          <a:prstGeom prst="rect">
            <a:avLst/>
          </a:prstGeom>
        </p:spPr>
      </p:pic>
      <p:pic>
        <p:nvPicPr>
          <p:cNvPr id="22" name="Content Placeholder 4">
            <a:extLst>
              <a:ext uri="{FF2B5EF4-FFF2-40B4-BE49-F238E27FC236}">
                <a16:creationId xmlns:a16="http://schemas.microsoft.com/office/drawing/2014/main" id="{1D54DD9F-CABC-43AE-8B66-A7ACFE2317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7071" y="1423806"/>
            <a:ext cx="3657688" cy="2743266"/>
          </a:xfrm>
          <a:prstGeom prst="rect">
            <a:avLst/>
          </a:prstGeom>
        </p:spPr>
      </p:pic>
    </p:spTree>
    <p:extLst>
      <p:ext uri="{BB962C8B-B14F-4D97-AF65-F5344CB8AC3E}">
        <p14:creationId xmlns:p14="http://schemas.microsoft.com/office/powerpoint/2010/main" val="20898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175EF5-8B5C-400E-86D8-EC91C8FAA305}"/>
              </a:ext>
            </a:extLst>
          </p:cNvPr>
          <p:cNvSpPr>
            <a:spLocks noGrp="1"/>
          </p:cNvSpPr>
          <p:nvPr>
            <p:ph type="title"/>
          </p:nvPr>
        </p:nvSpPr>
        <p:spPr/>
        <p:txBody>
          <a:bodyPr/>
          <a:lstStyle/>
          <a:p>
            <a:r>
              <a:rPr lang="en-US" sz="2400" dirty="0"/>
              <a:t>Inpatient Response &amp; Considerations</a:t>
            </a:r>
          </a:p>
        </p:txBody>
      </p:sp>
      <p:sp>
        <p:nvSpPr>
          <p:cNvPr id="7" name="Content Placeholder 6">
            <a:extLst>
              <a:ext uri="{FF2B5EF4-FFF2-40B4-BE49-F238E27FC236}">
                <a16:creationId xmlns:a16="http://schemas.microsoft.com/office/drawing/2014/main" id="{A9AEA21C-0806-4C4F-B345-02DA5788E183}"/>
              </a:ext>
            </a:extLst>
          </p:cNvPr>
          <p:cNvSpPr>
            <a:spLocks noGrp="1"/>
          </p:cNvSpPr>
          <p:nvPr>
            <p:ph idx="1"/>
          </p:nvPr>
        </p:nvSpPr>
        <p:spPr>
          <a:xfrm>
            <a:off x="457201" y="1061356"/>
            <a:ext cx="3265715" cy="3429000"/>
          </a:xfrm>
        </p:spPr>
        <p:txBody>
          <a:bodyPr/>
          <a:lstStyle/>
          <a:p>
            <a:pPr marL="257175" indent="-257175">
              <a:buFont typeface="Arial" panose="020B0604020202020204" pitchFamily="34" charset="0"/>
              <a:buChar char="•"/>
            </a:pPr>
            <a:r>
              <a:rPr lang="en-US" sz="1500" dirty="0"/>
              <a:t>Establishing appropriate Triage and Treatment Guidelines (changing daily based on prevalence, testing availability, </a:t>
            </a:r>
            <a:r>
              <a:rPr lang="en-US" sz="1500" dirty="0" err="1"/>
              <a:t>etc</a:t>
            </a:r>
            <a:r>
              <a:rPr lang="en-US" sz="1500" dirty="0"/>
              <a:t>)</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PPE Guidelines (supply)</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OB Management Consideration (MFM)</a:t>
            </a:r>
          </a:p>
          <a:p>
            <a:endParaRPr lang="en-US" sz="1500" dirty="0"/>
          </a:p>
          <a:p>
            <a:pPr marL="257175" indent="-257175">
              <a:buFont typeface="Arial" panose="020B0604020202020204" pitchFamily="34" charset="0"/>
              <a:buChar char="•"/>
            </a:pPr>
            <a:r>
              <a:rPr lang="en-US" sz="1500" dirty="0"/>
              <a:t>Management of Critically Ill Patients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Being prepared for deliveries off the unit</a:t>
            </a:r>
          </a:p>
          <a:p>
            <a:pPr marL="257175" indent="-257175">
              <a:buFont typeface="Arial" panose="020B0604020202020204" pitchFamily="34" charset="0"/>
              <a:buChar char="•"/>
            </a:pPr>
            <a:endParaRPr lang="en-US" sz="1500" dirty="0"/>
          </a:p>
        </p:txBody>
      </p:sp>
      <p:sp>
        <p:nvSpPr>
          <p:cNvPr id="5" name="Slide Number Placeholder 4">
            <a:extLst>
              <a:ext uri="{FF2B5EF4-FFF2-40B4-BE49-F238E27FC236}">
                <a16:creationId xmlns:a16="http://schemas.microsoft.com/office/drawing/2014/main" id="{155F6877-E8E9-4E5A-B8D5-B07C739833F2}"/>
              </a:ext>
            </a:extLst>
          </p:cNvPr>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54</a:t>
            </a:fld>
            <a:endParaRPr lang="en-US" dirty="0">
              <a:solidFill>
                <a:srgbClr val="53565A"/>
              </a:solidFill>
              <a:latin typeface="Calibri"/>
            </a:endParaRPr>
          </a:p>
        </p:txBody>
      </p:sp>
      <p:sp>
        <p:nvSpPr>
          <p:cNvPr id="9" name="Content Placeholder 8">
            <a:extLst>
              <a:ext uri="{FF2B5EF4-FFF2-40B4-BE49-F238E27FC236}">
                <a16:creationId xmlns:a16="http://schemas.microsoft.com/office/drawing/2014/main" id="{A194D788-647F-40B3-A2EF-6BF92492710F}"/>
              </a:ext>
            </a:extLst>
          </p:cNvPr>
          <p:cNvSpPr>
            <a:spLocks noGrp="1"/>
          </p:cNvSpPr>
          <p:nvPr>
            <p:ph sz="quarter" idx="4294967295"/>
          </p:nvPr>
        </p:nvSpPr>
        <p:spPr>
          <a:xfrm>
            <a:off x="4191340" y="1049920"/>
            <a:ext cx="2906146" cy="3429000"/>
          </a:xfrm>
        </p:spPr>
        <p:txBody>
          <a:bodyPr/>
          <a:lstStyle/>
          <a:p>
            <a:pPr marL="257175" indent="-257175">
              <a:buFont typeface="Arial" panose="020B0604020202020204" pitchFamily="34" charset="0"/>
              <a:buChar char="•"/>
            </a:pPr>
            <a:r>
              <a:rPr lang="en-US" sz="1500" dirty="0"/>
              <a:t>Visitation Restrictions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Newborn Management Guidelines</a:t>
            </a:r>
          </a:p>
          <a:p>
            <a:endParaRPr lang="en-US" sz="1500" dirty="0"/>
          </a:p>
          <a:p>
            <a:pPr marL="257175" indent="-257175">
              <a:buFont typeface="Arial" panose="020B0604020202020204" pitchFamily="34" charset="0"/>
              <a:buChar char="•"/>
            </a:pPr>
            <a:r>
              <a:rPr lang="en-US" sz="1500" dirty="0"/>
              <a:t>Circumcision Considerations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Ban on Elective Surgery</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Attempt to cohort COVID+/PUI Patients</a:t>
            </a:r>
          </a:p>
          <a:p>
            <a:endParaRPr lang="en-US" sz="15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486" y="1065527"/>
            <a:ext cx="1873355" cy="2910181"/>
          </a:xfrm>
          <a:prstGeom prst="rect">
            <a:avLst/>
          </a:prstGeom>
          <a:effectLst>
            <a:outerShdw blurRad="50800" dist="38100" algn="l" rotWithShape="0">
              <a:prstClr val="black">
                <a:alpha val="40000"/>
              </a:prstClr>
            </a:outerShdw>
          </a:effectLst>
        </p:spPr>
      </p:pic>
      <p:sp>
        <p:nvSpPr>
          <p:cNvPr id="11" name="Right Triangle 10">
            <a:extLst>
              <a:ext uri="{FF2B5EF4-FFF2-40B4-BE49-F238E27FC236}">
                <a16:creationId xmlns:a16="http://schemas.microsoft.com/office/drawing/2014/main" id="{1BE34178-6B54-474C-AAF5-2F4316D90D9D}"/>
              </a:ext>
            </a:extLst>
          </p:cNvPr>
          <p:cNvSpPr/>
          <p:nvPr/>
        </p:nvSpPr>
        <p:spPr>
          <a:xfrm rot="10800000">
            <a:off x="402862" y="1128857"/>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2E930510-A630-BF49-8455-F846EC0BDF91}"/>
              </a:ext>
            </a:extLst>
          </p:cNvPr>
          <p:cNvSpPr/>
          <p:nvPr/>
        </p:nvSpPr>
        <p:spPr>
          <a:xfrm rot="10800000">
            <a:off x="380909" y="2295900"/>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45EED8A6-6A32-684F-9AC3-99DACFA54DB4}"/>
              </a:ext>
            </a:extLst>
          </p:cNvPr>
          <p:cNvSpPr/>
          <p:nvPr/>
        </p:nvSpPr>
        <p:spPr>
          <a:xfrm rot="10800000">
            <a:off x="402862" y="2798498"/>
            <a:ext cx="152218" cy="163632"/>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4" name="Right Triangle 13">
            <a:extLst>
              <a:ext uri="{FF2B5EF4-FFF2-40B4-BE49-F238E27FC236}">
                <a16:creationId xmlns:a16="http://schemas.microsoft.com/office/drawing/2014/main" id="{11BA8A3D-3B29-D944-89ED-EA6D2CB4C14C}"/>
              </a:ext>
            </a:extLst>
          </p:cNvPr>
          <p:cNvSpPr/>
          <p:nvPr/>
        </p:nvSpPr>
        <p:spPr>
          <a:xfrm rot="10800000">
            <a:off x="402861" y="3299312"/>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5" name="Right Triangle 14">
            <a:extLst>
              <a:ext uri="{FF2B5EF4-FFF2-40B4-BE49-F238E27FC236}">
                <a16:creationId xmlns:a16="http://schemas.microsoft.com/office/drawing/2014/main" id="{236F366D-001E-F04F-BC13-F9653ABC4284}"/>
              </a:ext>
            </a:extLst>
          </p:cNvPr>
          <p:cNvSpPr/>
          <p:nvPr/>
        </p:nvSpPr>
        <p:spPr>
          <a:xfrm rot="10800000">
            <a:off x="402678" y="3781810"/>
            <a:ext cx="152218" cy="163632"/>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6" name="Right Triangle 15">
            <a:extLst>
              <a:ext uri="{FF2B5EF4-FFF2-40B4-BE49-F238E27FC236}">
                <a16:creationId xmlns:a16="http://schemas.microsoft.com/office/drawing/2014/main" id="{FA35E16E-784A-EB40-8265-F600DEB405B7}"/>
              </a:ext>
            </a:extLst>
          </p:cNvPr>
          <p:cNvSpPr/>
          <p:nvPr/>
        </p:nvSpPr>
        <p:spPr>
          <a:xfrm rot="10800000">
            <a:off x="4115231" y="1125038"/>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7" name="Right Triangle 16">
            <a:extLst>
              <a:ext uri="{FF2B5EF4-FFF2-40B4-BE49-F238E27FC236}">
                <a16:creationId xmlns:a16="http://schemas.microsoft.com/office/drawing/2014/main" id="{E68A526D-59FA-3F47-852A-E712B12422A7}"/>
              </a:ext>
            </a:extLst>
          </p:cNvPr>
          <p:cNvSpPr/>
          <p:nvPr/>
        </p:nvSpPr>
        <p:spPr>
          <a:xfrm rot="10800000">
            <a:off x="4115388" y="1576795"/>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8" name="Right Triangle 17">
            <a:extLst>
              <a:ext uri="{FF2B5EF4-FFF2-40B4-BE49-F238E27FC236}">
                <a16:creationId xmlns:a16="http://schemas.microsoft.com/office/drawing/2014/main" id="{565C808E-B425-744A-A0A0-0CC4EAB8C02D}"/>
              </a:ext>
            </a:extLst>
          </p:cNvPr>
          <p:cNvSpPr/>
          <p:nvPr/>
        </p:nvSpPr>
        <p:spPr>
          <a:xfrm rot="10800000">
            <a:off x="4088062" y="2295900"/>
            <a:ext cx="152218" cy="163632"/>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9" name="Right Triangle 18">
            <a:extLst>
              <a:ext uri="{FF2B5EF4-FFF2-40B4-BE49-F238E27FC236}">
                <a16:creationId xmlns:a16="http://schemas.microsoft.com/office/drawing/2014/main" id="{A36C6B91-7FF0-5247-B80A-909E8A123EF1}"/>
              </a:ext>
            </a:extLst>
          </p:cNvPr>
          <p:cNvSpPr/>
          <p:nvPr/>
        </p:nvSpPr>
        <p:spPr>
          <a:xfrm rot="10800000">
            <a:off x="4109834" y="2798498"/>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grpSp>
        <p:nvGrpSpPr>
          <p:cNvPr id="2" name="Group 1">
            <a:extLst>
              <a:ext uri="{FF2B5EF4-FFF2-40B4-BE49-F238E27FC236}">
                <a16:creationId xmlns:a16="http://schemas.microsoft.com/office/drawing/2014/main" id="{1BA1D3B2-4FCD-9C43-8D37-DAD37C3B85C7}"/>
              </a:ext>
            </a:extLst>
          </p:cNvPr>
          <p:cNvGrpSpPr/>
          <p:nvPr/>
        </p:nvGrpSpPr>
        <p:grpSpPr>
          <a:xfrm>
            <a:off x="2173699" y="3323964"/>
            <a:ext cx="3953775" cy="1416586"/>
            <a:chOff x="3761386" y="4585076"/>
            <a:chExt cx="5271700" cy="1789212"/>
          </a:xfrm>
        </p:grpSpPr>
        <p:sp>
          <p:nvSpPr>
            <p:cNvPr id="10" name="Rounded Rectangle 9">
              <a:extLst>
                <a:ext uri="{FF2B5EF4-FFF2-40B4-BE49-F238E27FC236}">
                  <a16:creationId xmlns:a16="http://schemas.microsoft.com/office/drawing/2014/main" id="{9387EB8C-CE7C-104F-A083-13351FEDAEB4}"/>
                </a:ext>
              </a:extLst>
            </p:cNvPr>
            <p:cNvSpPr/>
            <p:nvPr/>
          </p:nvSpPr>
          <p:spPr>
            <a:xfrm>
              <a:off x="3761386" y="5663088"/>
              <a:ext cx="5271700" cy="711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8" name="TextBox 7">
              <a:extLst>
                <a:ext uri="{FF2B5EF4-FFF2-40B4-BE49-F238E27FC236}">
                  <a16:creationId xmlns:a16="http://schemas.microsoft.com/office/drawing/2014/main" id="{4B95E05E-55E3-4791-BC01-DD4FAA5B3785}"/>
                </a:ext>
              </a:extLst>
            </p:cNvPr>
            <p:cNvSpPr txBox="1"/>
            <p:nvPr/>
          </p:nvSpPr>
          <p:spPr>
            <a:xfrm>
              <a:off x="4354626" y="5788095"/>
              <a:ext cx="4133611" cy="466483"/>
            </a:xfrm>
            <a:prstGeom prst="rect">
              <a:avLst/>
            </a:prstGeom>
            <a:noFill/>
          </p:spPr>
          <p:txBody>
            <a:bodyPr wrap="none" rtlCol="0">
              <a:spAutoFit/>
            </a:bodyPr>
            <a:lstStyle/>
            <a:p>
              <a:pPr defTabSz="685800"/>
              <a:r>
                <a:rPr lang="en-US" b="1" dirty="0">
                  <a:solidFill>
                    <a:srgbClr val="FFFFFF"/>
                  </a:solidFill>
                  <a:latin typeface="Calibri"/>
                </a:rPr>
                <a:t>Frequent rounds by leadership</a:t>
              </a:r>
            </a:p>
          </p:txBody>
        </p:sp>
        <p:sp>
          <p:nvSpPr>
            <p:cNvPr id="21" name="Right Triangle 20">
              <a:extLst>
                <a:ext uri="{FF2B5EF4-FFF2-40B4-BE49-F238E27FC236}">
                  <a16:creationId xmlns:a16="http://schemas.microsoft.com/office/drawing/2014/main" id="{F7E5FC0D-2E57-4146-8673-2A3F93B8858B}"/>
                </a:ext>
              </a:extLst>
            </p:cNvPr>
            <p:cNvSpPr/>
            <p:nvPr/>
          </p:nvSpPr>
          <p:spPr>
            <a:xfrm rot="10800000">
              <a:off x="6397236" y="4585076"/>
              <a:ext cx="202957" cy="218176"/>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grpSp>
    </p:spTree>
    <p:extLst>
      <p:ext uri="{BB962C8B-B14F-4D97-AF65-F5344CB8AC3E}">
        <p14:creationId xmlns:p14="http://schemas.microsoft.com/office/powerpoint/2010/main" val="3374392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Inpatient Considerations and Challenges</a:t>
            </a:r>
          </a:p>
        </p:txBody>
      </p:sp>
      <p:sp>
        <p:nvSpPr>
          <p:cNvPr id="5" name="Content Placeholder 4"/>
          <p:cNvSpPr>
            <a:spLocks noGrp="1"/>
          </p:cNvSpPr>
          <p:nvPr>
            <p:ph idx="1"/>
          </p:nvPr>
        </p:nvSpPr>
        <p:spPr>
          <a:xfrm>
            <a:off x="381002" y="1072241"/>
            <a:ext cx="8229600" cy="976083"/>
          </a:xfrm>
        </p:spPr>
        <p:txBody>
          <a:bodyPr/>
          <a:lstStyle/>
          <a:p>
            <a:pPr marL="353616" lvl="1" indent="-257175">
              <a:spcAft>
                <a:spcPts val="450"/>
              </a:spcAft>
            </a:pPr>
            <a:r>
              <a:rPr lang="en-US" sz="1500" dirty="0">
                <a:solidFill>
                  <a:schemeClr val="tx1">
                    <a:lumMod val="75000"/>
                  </a:schemeClr>
                </a:solidFill>
              </a:rPr>
              <a:t>Institutional leadership needs to understand OB care cannot be curtailed</a:t>
            </a:r>
          </a:p>
          <a:p>
            <a:pPr lvl="1" indent="0">
              <a:spcAft>
                <a:spcPts val="450"/>
              </a:spcAft>
              <a:buNone/>
            </a:pPr>
            <a:r>
              <a:rPr lang="en-US" sz="1500" dirty="0">
                <a:solidFill>
                  <a:schemeClr val="tx1">
                    <a:lumMod val="75000"/>
                  </a:schemeClr>
                </a:solidFill>
              </a:rPr>
              <a:t>         (What does the ED, Critical Care and Obstetrics have in common?)</a:t>
            </a:r>
          </a:p>
          <a:p>
            <a:pPr marL="353616" lvl="1" indent="-257175">
              <a:spcAft>
                <a:spcPts val="450"/>
              </a:spcAft>
            </a:pPr>
            <a:r>
              <a:rPr lang="en-US" sz="1500" dirty="0">
                <a:solidFill>
                  <a:schemeClr val="tx1">
                    <a:lumMod val="75000"/>
                  </a:schemeClr>
                </a:solidFill>
              </a:rPr>
              <a:t>L&amp;D units and most importantly the staff put themselves at risk everyday</a:t>
            </a:r>
          </a:p>
          <a:p>
            <a:pPr lvl="1" indent="0">
              <a:spcAft>
                <a:spcPts val="450"/>
              </a:spcAft>
              <a:buNone/>
            </a:pPr>
            <a:endParaRPr lang="en-US" sz="1500" dirty="0">
              <a:solidFill>
                <a:schemeClr val="tx1">
                  <a:lumMod val="75000"/>
                </a:schemeClr>
              </a:solidFill>
            </a:endParaRPr>
          </a:p>
          <a:p>
            <a:pPr lvl="1" indent="0">
              <a:spcAft>
                <a:spcPts val="450"/>
              </a:spcAft>
              <a:buNone/>
            </a:pPr>
            <a:endParaRPr lang="en-US" sz="1500" dirty="0">
              <a:solidFill>
                <a:schemeClr val="tx1">
                  <a:lumMod val="75000"/>
                </a:schemeClr>
              </a:solidFill>
            </a:endParaRPr>
          </a:p>
        </p:txBody>
      </p:sp>
      <p:sp>
        <p:nvSpPr>
          <p:cNvPr id="3" name="Slide Number Placeholder 2"/>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55</a:t>
            </a:fld>
            <a:endParaRPr lang="en-US" dirty="0">
              <a:solidFill>
                <a:srgbClr val="53565A"/>
              </a:solidFill>
              <a:latin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815" y="2516642"/>
            <a:ext cx="2318657" cy="1738994"/>
          </a:xfrm>
          <a:prstGeom prst="rect">
            <a:avLst/>
          </a:prstGeom>
          <a:effectLst>
            <a:outerShdw blurRad="50800" dist="38100" algn="l"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50345" y="2501821"/>
            <a:ext cx="2375807" cy="1781855"/>
          </a:xfrm>
          <a:prstGeom prst="rect">
            <a:avLst/>
          </a:prstGeom>
          <a:effectLst>
            <a:outerShdw blurRad="50800" dist="38100" algn="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1915" y="2516643"/>
            <a:ext cx="2336285" cy="1752214"/>
          </a:xfrm>
          <a:prstGeom prst="rect">
            <a:avLst/>
          </a:prstGeom>
          <a:effectLst>
            <a:outerShdw blurRad="50800" dist="38100" algn="l" rotWithShape="0">
              <a:prstClr val="black">
                <a:alpha val="40000"/>
              </a:prstClr>
            </a:outerShdw>
          </a:effectLst>
        </p:spPr>
      </p:pic>
      <p:sp>
        <p:nvSpPr>
          <p:cNvPr id="8" name="Right Triangle 7">
            <a:extLst>
              <a:ext uri="{FF2B5EF4-FFF2-40B4-BE49-F238E27FC236}">
                <a16:creationId xmlns:a16="http://schemas.microsoft.com/office/drawing/2014/main" id="{56D3CDB2-AE39-3A46-834A-B506E9D4F2DC}"/>
              </a:ext>
            </a:extLst>
          </p:cNvPr>
          <p:cNvSpPr/>
          <p:nvPr/>
        </p:nvSpPr>
        <p:spPr>
          <a:xfrm rot="10800000">
            <a:off x="402862" y="1128857"/>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A3BD7C4E-8676-6242-A345-9CD5922B733B}"/>
              </a:ext>
            </a:extLst>
          </p:cNvPr>
          <p:cNvSpPr/>
          <p:nvPr/>
        </p:nvSpPr>
        <p:spPr>
          <a:xfrm rot="10800000">
            <a:off x="413658" y="1700356"/>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1054233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175EF5-8B5C-400E-86D8-EC91C8FAA305}"/>
              </a:ext>
            </a:extLst>
          </p:cNvPr>
          <p:cNvSpPr>
            <a:spLocks noGrp="1"/>
          </p:cNvSpPr>
          <p:nvPr>
            <p:ph type="title"/>
          </p:nvPr>
        </p:nvSpPr>
        <p:spPr/>
        <p:txBody>
          <a:bodyPr/>
          <a:lstStyle/>
          <a:p>
            <a:r>
              <a:rPr lang="en-US" sz="2400" dirty="0"/>
              <a:t>Outpatient Response and Considerations</a:t>
            </a:r>
          </a:p>
        </p:txBody>
      </p:sp>
      <p:sp>
        <p:nvSpPr>
          <p:cNvPr id="7" name="Content Placeholder 6">
            <a:extLst>
              <a:ext uri="{FF2B5EF4-FFF2-40B4-BE49-F238E27FC236}">
                <a16:creationId xmlns:a16="http://schemas.microsoft.com/office/drawing/2014/main" id="{A9AEA21C-0806-4C4F-B345-02DA5788E183}"/>
              </a:ext>
            </a:extLst>
          </p:cNvPr>
          <p:cNvSpPr>
            <a:spLocks noGrp="1"/>
          </p:cNvSpPr>
          <p:nvPr>
            <p:ph idx="1"/>
          </p:nvPr>
        </p:nvSpPr>
        <p:spPr>
          <a:xfrm>
            <a:off x="457200" y="1072241"/>
            <a:ext cx="8229600" cy="3429000"/>
          </a:xfrm>
        </p:spPr>
        <p:txBody>
          <a:bodyPr/>
          <a:lstStyle/>
          <a:p>
            <a:pPr marL="257175" indent="-257175">
              <a:buFont typeface="Arial" panose="020B0604020202020204" pitchFamily="34" charset="0"/>
              <a:buChar char="•"/>
            </a:pPr>
            <a:r>
              <a:rPr lang="en-US" sz="1500" dirty="0"/>
              <a:t>Establishing appropriate Triage and Treatment Guidelines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Providing PPE Guidance</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Decreasing Routine Healthcare Visits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Creative methods to create social distancing</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Utilize Telemedicine</a:t>
            </a:r>
          </a:p>
          <a:p>
            <a:endParaRPr lang="en-US" sz="1500" dirty="0"/>
          </a:p>
        </p:txBody>
      </p:sp>
      <p:sp>
        <p:nvSpPr>
          <p:cNvPr id="5" name="Slide Number Placeholder 4">
            <a:extLst>
              <a:ext uri="{FF2B5EF4-FFF2-40B4-BE49-F238E27FC236}">
                <a16:creationId xmlns:a16="http://schemas.microsoft.com/office/drawing/2014/main" id="{155F6877-E8E9-4E5A-B8D5-B07C739833F2}"/>
              </a:ext>
            </a:extLst>
          </p:cNvPr>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56</a:t>
            </a:fld>
            <a:endParaRPr lang="en-US" dirty="0">
              <a:solidFill>
                <a:srgbClr val="53565A"/>
              </a:solidFill>
              <a:latin typeface="Calibri"/>
            </a:endParaRPr>
          </a:p>
        </p:txBody>
      </p:sp>
      <p:pic>
        <p:nvPicPr>
          <p:cNvPr id="2" name="Picture 1">
            <a:extLst>
              <a:ext uri="{FF2B5EF4-FFF2-40B4-BE49-F238E27FC236}">
                <a16:creationId xmlns:a16="http://schemas.microsoft.com/office/drawing/2014/main" id="{E4F51DFB-7EA7-42D3-8D89-B97112D37F2B}"/>
              </a:ext>
            </a:extLst>
          </p:cNvPr>
          <p:cNvPicPr>
            <a:picLocks noChangeAspect="1"/>
          </p:cNvPicPr>
          <p:nvPr/>
        </p:nvPicPr>
        <p:blipFill>
          <a:blip r:embed="rId2"/>
          <a:stretch>
            <a:fillRect/>
          </a:stretch>
        </p:blipFill>
        <p:spPr>
          <a:xfrm>
            <a:off x="5482081" y="1144752"/>
            <a:ext cx="2551577" cy="3402102"/>
          </a:xfrm>
          <a:prstGeom prst="rect">
            <a:avLst/>
          </a:prstGeom>
        </p:spPr>
      </p:pic>
      <p:sp>
        <p:nvSpPr>
          <p:cNvPr id="8" name="Right Triangle 7">
            <a:extLst>
              <a:ext uri="{FF2B5EF4-FFF2-40B4-BE49-F238E27FC236}">
                <a16:creationId xmlns:a16="http://schemas.microsoft.com/office/drawing/2014/main" id="{33F72696-03D3-9847-B305-010C59ACDC11}"/>
              </a:ext>
            </a:extLst>
          </p:cNvPr>
          <p:cNvSpPr/>
          <p:nvPr/>
        </p:nvSpPr>
        <p:spPr>
          <a:xfrm rot="10800000">
            <a:off x="402862" y="1128857"/>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E70EFA87-1612-1C45-846A-BCB80D88B552}"/>
              </a:ext>
            </a:extLst>
          </p:cNvPr>
          <p:cNvSpPr/>
          <p:nvPr/>
        </p:nvSpPr>
        <p:spPr>
          <a:xfrm rot="10800000">
            <a:off x="402862" y="1624156"/>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0" name="Right Triangle 9">
            <a:extLst>
              <a:ext uri="{FF2B5EF4-FFF2-40B4-BE49-F238E27FC236}">
                <a16:creationId xmlns:a16="http://schemas.microsoft.com/office/drawing/2014/main" id="{D593B4F3-1121-D549-82F1-B6E8267D8CF0}"/>
              </a:ext>
            </a:extLst>
          </p:cNvPr>
          <p:cNvSpPr/>
          <p:nvPr/>
        </p:nvSpPr>
        <p:spPr>
          <a:xfrm rot="10800000">
            <a:off x="402861" y="2119455"/>
            <a:ext cx="152218" cy="163632"/>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ight Triangle 10">
            <a:extLst>
              <a:ext uri="{FF2B5EF4-FFF2-40B4-BE49-F238E27FC236}">
                <a16:creationId xmlns:a16="http://schemas.microsoft.com/office/drawing/2014/main" id="{7CF043DA-EBA8-544B-B77A-F100B47FAB61}"/>
              </a:ext>
            </a:extLst>
          </p:cNvPr>
          <p:cNvSpPr/>
          <p:nvPr/>
        </p:nvSpPr>
        <p:spPr>
          <a:xfrm rot="10800000">
            <a:off x="402861" y="2614754"/>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60874272-2339-8C4B-BA52-A6F37C282BC6}"/>
              </a:ext>
            </a:extLst>
          </p:cNvPr>
          <p:cNvSpPr/>
          <p:nvPr/>
        </p:nvSpPr>
        <p:spPr>
          <a:xfrm rot="10800000">
            <a:off x="391793" y="3084470"/>
            <a:ext cx="152218" cy="163632"/>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1856128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Ambulatory Considerations and Challenges</a:t>
            </a:r>
          </a:p>
        </p:txBody>
      </p:sp>
      <p:sp>
        <p:nvSpPr>
          <p:cNvPr id="5" name="Content Placeholder 4"/>
          <p:cNvSpPr>
            <a:spLocks noGrp="1"/>
          </p:cNvSpPr>
          <p:nvPr>
            <p:ph idx="1"/>
          </p:nvPr>
        </p:nvSpPr>
        <p:spPr>
          <a:xfrm>
            <a:off x="478971" y="1066917"/>
            <a:ext cx="4519303" cy="3429000"/>
          </a:xfrm>
        </p:spPr>
        <p:txBody>
          <a:bodyPr/>
          <a:lstStyle/>
          <a:p>
            <a:pPr marL="257175" indent="-257175">
              <a:buFont typeface="Arial" panose="020B0604020202020204" pitchFamily="34" charset="0"/>
              <a:buChar char="•"/>
            </a:pPr>
            <a:r>
              <a:rPr lang="en-US" sz="1500" dirty="0">
                <a:solidFill>
                  <a:schemeClr val="tx1">
                    <a:lumMod val="50000"/>
                  </a:schemeClr>
                </a:solidFill>
              </a:rPr>
              <a:t>Home visits</a:t>
            </a:r>
          </a:p>
          <a:p>
            <a:pPr marL="257175" indent="-257175">
              <a:buFont typeface="Arial" panose="020B0604020202020204" pitchFamily="34" charset="0"/>
              <a:buChar char="•"/>
            </a:pPr>
            <a:endParaRPr lang="en-US" sz="1500" dirty="0">
              <a:solidFill>
                <a:schemeClr val="tx1">
                  <a:lumMod val="50000"/>
                </a:schemeClr>
              </a:solidFill>
            </a:endParaRPr>
          </a:p>
          <a:p>
            <a:pPr marL="257175" indent="-257175">
              <a:buFont typeface="Arial" panose="020B0604020202020204" pitchFamily="34" charset="0"/>
              <a:buChar char="•"/>
            </a:pPr>
            <a:r>
              <a:rPr lang="en-US" sz="1500" dirty="0">
                <a:solidFill>
                  <a:schemeClr val="tx1">
                    <a:lumMod val="50000"/>
                  </a:schemeClr>
                </a:solidFill>
              </a:rPr>
              <a:t>Telehealth</a:t>
            </a:r>
          </a:p>
          <a:p>
            <a:pPr marL="257175" indent="-257175">
              <a:buFont typeface="Arial" panose="020B0604020202020204" pitchFamily="34" charset="0"/>
              <a:buChar char="•"/>
            </a:pPr>
            <a:endParaRPr lang="en-US" sz="1500" dirty="0">
              <a:solidFill>
                <a:schemeClr val="tx1">
                  <a:lumMod val="50000"/>
                </a:schemeClr>
              </a:solidFill>
            </a:endParaRPr>
          </a:p>
          <a:p>
            <a:pPr marL="257175" indent="-257175">
              <a:buFont typeface="Arial" panose="020B0604020202020204" pitchFamily="34" charset="0"/>
              <a:buChar char="•"/>
            </a:pPr>
            <a:r>
              <a:rPr lang="en-US" sz="1500" dirty="0">
                <a:solidFill>
                  <a:schemeClr val="tx1">
                    <a:lumMod val="50000"/>
                  </a:schemeClr>
                </a:solidFill>
              </a:rPr>
              <a:t>Decreasing Frequency of Prenatal Visits</a:t>
            </a:r>
          </a:p>
          <a:p>
            <a:pPr marL="257175" indent="-257175">
              <a:buFont typeface="Arial" panose="020B0604020202020204" pitchFamily="34" charset="0"/>
              <a:buChar char="•"/>
            </a:pPr>
            <a:endParaRPr lang="en-US" sz="1500" dirty="0">
              <a:solidFill>
                <a:schemeClr val="tx1">
                  <a:lumMod val="50000"/>
                </a:schemeClr>
              </a:solidFill>
            </a:endParaRPr>
          </a:p>
          <a:p>
            <a:pPr marL="257175" indent="-257175">
              <a:buFont typeface="Arial" panose="020B0604020202020204" pitchFamily="34" charset="0"/>
              <a:buChar char="•"/>
            </a:pPr>
            <a:r>
              <a:rPr lang="en-US" sz="1500" dirty="0">
                <a:solidFill>
                  <a:schemeClr val="tx1">
                    <a:lumMod val="50000"/>
                  </a:schemeClr>
                </a:solidFill>
              </a:rPr>
              <a:t>Creating Regional Ambulatory sites for COVID 19 Sessions</a:t>
            </a:r>
          </a:p>
          <a:p>
            <a:pPr marL="257175" indent="-257175">
              <a:buFont typeface="Arial" panose="020B0604020202020204" pitchFamily="34" charset="0"/>
              <a:buChar char="•"/>
            </a:pPr>
            <a:endParaRPr lang="en-US" sz="1500" dirty="0">
              <a:solidFill>
                <a:schemeClr val="tx1">
                  <a:lumMod val="50000"/>
                </a:schemeClr>
              </a:solidFill>
            </a:endParaRPr>
          </a:p>
          <a:p>
            <a:pPr marL="257175" indent="-257175">
              <a:buFont typeface="Arial" panose="020B0604020202020204" pitchFamily="34" charset="0"/>
              <a:buChar char="•"/>
            </a:pPr>
            <a:r>
              <a:rPr lang="en-US" sz="1500" dirty="0">
                <a:solidFill>
                  <a:schemeClr val="tx1">
                    <a:lumMod val="50000"/>
                  </a:schemeClr>
                </a:solidFill>
              </a:rPr>
              <a:t>Off hour urgent care to decant ED/L&amp;D Triage for OBGYN complaints </a:t>
            </a:r>
          </a:p>
          <a:p>
            <a:pPr marL="353616" lvl="1" indent="-257175">
              <a:spcAft>
                <a:spcPts val="450"/>
              </a:spcAft>
              <a:buFont typeface="Arial" panose="020B0604020202020204" pitchFamily="34" charset="0"/>
              <a:buChar char="•"/>
            </a:pPr>
            <a:endParaRPr lang="en-US" sz="1500" dirty="0">
              <a:solidFill>
                <a:schemeClr val="tx1">
                  <a:lumMod val="75000"/>
                </a:schemeClr>
              </a:solidFill>
            </a:endParaRPr>
          </a:p>
        </p:txBody>
      </p:sp>
      <p:sp>
        <p:nvSpPr>
          <p:cNvPr id="3" name="Slide Number Placeholder 2"/>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57</a:t>
            </a:fld>
            <a:endParaRPr lang="en-US" dirty="0">
              <a:solidFill>
                <a:srgbClr val="53565A"/>
              </a:solidFill>
              <a:latin typeface="Calibri"/>
            </a:endParaRPr>
          </a:p>
        </p:txBody>
      </p:sp>
      <p:pic>
        <p:nvPicPr>
          <p:cNvPr id="4" name="Picture 3">
            <a:extLst>
              <a:ext uri="{FF2B5EF4-FFF2-40B4-BE49-F238E27FC236}">
                <a16:creationId xmlns:a16="http://schemas.microsoft.com/office/drawing/2014/main" id="{6244400F-BD74-4343-A292-8D8553F0B813}"/>
              </a:ext>
            </a:extLst>
          </p:cNvPr>
          <p:cNvPicPr>
            <a:picLocks noChangeAspect="1"/>
          </p:cNvPicPr>
          <p:nvPr/>
        </p:nvPicPr>
        <p:blipFill>
          <a:blip r:embed="rId2"/>
          <a:stretch>
            <a:fillRect/>
          </a:stretch>
        </p:blipFill>
        <p:spPr>
          <a:xfrm>
            <a:off x="5096246" y="808591"/>
            <a:ext cx="3357065" cy="4103081"/>
          </a:xfrm>
          <a:prstGeom prst="rect">
            <a:avLst/>
          </a:prstGeom>
          <a:ln>
            <a:solidFill>
              <a:schemeClr val="tx1"/>
            </a:solidFill>
          </a:ln>
          <a:effectLst>
            <a:outerShdw blurRad="50800" dist="38100" algn="l" rotWithShape="0">
              <a:prstClr val="black">
                <a:alpha val="40000"/>
              </a:prstClr>
            </a:outerShdw>
          </a:effectLst>
        </p:spPr>
      </p:pic>
      <p:sp>
        <p:nvSpPr>
          <p:cNvPr id="6" name="Right Triangle 5">
            <a:extLst>
              <a:ext uri="{FF2B5EF4-FFF2-40B4-BE49-F238E27FC236}">
                <a16:creationId xmlns:a16="http://schemas.microsoft.com/office/drawing/2014/main" id="{2710BE4B-638A-0446-AD24-BCC9C5173893}"/>
              </a:ext>
            </a:extLst>
          </p:cNvPr>
          <p:cNvSpPr/>
          <p:nvPr/>
        </p:nvSpPr>
        <p:spPr>
          <a:xfrm rot="10800000">
            <a:off x="402862" y="1128857"/>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7" name="Right Triangle 6">
            <a:extLst>
              <a:ext uri="{FF2B5EF4-FFF2-40B4-BE49-F238E27FC236}">
                <a16:creationId xmlns:a16="http://schemas.microsoft.com/office/drawing/2014/main" id="{BBA28221-DEBA-4443-9696-8F935BE10D96}"/>
              </a:ext>
            </a:extLst>
          </p:cNvPr>
          <p:cNvSpPr/>
          <p:nvPr/>
        </p:nvSpPr>
        <p:spPr>
          <a:xfrm rot="10800000">
            <a:off x="421544" y="1645928"/>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8" name="Right Triangle 7">
            <a:extLst>
              <a:ext uri="{FF2B5EF4-FFF2-40B4-BE49-F238E27FC236}">
                <a16:creationId xmlns:a16="http://schemas.microsoft.com/office/drawing/2014/main" id="{1B4F57D6-7642-8546-8E3B-37811F835922}"/>
              </a:ext>
            </a:extLst>
          </p:cNvPr>
          <p:cNvSpPr/>
          <p:nvPr/>
        </p:nvSpPr>
        <p:spPr>
          <a:xfrm rot="10800000">
            <a:off x="418270" y="2119092"/>
            <a:ext cx="152218" cy="163632"/>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9" name="Right Triangle 8">
            <a:extLst>
              <a:ext uri="{FF2B5EF4-FFF2-40B4-BE49-F238E27FC236}">
                <a16:creationId xmlns:a16="http://schemas.microsoft.com/office/drawing/2014/main" id="{2E5EE59D-4957-0941-BC52-5B7D628D432C}"/>
              </a:ext>
            </a:extLst>
          </p:cNvPr>
          <p:cNvSpPr/>
          <p:nvPr/>
        </p:nvSpPr>
        <p:spPr>
          <a:xfrm rot="10800000">
            <a:off x="402861" y="2636164"/>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0" name="Right Triangle 9">
            <a:extLst>
              <a:ext uri="{FF2B5EF4-FFF2-40B4-BE49-F238E27FC236}">
                <a16:creationId xmlns:a16="http://schemas.microsoft.com/office/drawing/2014/main" id="{B8AE654F-DA52-F64A-B1B8-2F174012DD83}"/>
              </a:ext>
            </a:extLst>
          </p:cNvPr>
          <p:cNvSpPr/>
          <p:nvPr/>
        </p:nvSpPr>
        <p:spPr>
          <a:xfrm rot="10800000">
            <a:off x="394882" y="3307505"/>
            <a:ext cx="152218" cy="163632"/>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3821207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C1290F-B5FA-4BC0-8219-D0173AAEB413}"/>
              </a:ext>
            </a:extLst>
          </p:cNvPr>
          <p:cNvSpPr>
            <a:spLocks noGrp="1"/>
          </p:cNvSpPr>
          <p:nvPr>
            <p:ph type="title"/>
          </p:nvPr>
        </p:nvSpPr>
        <p:spPr/>
        <p:txBody>
          <a:bodyPr/>
          <a:lstStyle/>
          <a:p>
            <a:r>
              <a:rPr lang="en-US" sz="2400" dirty="0"/>
              <a:t>Employee Considerations Guidelines</a:t>
            </a:r>
          </a:p>
        </p:txBody>
      </p:sp>
      <p:sp>
        <p:nvSpPr>
          <p:cNvPr id="7" name="Content Placeholder 6">
            <a:extLst>
              <a:ext uri="{FF2B5EF4-FFF2-40B4-BE49-F238E27FC236}">
                <a16:creationId xmlns:a16="http://schemas.microsoft.com/office/drawing/2014/main" id="{CEE6C5FC-8BFA-44D4-A3BC-9CBBA9B14A1C}"/>
              </a:ext>
            </a:extLst>
          </p:cNvPr>
          <p:cNvSpPr>
            <a:spLocks noGrp="1"/>
          </p:cNvSpPr>
          <p:nvPr>
            <p:ph idx="1"/>
          </p:nvPr>
        </p:nvSpPr>
        <p:spPr>
          <a:xfrm>
            <a:off x="478970" y="1099574"/>
            <a:ext cx="8229600" cy="3429000"/>
          </a:xfrm>
        </p:spPr>
        <p:txBody>
          <a:bodyPr/>
          <a:lstStyle/>
          <a:p>
            <a:pPr marL="257175" indent="-257175">
              <a:buFont typeface="Arial" panose="020B0604020202020204" pitchFamily="34" charset="0"/>
              <a:buChar char="•"/>
            </a:pPr>
            <a:r>
              <a:rPr lang="en-US" sz="1500" dirty="0"/>
              <a:t>Testing</a:t>
            </a:r>
          </a:p>
          <a:p>
            <a:endParaRPr lang="en-US" sz="1500" dirty="0"/>
          </a:p>
          <a:p>
            <a:pPr marL="257175" indent="-257175">
              <a:buFont typeface="Arial" panose="020B0604020202020204" pitchFamily="34" charset="0"/>
              <a:buChar char="•"/>
            </a:pPr>
            <a:r>
              <a:rPr lang="en-US" sz="1500" dirty="0"/>
              <a:t>Quarantine</a:t>
            </a:r>
          </a:p>
          <a:p>
            <a:endParaRPr lang="en-US" sz="1500" dirty="0"/>
          </a:p>
          <a:p>
            <a:pPr marL="257175" indent="-257175">
              <a:buFont typeface="Arial" panose="020B0604020202020204" pitchFamily="34" charset="0"/>
              <a:buChar char="•"/>
            </a:pPr>
            <a:r>
              <a:rPr lang="en-US" sz="1500" dirty="0"/>
              <a:t>Return to Work</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Notification:  EHS, co-workers, patient contact</a:t>
            </a:r>
          </a:p>
          <a:p>
            <a:endParaRPr lang="en-US" sz="1500" dirty="0"/>
          </a:p>
          <a:p>
            <a:pPr marL="257175" indent="-257175">
              <a:buFont typeface="Arial" panose="020B0604020202020204" pitchFamily="34" charset="0"/>
              <a:buChar char="•"/>
            </a:pPr>
            <a:r>
              <a:rPr lang="en-US" sz="1500" dirty="0"/>
              <a:t>Consideration for employees with potential for increased risk (age, pregnancy, comorbidities)</a:t>
            </a:r>
          </a:p>
        </p:txBody>
      </p:sp>
      <p:sp>
        <p:nvSpPr>
          <p:cNvPr id="5" name="Slide Number Placeholder 4">
            <a:extLst>
              <a:ext uri="{FF2B5EF4-FFF2-40B4-BE49-F238E27FC236}">
                <a16:creationId xmlns:a16="http://schemas.microsoft.com/office/drawing/2014/main" id="{1FEC5380-3349-4EB0-BFD6-9B41E03468DF}"/>
              </a:ext>
            </a:extLst>
          </p:cNvPr>
          <p:cNvSpPr>
            <a:spLocks noGrp="1"/>
          </p:cNvSpPr>
          <p:nvPr>
            <p:ph type="sldNum" sz="quarter" idx="10"/>
          </p:nvPr>
        </p:nvSpPr>
        <p:spPr/>
        <p:txBody>
          <a:bodyPr/>
          <a:lstStyle/>
          <a:p>
            <a:pPr defTabSz="685800"/>
            <a:fld id="{5E8BC936-0928-C346-B13E-04BD58031644}" type="slidenum">
              <a:rPr lang="en-US">
                <a:solidFill>
                  <a:srgbClr val="53565A"/>
                </a:solidFill>
                <a:latin typeface="Calibri"/>
              </a:rPr>
              <a:pPr defTabSz="685800"/>
              <a:t>58</a:t>
            </a:fld>
            <a:endParaRPr lang="en-US" dirty="0">
              <a:solidFill>
                <a:srgbClr val="53565A"/>
              </a:solidFill>
              <a:latin typeface="Calibri"/>
            </a:endParaRPr>
          </a:p>
        </p:txBody>
      </p:sp>
      <p:sp>
        <p:nvSpPr>
          <p:cNvPr id="9" name="Right Triangle 8">
            <a:extLst>
              <a:ext uri="{FF2B5EF4-FFF2-40B4-BE49-F238E27FC236}">
                <a16:creationId xmlns:a16="http://schemas.microsoft.com/office/drawing/2014/main" id="{A25AC5B5-B44F-4142-8C19-E13188450DE0}"/>
              </a:ext>
            </a:extLst>
          </p:cNvPr>
          <p:cNvSpPr/>
          <p:nvPr/>
        </p:nvSpPr>
        <p:spPr>
          <a:xfrm rot="10800000">
            <a:off x="402862" y="1128857"/>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0" name="Right Triangle 9">
            <a:extLst>
              <a:ext uri="{FF2B5EF4-FFF2-40B4-BE49-F238E27FC236}">
                <a16:creationId xmlns:a16="http://schemas.microsoft.com/office/drawing/2014/main" id="{9026E5BE-67B7-5B46-AE2C-53129D134CD0}"/>
              </a:ext>
            </a:extLst>
          </p:cNvPr>
          <p:cNvSpPr/>
          <p:nvPr/>
        </p:nvSpPr>
        <p:spPr>
          <a:xfrm rot="10800000">
            <a:off x="413565" y="1656814"/>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ight Triangle 10">
            <a:extLst>
              <a:ext uri="{FF2B5EF4-FFF2-40B4-BE49-F238E27FC236}">
                <a16:creationId xmlns:a16="http://schemas.microsoft.com/office/drawing/2014/main" id="{3C769C43-CB44-604B-8D2E-CF0189CBC553}"/>
              </a:ext>
            </a:extLst>
          </p:cNvPr>
          <p:cNvSpPr/>
          <p:nvPr/>
        </p:nvSpPr>
        <p:spPr>
          <a:xfrm rot="10800000">
            <a:off x="402495" y="2129978"/>
            <a:ext cx="152218" cy="163632"/>
          </a:xfrm>
          <a:prstGeom prst="r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260ACD88-DB5D-314C-8310-AADF8EEA79D5}"/>
              </a:ext>
            </a:extLst>
          </p:cNvPr>
          <p:cNvSpPr/>
          <p:nvPr/>
        </p:nvSpPr>
        <p:spPr>
          <a:xfrm rot="10800000">
            <a:off x="401946" y="2645662"/>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3" name="Right Triangle 12">
            <a:extLst>
              <a:ext uri="{FF2B5EF4-FFF2-40B4-BE49-F238E27FC236}">
                <a16:creationId xmlns:a16="http://schemas.microsoft.com/office/drawing/2014/main" id="{A6469C92-8E98-FA4F-92BD-BEFCA01A3E45}"/>
              </a:ext>
            </a:extLst>
          </p:cNvPr>
          <p:cNvSpPr/>
          <p:nvPr/>
        </p:nvSpPr>
        <p:spPr>
          <a:xfrm rot="10800000">
            <a:off x="391977" y="3093206"/>
            <a:ext cx="152218" cy="163632"/>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grpSp>
        <p:nvGrpSpPr>
          <p:cNvPr id="14" name="Group 13">
            <a:extLst>
              <a:ext uri="{FF2B5EF4-FFF2-40B4-BE49-F238E27FC236}">
                <a16:creationId xmlns:a16="http://schemas.microsoft.com/office/drawing/2014/main" id="{643A8B5D-57B8-CF42-83F1-A6F1F5F8B214}"/>
              </a:ext>
            </a:extLst>
          </p:cNvPr>
          <p:cNvGrpSpPr/>
          <p:nvPr/>
        </p:nvGrpSpPr>
        <p:grpSpPr>
          <a:xfrm>
            <a:off x="2304327" y="3810020"/>
            <a:ext cx="3953775" cy="563084"/>
            <a:chOff x="3761386" y="5663088"/>
            <a:chExt cx="5271700" cy="711200"/>
          </a:xfrm>
        </p:grpSpPr>
        <p:sp>
          <p:nvSpPr>
            <p:cNvPr id="15" name="Rounded Rectangle 14">
              <a:extLst>
                <a:ext uri="{FF2B5EF4-FFF2-40B4-BE49-F238E27FC236}">
                  <a16:creationId xmlns:a16="http://schemas.microsoft.com/office/drawing/2014/main" id="{68B9EBB0-20A4-9D43-BBC2-2642797D34D7}"/>
                </a:ext>
              </a:extLst>
            </p:cNvPr>
            <p:cNvSpPr/>
            <p:nvPr/>
          </p:nvSpPr>
          <p:spPr>
            <a:xfrm>
              <a:off x="3761386" y="5663088"/>
              <a:ext cx="5271700" cy="711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16" name="TextBox 15">
              <a:extLst>
                <a:ext uri="{FF2B5EF4-FFF2-40B4-BE49-F238E27FC236}">
                  <a16:creationId xmlns:a16="http://schemas.microsoft.com/office/drawing/2014/main" id="{CACC69EB-D0BE-F646-8C88-4D0DD6C6096D}"/>
                </a:ext>
              </a:extLst>
            </p:cNvPr>
            <p:cNvSpPr txBox="1"/>
            <p:nvPr/>
          </p:nvSpPr>
          <p:spPr>
            <a:xfrm>
              <a:off x="4887303" y="5788095"/>
              <a:ext cx="2997659" cy="466483"/>
            </a:xfrm>
            <a:prstGeom prst="rect">
              <a:avLst/>
            </a:prstGeom>
            <a:noFill/>
          </p:spPr>
          <p:txBody>
            <a:bodyPr wrap="none" rtlCol="0">
              <a:spAutoFit/>
            </a:bodyPr>
            <a:lstStyle/>
            <a:p>
              <a:pPr defTabSz="685800"/>
              <a:r>
                <a:rPr lang="en-US" b="1" dirty="0">
                  <a:solidFill>
                    <a:srgbClr val="FFFFFF"/>
                  </a:solidFill>
                  <a:latin typeface="Calibri"/>
                </a:rPr>
                <a:t>Consistent Messaging</a:t>
              </a:r>
            </a:p>
          </p:txBody>
        </p:sp>
      </p:grpSp>
    </p:spTree>
    <p:extLst>
      <p:ext uri="{BB962C8B-B14F-4D97-AF65-F5344CB8AC3E}">
        <p14:creationId xmlns:p14="http://schemas.microsoft.com/office/powerpoint/2010/main" val="1645068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B4995D-CAE8-4734-BBBA-F621BE82DBC1}"/>
              </a:ext>
            </a:extLst>
          </p:cNvPr>
          <p:cNvSpPr>
            <a:spLocks noGrp="1"/>
          </p:cNvSpPr>
          <p:nvPr>
            <p:ph type="title"/>
          </p:nvPr>
        </p:nvSpPr>
        <p:spPr/>
        <p:txBody>
          <a:bodyPr/>
          <a:lstStyle/>
          <a:p>
            <a:r>
              <a:rPr lang="en-US" dirty="0"/>
              <a:t>Current Triage Scheme</a:t>
            </a:r>
          </a:p>
        </p:txBody>
      </p:sp>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10"/>
          </p:nvPr>
        </p:nvSpPr>
        <p:spPr/>
        <p:txBody>
          <a:bodyPr/>
          <a:lstStyle/>
          <a:p>
            <a:pPr defTabSz="685800">
              <a:defRPr/>
            </a:pPr>
            <a:fld id="{5E8BC936-0928-C346-B13E-04BD58031644}" type="slidenum">
              <a:rPr lang="en-US">
                <a:solidFill>
                  <a:srgbClr val="53565A"/>
                </a:solidFill>
                <a:latin typeface="Calibri"/>
              </a:rPr>
              <a:pPr defTabSz="685800">
                <a:defRPr/>
              </a:pPr>
              <a:t>59</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2615" y="939547"/>
            <a:ext cx="8530454"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rgbClr val="53565A"/>
              </a:solidFill>
              <a:latin typeface="Calibri" panose="020F0502020204030204"/>
            </a:endParaRPr>
          </a:p>
        </p:txBody>
      </p:sp>
      <p:sp>
        <p:nvSpPr>
          <p:cNvPr id="8" name="Content Placeholder 2">
            <a:extLst>
              <a:ext uri="{FF2B5EF4-FFF2-40B4-BE49-F238E27FC236}">
                <a16:creationId xmlns:a16="http://schemas.microsoft.com/office/drawing/2014/main" id="{047D33DA-59CA-4ACB-8DF7-2B8CA3C14367}"/>
              </a:ext>
            </a:extLst>
          </p:cNvPr>
          <p:cNvSpPr txBox="1">
            <a:spLocks/>
          </p:cNvSpPr>
          <p:nvPr/>
        </p:nvSpPr>
        <p:spPr>
          <a:xfrm>
            <a:off x="282389" y="939546"/>
            <a:ext cx="8106443" cy="37723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dirty="0">
                <a:solidFill>
                  <a:srgbClr val="53565A"/>
                </a:solidFill>
                <a:latin typeface="Calibri" panose="020F0502020204030204"/>
              </a:rPr>
              <a:t>     Mask and ask (patient and visitor)</a:t>
            </a:r>
          </a:p>
          <a:p>
            <a:pPr marL="0" indent="0" defTabSz="685800">
              <a:spcBef>
                <a:spcPts val="750"/>
              </a:spcBef>
              <a:buNone/>
              <a:defRPr/>
            </a:pPr>
            <a:r>
              <a:rPr lang="en-US" sz="1500" dirty="0">
                <a:solidFill>
                  <a:srgbClr val="53565A"/>
                </a:solidFill>
                <a:latin typeface="Calibri" panose="020F0502020204030204"/>
              </a:rPr>
              <a:t>     Asymptomatic droplet precautions </a:t>
            </a:r>
          </a:p>
          <a:p>
            <a:pPr marL="0" indent="0" defTabSz="685800">
              <a:spcBef>
                <a:spcPts val="750"/>
              </a:spcBef>
              <a:buNone/>
              <a:defRPr/>
            </a:pPr>
            <a:r>
              <a:rPr lang="en-US" sz="1500" dirty="0">
                <a:solidFill>
                  <a:srgbClr val="53565A"/>
                </a:solidFill>
                <a:latin typeface="Calibri" panose="020F0502020204030204"/>
              </a:rPr>
              <a:t>     Asymptomatic HR for positive </a:t>
            </a:r>
          </a:p>
          <a:p>
            <a:pPr marL="514350" lvl="1" indent="-171450" defTabSz="685800">
              <a:spcBef>
                <a:spcPts val="375"/>
              </a:spcBef>
              <a:buFontTx/>
              <a:buChar char="-"/>
              <a:defRPr/>
            </a:pPr>
            <a:r>
              <a:rPr lang="en-US" sz="1350" dirty="0">
                <a:solidFill>
                  <a:srgbClr val="53565A"/>
                </a:solidFill>
                <a:latin typeface="Calibri" panose="020F0502020204030204"/>
              </a:rPr>
              <a:t>Full PPE for labor and delivery </a:t>
            </a:r>
          </a:p>
          <a:p>
            <a:pPr marL="0" indent="0" defTabSz="685800">
              <a:spcBef>
                <a:spcPts val="750"/>
              </a:spcBef>
              <a:buNone/>
              <a:defRPr/>
            </a:pPr>
            <a:r>
              <a:rPr lang="en-US" sz="1500" dirty="0">
                <a:solidFill>
                  <a:srgbClr val="53565A"/>
                </a:solidFill>
                <a:latin typeface="Calibri" panose="020F0502020204030204"/>
              </a:rPr>
              <a:t>     PUI/COVID positive – Full PPE</a:t>
            </a:r>
          </a:p>
          <a:p>
            <a:pPr marL="342900" lvl="1" indent="0" defTabSz="685800">
              <a:spcBef>
                <a:spcPts val="375"/>
              </a:spcBef>
              <a:buNone/>
              <a:defRPr/>
            </a:pPr>
            <a:r>
              <a:rPr lang="en-US" sz="1800" dirty="0">
                <a:solidFill>
                  <a:sysClr val="windowText" lastClr="000000"/>
                </a:solidFill>
                <a:latin typeface="Calibri" panose="020F0502020204030204"/>
              </a:rPr>
              <a:t>   </a:t>
            </a:r>
          </a:p>
        </p:txBody>
      </p:sp>
      <p:sp>
        <p:nvSpPr>
          <p:cNvPr id="7" name="Right Triangle 6">
            <a:extLst>
              <a:ext uri="{FF2B5EF4-FFF2-40B4-BE49-F238E27FC236}">
                <a16:creationId xmlns:a16="http://schemas.microsoft.com/office/drawing/2014/main" id="{28F4A75F-C245-8D47-88A3-65C810CCB0F8}"/>
              </a:ext>
            </a:extLst>
          </p:cNvPr>
          <p:cNvSpPr/>
          <p:nvPr/>
        </p:nvSpPr>
        <p:spPr>
          <a:xfrm rot="10800000">
            <a:off x="342350" y="991695"/>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1" name="Rectangle 10">
            <a:extLst>
              <a:ext uri="{FF2B5EF4-FFF2-40B4-BE49-F238E27FC236}">
                <a16:creationId xmlns:a16="http://schemas.microsoft.com/office/drawing/2014/main" id="{7A51BCE0-12F5-C24C-B603-3E9B0EC5A49F}"/>
              </a:ext>
            </a:extLst>
          </p:cNvPr>
          <p:cNvSpPr/>
          <p:nvPr/>
        </p:nvSpPr>
        <p:spPr>
          <a:xfrm>
            <a:off x="537331" y="3251526"/>
            <a:ext cx="1597784" cy="809882"/>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171450" lvl="1" algn="ctr" defTabSz="685800">
              <a:lnSpc>
                <a:spcPct val="90000"/>
              </a:lnSpc>
              <a:spcBef>
                <a:spcPts val="375"/>
              </a:spcBef>
              <a:defRPr/>
            </a:pPr>
            <a:r>
              <a:rPr lang="en-US" sz="1050" dirty="0">
                <a:solidFill>
                  <a:srgbClr val="009ADF"/>
                </a:solidFill>
                <a:latin typeface="Calibri"/>
              </a:rPr>
              <a:t>Test patient 24-36hrs prior to elective delivery before elective scheduled</a:t>
            </a:r>
          </a:p>
        </p:txBody>
      </p:sp>
      <p:sp>
        <p:nvSpPr>
          <p:cNvPr id="13" name="Rectangle 12">
            <a:extLst>
              <a:ext uri="{FF2B5EF4-FFF2-40B4-BE49-F238E27FC236}">
                <a16:creationId xmlns:a16="http://schemas.microsoft.com/office/drawing/2014/main" id="{26E471EE-CED9-A448-AE1A-8819667023F7}"/>
              </a:ext>
            </a:extLst>
          </p:cNvPr>
          <p:cNvSpPr/>
          <p:nvPr/>
        </p:nvSpPr>
        <p:spPr>
          <a:xfrm>
            <a:off x="2682934" y="3244025"/>
            <a:ext cx="1597784" cy="809882"/>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171450" lvl="1" algn="ctr" defTabSz="685800">
              <a:lnSpc>
                <a:spcPct val="90000"/>
              </a:lnSpc>
              <a:spcBef>
                <a:spcPts val="375"/>
              </a:spcBef>
              <a:defRPr/>
            </a:pPr>
            <a:r>
              <a:rPr lang="en-US" sz="1050" dirty="0">
                <a:solidFill>
                  <a:srgbClr val="009ADF"/>
                </a:solidFill>
                <a:latin typeface="Calibri"/>
              </a:rPr>
              <a:t>Presents in labor without testing/send test and follow above scheme</a:t>
            </a:r>
          </a:p>
        </p:txBody>
      </p:sp>
      <p:sp>
        <p:nvSpPr>
          <p:cNvPr id="15" name="Rectangle 14">
            <a:extLst>
              <a:ext uri="{FF2B5EF4-FFF2-40B4-BE49-F238E27FC236}">
                <a16:creationId xmlns:a16="http://schemas.microsoft.com/office/drawing/2014/main" id="{86E1D187-DAD3-7549-A61C-F06B6EC52961}"/>
              </a:ext>
            </a:extLst>
          </p:cNvPr>
          <p:cNvSpPr/>
          <p:nvPr/>
        </p:nvSpPr>
        <p:spPr>
          <a:xfrm>
            <a:off x="4824004" y="3267493"/>
            <a:ext cx="1597784" cy="809882"/>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lvl="1" algn="ctr" defTabSz="685800">
              <a:lnSpc>
                <a:spcPct val="90000"/>
              </a:lnSpc>
              <a:spcBef>
                <a:spcPts val="375"/>
              </a:spcBef>
              <a:defRPr/>
            </a:pPr>
            <a:r>
              <a:rPr lang="en-US" sz="1050" dirty="0">
                <a:solidFill>
                  <a:srgbClr val="009ADF"/>
                </a:solidFill>
                <a:latin typeface="Calibri"/>
              </a:rPr>
              <a:t>Negative test but with new onset symptoms or </a:t>
            </a:r>
          </a:p>
          <a:p>
            <a:pPr marL="0" lvl="1" algn="ctr" defTabSz="685800">
              <a:lnSpc>
                <a:spcPct val="90000"/>
              </a:lnSpc>
              <a:spcBef>
                <a:spcPts val="375"/>
              </a:spcBef>
              <a:defRPr/>
            </a:pPr>
            <a:r>
              <a:rPr lang="en-US" sz="1050" dirty="0">
                <a:solidFill>
                  <a:srgbClr val="009ADF"/>
                </a:solidFill>
                <a:latin typeface="Calibri"/>
              </a:rPr>
              <a:t>High-risk for positive</a:t>
            </a:r>
          </a:p>
          <a:p>
            <a:pPr marL="0" lvl="1" algn="ctr" defTabSz="685800">
              <a:lnSpc>
                <a:spcPct val="90000"/>
              </a:lnSpc>
              <a:spcBef>
                <a:spcPts val="375"/>
              </a:spcBef>
              <a:defRPr/>
            </a:pPr>
            <a:endParaRPr lang="en-US" sz="1050" dirty="0">
              <a:solidFill>
                <a:srgbClr val="009ADF"/>
              </a:solidFill>
              <a:latin typeface="Calibri"/>
            </a:endParaRPr>
          </a:p>
        </p:txBody>
      </p:sp>
      <p:sp>
        <p:nvSpPr>
          <p:cNvPr id="17" name="Content Placeholder 2">
            <a:extLst>
              <a:ext uri="{FF2B5EF4-FFF2-40B4-BE49-F238E27FC236}">
                <a16:creationId xmlns:a16="http://schemas.microsoft.com/office/drawing/2014/main" id="{927246C5-BD97-594B-8353-979A816ADC02}"/>
              </a:ext>
            </a:extLst>
          </p:cNvPr>
          <p:cNvSpPr txBox="1">
            <a:spLocks/>
          </p:cNvSpPr>
          <p:nvPr/>
        </p:nvSpPr>
        <p:spPr>
          <a:xfrm>
            <a:off x="429815" y="2749893"/>
            <a:ext cx="7886700" cy="517601"/>
          </a:xfrm>
          <a:prstGeom prst="rect">
            <a:avLst/>
          </a:prstGeom>
        </p:spPr>
        <p:txBody>
          <a:bodyPr>
            <a:normAutofit/>
          </a:bodyPr>
          <a:lstStyle>
            <a:lvl1pPr marL="0" indent="0" algn="l" defTabSz="342900" rtl="0" eaLnBrk="1" latinLnBrk="0" hangingPunct="1">
              <a:spcBef>
                <a:spcPts val="0"/>
              </a:spcBef>
              <a:spcAft>
                <a:spcPts val="225"/>
              </a:spcAft>
              <a:buFontTx/>
              <a:buNone/>
              <a:defRPr sz="1350" b="0" kern="1200">
                <a:solidFill>
                  <a:schemeClr val="tx1"/>
                </a:solidFill>
                <a:latin typeface="Calibri"/>
                <a:ea typeface="+mn-ea"/>
                <a:cs typeface="Calibri"/>
              </a:defRPr>
            </a:lvl1pPr>
            <a:lvl2pPr marL="128588" indent="-128588" algn="l" defTabSz="0"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2pPr>
            <a:lvl3pPr marL="260604" indent="-123444" algn="l" defTabSz="301229"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3pPr>
            <a:lvl4pPr marL="377190" indent="-109728" algn="l" defTabSz="171450" rtl="0" eaLnBrk="1" latinLnBrk="0" hangingPunct="1">
              <a:spcBef>
                <a:spcPts val="0"/>
              </a:spcBef>
              <a:spcAft>
                <a:spcPts val="225"/>
              </a:spcAft>
              <a:buFont typeface="Calibri" panose="020F0502020204030204" pitchFamily="34" charset="0"/>
              <a:buChar char="•"/>
              <a:defRPr sz="1050" b="0" i="0" kern="1200">
                <a:solidFill>
                  <a:schemeClr val="tx1"/>
                </a:solidFill>
                <a:latin typeface="Calibri"/>
                <a:ea typeface="+mn-ea"/>
                <a:cs typeface="Calibri"/>
              </a:defRPr>
            </a:lvl4pPr>
            <a:lvl5pPr marL="500634" indent="-109728" algn="l" defTabSz="342900" rtl="0" eaLnBrk="1" latinLnBrk="0" hangingPunct="1">
              <a:spcBef>
                <a:spcPts val="0"/>
              </a:spcBef>
              <a:spcAft>
                <a:spcPts val="225"/>
              </a:spcAft>
              <a:buFont typeface="Calibri" panose="020F0502020204030204" pitchFamily="34" charset="0"/>
              <a:buChar char="-"/>
              <a:defRPr lang="en-US" sz="1050" b="0" i="0" kern="1200" dirty="0" smtClean="0">
                <a:solidFill>
                  <a:schemeClr val="tx1"/>
                </a:solidFill>
                <a:latin typeface="Calibri"/>
                <a:ea typeface="+mn-ea"/>
                <a:cs typeface="Calibri"/>
              </a:defRPr>
            </a:lvl5pPr>
            <a:lvl6pPr marL="617220"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6pPr>
            <a:lvl7pPr marL="733806"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7pPr>
            <a:lvl8pPr marL="850392" indent="-109728" algn="l" defTabSz="342900" rtl="0" eaLnBrk="1" latinLnBrk="0" hangingPunct="1">
              <a:spcBef>
                <a:spcPts val="0"/>
              </a:spcBef>
              <a:spcAft>
                <a:spcPts val="225"/>
              </a:spcAft>
              <a:buFont typeface="Arial"/>
              <a:buChar char="•"/>
              <a:defRPr sz="1050" kern="1200">
                <a:solidFill>
                  <a:schemeClr val="tx1"/>
                </a:solidFill>
                <a:latin typeface="+mn-lt"/>
                <a:ea typeface="+mn-ea"/>
                <a:cs typeface="+mn-cs"/>
              </a:defRPr>
            </a:lvl8pPr>
            <a:lvl9pPr marL="966978" indent="-109728" algn="l" defTabSz="342900"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9pPr>
          </a:lstStyle>
          <a:p>
            <a:pPr defTabSz="257175">
              <a:spcAft>
                <a:spcPts val="169"/>
              </a:spcAft>
            </a:pPr>
            <a:r>
              <a:rPr lang="en-US" sz="1800" b="1" u="sng" dirty="0">
                <a:solidFill>
                  <a:srgbClr val="009ADF"/>
                </a:solidFill>
              </a:rPr>
              <a:t>New scheme</a:t>
            </a:r>
            <a:r>
              <a:rPr lang="en-US" sz="1800" b="1" dirty="0">
                <a:solidFill>
                  <a:srgbClr val="009ADF"/>
                </a:solidFill>
              </a:rPr>
              <a:t>:  (Trying to operationalize how to safely perform the tests)</a:t>
            </a:r>
          </a:p>
        </p:txBody>
      </p:sp>
      <p:sp>
        <p:nvSpPr>
          <p:cNvPr id="18" name="Right Triangle 17">
            <a:extLst>
              <a:ext uri="{FF2B5EF4-FFF2-40B4-BE49-F238E27FC236}">
                <a16:creationId xmlns:a16="http://schemas.microsoft.com/office/drawing/2014/main" id="{28F4A75F-C245-8D47-88A3-65C810CCB0F8}"/>
              </a:ext>
            </a:extLst>
          </p:cNvPr>
          <p:cNvSpPr/>
          <p:nvPr/>
        </p:nvSpPr>
        <p:spPr>
          <a:xfrm rot="10800000">
            <a:off x="323212" y="1305918"/>
            <a:ext cx="162624"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9" name="Right Triangle 18">
            <a:extLst>
              <a:ext uri="{FF2B5EF4-FFF2-40B4-BE49-F238E27FC236}">
                <a16:creationId xmlns:a16="http://schemas.microsoft.com/office/drawing/2014/main" id="{28F4A75F-C245-8D47-88A3-65C810CCB0F8}"/>
              </a:ext>
            </a:extLst>
          </p:cNvPr>
          <p:cNvSpPr/>
          <p:nvPr/>
        </p:nvSpPr>
        <p:spPr>
          <a:xfrm rot="10800000">
            <a:off x="342350" y="1615795"/>
            <a:ext cx="162624"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0" name="Right Triangle 19">
            <a:extLst>
              <a:ext uri="{FF2B5EF4-FFF2-40B4-BE49-F238E27FC236}">
                <a16:creationId xmlns:a16="http://schemas.microsoft.com/office/drawing/2014/main" id="{28F4A75F-C245-8D47-88A3-65C810CCB0F8}"/>
              </a:ext>
            </a:extLst>
          </p:cNvPr>
          <p:cNvSpPr/>
          <p:nvPr/>
        </p:nvSpPr>
        <p:spPr>
          <a:xfrm rot="10800000">
            <a:off x="320399" y="2115227"/>
            <a:ext cx="162624"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1" name="Right Triangle 20">
            <a:extLst>
              <a:ext uri="{FF2B5EF4-FFF2-40B4-BE49-F238E27FC236}">
                <a16:creationId xmlns:a16="http://schemas.microsoft.com/office/drawing/2014/main" id="{28F4A75F-C245-8D47-88A3-65C810CCB0F8}"/>
              </a:ext>
            </a:extLst>
          </p:cNvPr>
          <p:cNvSpPr/>
          <p:nvPr/>
        </p:nvSpPr>
        <p:spPr>
          <a:xfrm rot="10800000">
            <a:off x="485836" y="3222405"/>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2" name="Right Triangle 21">
            <a:extLst>
              <a:ext uri="{FF2B5EF4-FFF2-40B4-BE49-F238E27FC236}">
                <a16:creationId xmlns:a16="http://schemas.microsoft.com/office/drawing/2014/main" id="{28F4A75F-C245-8D47-88A3-65C810CCB0F8}"/>
              </a:ext>
            </a:extLst>
          </p:cNvPr>
          <p:cNvSpPr/>
          <p:nvPr/>
        </p:nvSpPr>
        <p:spPr>
          <a:xfrm rot="10800000">
            <a:off x="2603826" y="3197090"/>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3" name="Right Triangle 22">
            <a:extLst>
              <a:ext uri="{FF2B5EF4-FFF2-40B4-BE49-F238E27FC236}">
                <a16:creationId xmlns:a16="http://schemas.microsoft.com/office/drawing/2014/main" id="{28F4A75F-C245-8D47-88A3-65C810CCB0F8}"/>
              </a:ext>
            </a:extLst>
          </p:cNvPr>
          <p:cNvSpPr/>
          <p:nvPr/>
        </p:nvSpPr>
        <p:spPr>
          <a:xfrm rot="10800000">
            <a:off x="4757621" y="3222377"/>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5" name="Rectangle 24">
            <a:extLst>
              <a:ext uri="{FF2B5EF4-FFF2-40B4-BE49-F238E27FC236}">
                <a16:creationId xmlns:a16="http://schemas.microsoft.com/office/drawing/2014/main" id="{86E1D187-DAD3-7549-A61C-F06B6EC52961}"/>
              </a:ext>
            </a:extLst>
          </p:cNvPr>
          <p:cNvSpPr/>
          <p:nvPr/>
        </p:nvSpPr>
        <p:spPr>
          <a:xfrm>
            <a:off x="7051405" y="3267493"/>
            <a:ext cx="1597784" cy="809882"/>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lvl="1" algn="ctr" defTabSz="685800">
              <a:lnSpc>
                <a:spcPct val="90000"/>
              </a:lnSpc>
              <a:spcBef>
                <a:spcPts val="375"/>
              </a:spcBef>
              <a:defRPr/>
            </a:pPr>
            <a:r>
              <a:rPr lang="en-US" sz="1050" dirty="0">
                <a:solidFill>
                  <a:srgbClr val="009ADF"/>
                </a:solidFill>
                <a:latin typeface="Calibri"/>
              </a:rPr>
              <a:t>All other negatives normal droplet protection </a:t>
            </a:r>
          </a:p>
        </p:txBody>
      </p:sp>
      <p:sp>
        <p:nvSpPr>
          <p:cNvPr id="26" name="Right Triangle 25">
            <a:extLst>
              <a:ext uri="{FF2B5EF4-FFF2-40B4-BE49-F238E27FC236}">
                <a16:creationId xmlns:a16="http://schemas.microsoft.com/office/drawing/2014/main" id="{28F4A75F-C245-8D47-88A3-65C810CCB0F8}"/>
              </a:ext>
            </a:extLst>
          </p:cNvPr>
          <p:cNvSpPr/>
          <p:nvPr/>
        </p:nvSpPr>
        <p:spPr>
          <a:xfrm rot="10800000">
            <a:off x="6972298" y="3222405"/>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2" name="Rectangle 1"/>
          <p:cNvSpPr/>
          <p:nvPr/>
        </p:nvSpPr>
        <p:spPr>
          <a:xfrm>
            <a:off x="4131628" y="678382"/>
            <a:ext cx="3174668" cy="1689332"/>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defTabSz="685800"/>
            <a:endParaRPr lang="en-US" sz="1350" dirty="0">
              <a:solidFill>
                <a:srgbClr val="53565A"/>
              </a:solidFill>
              <a:latin typeface="Calibri"/>
            </a:endParaRPr>
          </a:p>
        </p:txBody>
      </p:sp>
      <p:sp>
        <p:nvSpPr>
          <p:cNvPr id="4" name="TextBox 3"/>
          <p:cNvSpPr txBox="1"/>
          <p:nvPr/>
        </p:nvSpPr>
        <p:spPr>
          <a:xfrm>
            <a:off x="4345864" y="1254321"/>
            <a:ext cx="3076322" cy="738664"/>
          </a:xfrm>
          <a:prstGeom prst="rect">
            <a:avLst/>
          </a:prstGeom>
          <a:noFill/>
        </p:spPr>
        <p:txBody>
          <a:bodyPr wrap="square" rtlCol="0">
            <a:spAutoFit/>
          </a:bodyPr>
          <a:lstStyle/>
          <a:p>
            <a:pPr defTabSz="685800"/>
            <a:r>
              <a:rPr lang="en-US" sz="1050" i="1" dirty="0">
                <a:solidFill>
                  <a:srgbClr val="009ADF"/>
                </a:solidFill>
                <a:latin typeface="Calibri"/>
              </a:rPr>
              <a:t>- When POCDT available, there will be no need for preadmission screening and paradigm will change (hopefully)</a:t>
            </a:r>
          </a:p>
          <a:p>
            <a:pPr defTabSz="685800"/>
            <a:r>
              <a:rPr lang="en-US" sz="1050" i="1" dirty="0">
                <a:solidFill>
                  <a:srgbClr val="009ADF"/>
                </a:solidFill>
                <a:latin typeface="Calibri"/>
              </a:rPr>
              <a:t>- Always mask and ask</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7695" y="1523048"/>
            <a:ext cx="1175148" cy="1175148"/>
          </a:xfrm>
          <a:prstGeom prst="rect">
            <a:avLst/>
          </a:prstGeom>
        </p:spPr>
      </p:pic>
    </p:spTree>
    <p:extLst>
      <p:ext uri="{BB962C8B-B14F-4D97-AF65-F5344CB8AC3E}">
        <p14:creationId xmlns:p14="http://schemas.microsoft.com/office/powerpoint/2010/main" val="3499535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D92E-E121-C44A-BF5F-F12EA4F24A43}"/>
              </a:ext>
            </a:extLst>
          </p:cNvPr>
          <p:cNvSpPr>
            <a:spLocks noGrp="1"/>
          </p:cNvSpPr>
          <p:nvPr>
            <p:ph type="ctrTitle"/>
          </p:nvPr>
        </p:nvSpPr>
        <p:spPr>
          <a:xfrm>
            <a:off x="5605393" y="1702109"/>
            <a:ext cx="3081407" cy="1638968"/>
          </a:xfrm>
        </p:spPr>
        <p:txBody>
          <a:bodyPr/>
          <a:lstStyle/>
          <a:p>
            <a:r>
              <a:rPr lang="en-US" sz="2100" dirty="0"/>
              <a:t>Coronavirus &amp; Pregnancy</a:t>
            </a:r>
            <a:br>
              <a:rPr lang="en-US" dirty="0"/>
            </a:br>
            <a:br>
              <a:rPr lang="en-US" dirty="0"/>
            </a:br>
            <a:r>
              <a:rPr lang="en-US" sz="1350" dirty="0"/>
              <a:t>	</a:t>
            </a:r>
            <a:r>
              <a:rPr lang="en-US" sz="1350" b="0" dirty="0"/>
              <a:t>Michael L. </a:t>
            </a:r>
            <a:r>
              <a:rPr lang="en-US" sz="1350" b="0" dirty="0" err="1"/>
              <a:t>Nimaroff</a:t>
            </a:r>
            <a:r>
              <a:rPr lang="en-US" sz="1350" b="0" dirty="0"/>
              <a:t>, MD</a:t>
            </a:r>
            <a:br>
              <a:rPr lang="en-US" sz="1350" b="0" dirty="0"/>
            </a:br>
            <a:r>
              <a:rPr lang="en-US" sz="1350" b="0" dirty="0"/>
              <a:t>	Burton </a:t>
            </a:r>
            <a:r>
              <a:rPr lang="en-US" sz="1350" b="0" dirty="0" err="1"/>
              <a:t>Rochelson</a:t>
            </a:r>
            <a:r>
              <a:rPr lang="en-US" sz="1350" b="0" dirty="0"/>
              <a:t>, MD</a:t>
            </a:r>
            <a:br>
              <a:rPr lang="en-US" sz="1350" b="0" dirty="0"/>
            </a:br>
            <a:r>
              <a:rPr lang="en-US" sz="1350" b="0" dirty="0"/>
              <a:t>	Natalie </a:t>
            </a:r>
            <a:r>
              <a:rPr lang="en-US" sz="1350" b="0" dirty="0" err="1"/>
              <a:t>Meirowitz</a:t>
            </a:r>
            <a:r>
              <a:rPr lang="en-US" sz="1350" b="0" dirty="0"/>
              <a:t>, MD</a:t>
            </a:r>
            <a:br>
              <a:rPr lang="en-US" sz="1350" b="0" dirty="0"/>
            </a:br>
            <a:r>
              <a:rPr lang="en-US" sz="1350" b="0" dirty="0"/>
              <a:t>	</a:t>
            </a:r>
            <a:r>
              <a:rPr lang="en-US" sz="1350" b="0" dirty="0" err="1"/>
              <a:t>Sumithra</a:t>
            </a:r>
            <a:r>
              <a:rPr lang="en-US" sz="1350" b="0" dirty="0"/>
              <a:t> </a:t>
            </a:r>
            <a:r>
              <a:rPr lang="en-US" sz="1350" b="0" dirty="0" err="1"/>
              <a:t>Jeganathan</a:t>
            </a:r>
            <a:r>
              <a:rPr lang="en-US" sz="1350" b="0" dirty="0"/>
              <a:t>, MD</a:t>
            </a:r>
            <a:br>
              <a:rPr lang="en-US" sz="1350" b="0" dirty="0"/>
            </a:br>
            <a:r>
              <a:rPr lang="en-US" sz="1350" b="0" dirty="0"/>
              <a:t>	Adriann Combs, DNP, NNP-BC</a:t>
            </a:r>
            <a:br>
              <a:rPr lang="en-US" b="0" dirty="0"/>
            </a:br>
            <a:br>
              <a:rPr lang="en-US" b="0" dirty="0"/>
            </a:br>
            <a:r>
              <a:rPr lang="en-US" b="0" dirty="0"/>
              <a:t>		</a:t>
            </a:r>
            <a:endParaRPr lang="en-US" sz="1500" dirty="0"/>
          </a:p>
        </p:txBody>
      </p:sp>
      <p:sp>
        <p:nvSpPr>
          <p:cNvPr id="4" name="Slide Number Placeholder 3">
            <a:extLst>
              <a:ext uri="{FF2B5EF4-FFF2-40B4-BE49-F238E27FC236}">
                <a16:creationId xmlns:a16="http://schemas.microsoft.com/office/drawing/2014/main" id="{AC857307-40F5-9F40-B756-B61D6EC6C18E}"/>
              </a:ext>
            </a:extLst>
          </p:cNvPr>
          <p:cNvSpPr>
            <a:spLocks noGrp="1"/>
          </p:cNvSpPr>
          <p:nvPr>
            <p:ph type="sldNum" sz="quarter" idx="11"/>
          </p:nvPr>
        </p:nvSpPr>
        <p:spPr/>
        <p:txBody>
          <a:bodyPr/>
          <a:lstStyle/>
          <a:p>
            <a:pPr defTabSz="257175"/>
            <a:fld id="{5E8BC936-0928-C346-B13E-04BD58031644}" type="slidenum">
              <a:rPr lang="en-US">
                <a:solidFill>
                  <a:srgbClr val="53565A"/>
                </a:solidFill>
                <a:latin typeface="Calibri"/>
              </a:rPr>
              <a:pPr defTabSz="257175"/>
              <a:t>6</a:t>
            </a:fld>
            <a:endParaRPr lang="en-US" dirty="0">
              <a:solidFill>
                <a:srgbClr val="53565A"/>
              </a:solidFill>
              <a:latin typeface="Calibri"/>
            </a:endParaRPr>
          </a:p>
        </p:txBody>
      </p:sp>
      <p:sp>
        <p:nvSpPr>
          <p:cNvPr id="5" name="TextBox 4">
            <a:extLst>
              <a:ext uri="{FF2B5EF4-FFF2-40B4-BE49-F238E27FC236}">
                <a16:creationId xmlns:a16="http://schemas.microsoft.com/office/drawing/2014/main" id="{87C4C14C-8FFD-1245-907F-461AB3DAB112}"/>
              </a:ext>
            </a:extLst>
          </p:cNvPr>
          <p:cNvSpPr txBox="1"/>
          <p:nvPr/>
        </p:nvSpPr>
        <p:spPr>
          <a:xfrm>
            <a:off x="5816406" y="3455335"/>
            <a:ext cx="2870786" cy="300082"/>
          </a:xfrm>
          <a:prstGeom prst="rect">
            <a:avLst/>
          </a:prstGeom>
          <a:noFill/>
        </p:spPr>
        <p:txBody>
          <a:bodyPr wrap="none" rtlCol="0">
            <a:spAutoFit/>
          </a:bodyPr>
          <a:lstStyle/>
          <a:p>
            <a:pPr defTabSz="685800"/>
            <a:r>
              <a:rPr lang="en-US" sz="1350" b="1" dirty="0">
                <a:solidFill>
                  <a:srgbClr val="53565A"/>
                </a:solidFill>
                <a:latin typeface="Calibri"/>
              </a:rPr>
              <a:t>Northwell Health OBGYN Service Line</a:t>
            </a:r>
          </a:p>
        </p:txBody>
      </p:sp>
      <p:sp>
        <p:nvSpPr>
          <p:cNvPr id="6" name="Right Triangle 5">
            <a:extLst>
              <a:ext uri="{FF2B5EF4-FFF2-40B4-BE49-F238E27FC236}">
                <a16:creationId xmlns:a16="http://schemas.microsoft.com/office/drawing/2014/main" id="{F2EC9F00-B16A-6C4F-AF38-603F3F911913}"/>
              </a:ext>
            </a:extLst>
          </p:cNvPr>
          <p:cNvSpPr/>
          <p:nvPr/>
        </p:nvSpPr>
        <p:spPr>
          <a:xfrm rot="10800000">
            <a:off x="5627668" y="3526219"/>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2094880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E0CB-4F06-4F20-8773-5A40857BFF4A}"/>
              </a:ext>
            </a:extLst>
          </p:cNvPr>
          <p:cNvSpPr>
            <a:spLocks noGrp="1"/>
          </p:cNvSpPr>
          <p:nvPr>
            <p:ph type="title"/>
          </p:nvPr>
        </p:nvSpPr>
        <p:spPr/>
        <p:txBody>
          <a:bodyPr/>
          <a:lstStyle/>
          <a:p>
            <a:r>
              <a:rPr lang="en-US" dirty="0"/>
              <a:t> Next Steps</a:t>
            </a:r>
          </a:p>
        </p:txBody>
      </p:sp>
      <p:sp>
        <p:nvSpPr>
          <p:cNvPr id="3" name="Content Placeholder 2">
            <a:extLst>
              <a:ext uri="{FF2B5EF4-FFF2-40B4-BE49-F238E27FC236}">
                <a16:creationId xmlns:a16="http://schemas.microsoft.com/office/drawing/2014/main" id="{3E03C498-55D7-44F2-8A14-5BF0B5D9DCE3}"/>
              </a:ext>
            </a:extLst>
          </p:cNvPr>
          <p:cNvSpPr>
            <a:spLocks noGrp="1"/>
          </p:cNvSpPr>
          <p:nvPr>
            <p:ph idx="1"/>
          </p:nvPr>
        </p:nvSpPr>
        <p:spPr>
          <a:xfrm>
            <a:off x="457200" y="1028699"/>
            <a:ext cx="7111093" cy="3429001"/>
          </a:xfrm>
        </p:spPr>
        <p:txBody>
          <a:bodyPr/>
          <a:lstStyle/>
          <a:p>
            <a:pPr marL="257175" indent="-257175">
              <a:buFont typeface="Arial" panose="020B0604020202020204" pitchFamily="34" charset="0"/>
              <a:buChar char="•"/>
            </a:pPr>
            <a:endParaRPr lang="en-US" sz="1575" dirty="0">
              <a:solidFill>
                <a:schemeClr val="tx1">
                  <a:lumMod val="50000"/>
                </a:schemeClr>
              </a:solidFill>
            </a:endParaRPr>
          </a:p>
          <a:p>
            <a:pPr marL="257175" indent="-257175">
              <a:buFont typeface="Arial" panose="020B0604020202020204" pitchFamily="34" charset="0"/>
              <a:buChar char="•"/>
            </a:pPr>
            <a:r>
              <a:rPr lang="en-US" sz="1800" dirty="0">
                <a:solidFill>
                  <a:schemeClr val="tx1">
                    <a:lumMod val="50000"/>
                  </a:schemeClr>
                </a:solidFill>
              </a:rPr>
              <a:t>Prepare for consolidation and possible transfer of OB services to alternative sites and outside of the hospital</a:t>
            </a:r>
          </a:p>
          <a:p>
            <a:pPr marL="257175" indent="-257175">
              <a:buFont typeface="Arial" panose="020B0604020202020204" pitchFamily="34" charset="0"/>
              <a:buChar char="•"/>
            </a:pPr>
            <a:r>
              <a:rPr lang="en-US" sz="1800" dirty="0">
                <a:solidFill>
                  <a:schemeClr val="tx1">
                    <a:lumMod val="50000"/>
                  </a:schemeClr>
                </a:solidFill>
              </a:rPr>
              <a:t>Explore same day discharges of normal postpartum patients</a:t>
            </a:r>
          </a:p>
          <a:p>
            <a:pPr marL="257175" indent="-257175">
              <a:buFont typeface="Arial" panose="020B0604020202020204" pitchFamily="34" charset="0"/>
              <a:buChar char="•"/>
            </a:pPr>
            <a:r>
              <a:rPr lang="en-US" sz="1800" dirty="0">
                <a:solidFill>
                  <a:schemeClr val="tx1">
                    <a:lumMod val="50000"/>
                  </a:schemeClr>
                </a:solidFill>
              </a:rPr>
              <a:t>Anticipate issues we’ve never faced before!</a:t>
            </a:r>
          </a:p>
          <a:p>
            <a:r>
              <a:rPr lang="en-US" dirty="0"/>
              <a:t>  </a:t>
            </a:r>
          </a:p>
        </p:txBody>
      </p:sp>
      <p:sp>
        <p:nvSpPr>
          <p:cNvPr id="4" name="Slide Number Placeholder 3">
            <a:extLst>
              <a:ext uri="{FF2B5EF4-FFF2-40B4-BE49-F238E27FC236}">
                <a16:creationId xmlns:a16="http://schemas.microsoft.com/office/drawing/2014/main" id="{2EC08C23-CD66-4529-9113-DEE7AE67CFDE}"/>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60</a:t>
            </a:fld>
            <a:endParaRPr lang="en-US" dirty="0">
              <a:solidFill>
                <a:srgbClr val="53565A"/>
              </a:solidFill>
              <a:latin typeface="Calibri"/>
            </a:endParaRPr>
          </a:p>
        </p:txBody>
      </p:sp>
      <p:sp>
        <p:nvSpPr>
          <p:cNvPr id="8" name="AutoShape 2" descr="Image result for quotes about expecting the unexpected"/>
          <p:cNvSpPr>
            <a:spLocks noChangeAspect="1" noChangeArrowheads="1"/>
          </p:cNvSpPr>
          <p:nvPr/>
        </p:nvSpPr>
        <p:spPr bwMode="auto">
          <a:xfrm>
            <a:off x="47625" y="-10239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53565A"/>
              </a:solidFill>
              <a:latin typeface="Calibri"/>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628" y="2288154"/>
            <a:ext cx="1819665" cy="2492562"/>
          </a:xfrm>
          <a:prstGeom prst="rect">
            <a:avLst/>
          </a:prstGeom>
        </p:spPr>
      </p:pic>
    </p:spTree>
    <p:extLst>
      <p:ext uri="{BB962C8B-B14F-4D97-AF65-F5344CB8AC3E}">
        <p14:creationId xmlns:p14="http://schemas.microsoft.com/office/powerpoint/2010/main" val="3753322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E0CB-4F06-4F20-8773-5A40857BFF4A}"/>
              </a:ext>
            </a:extLst>
          </p:cNvPr>
          <p:cNvSpPr>
            <a:spLocks noGrp="1"/>
          </p:cNvSpPr>
          <p:nvPr>
            <p:ph type="title"/>
          </p:nvPr>
        </p:nvSpPr>
        <p:spPr/>
        <p:txBody>
          <a:bodyPr/>
          <a:lstStyle/>
          <a:p>
            <a:r>
              <a:rPr lang="en-US" dirty="0"/>
              <a:t> Next </a:t>
            </a:r>
            <a:r>
              <a:rPr lang="en-US" sz="2400" dirty="0"/>
              <a:t>Steps</a:t>
            </a:r>
          </a:p>
        </p:txBody>
      </p:sp>
      <p:sp>
        <p:nvSpPr>
          <p:cNvPr id="3" name="Content Placeholder 2">
            <a:extLst>
              <a:ext uri="{FF2B5EF4-FFF2-40B4-BE49-F238E27FC236}">
                <a16:creationId xmlns:a16="http://schemas.microsoft.com/office/drawing/2014/main" id="{3E03C498-55D7-44F2-8A14-5BF0B5D9DCE3}"/>
              </a:ext>
            </a:extLst>
          </p:cNvPr>
          <p:cNvSpPr>
            <a:spLocks noGrp="1"/>
          </p:cNvSpPr>
          <p:nvPr>
            <p:ph idx="1"/>
          </p:nvPr>
        </p:nvSpPr>
        <p:spPr>
          <a:xfrm>
            <a:off x="468086" y="843646"/>
            <a:ext cx="7620000" cy="1670958"/>
          </a:xfrm>
        </p:spPr>
        <p:txBody>
          <a:bodyPr/>
          <a:lstStyle/>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Prepare for consolidation and possible transfer of OB services to alternative sites and outside of the hospital</a:t>
            </a:r>
          </a:p>
          <a:p>
            <a:endParaRPr lang="en-US" sz="1500" dirty="0"/>
          </a:p>
          <a:p>
            <a:pPr marL="257175" indent="-257175">
              <a:buFont typeface="Arial" panose="020B0604020202020204" pitchFamily="34" charset="0"/>
              <a:buChar char="•"/>
            </a:pPr>
            <a:r>
              <a:rPr lang="en-US" sz="1500" dirty="0"/>
              <a:t>Updated triage schemes:  Mask/Ask        No RF       POCDT  </a:t>
            </a:r>
          </a:p>
          <a:p>
            <a:r>
              <a:rPr lang="en-US" sz="1500" b="1" dirty="0"/>
              <a:t>                                                                              </a:t>
            </a:r>
            <a:r>
              <a:rPr lang="en-US" sz="1500" dirty="0"/>
              <a:t>Yes </a:t>
            </a:r>
            <a:r>
              <a:rPr lang="en-US" sz="1500" dirty="0" err="1"/>
              <a:t>Tx</a:t>
            </a:r>
            <a:r>
              <a:rPr lang="en-US" sz="1500" dirty="0"/>
              <a:t> as Positive                                                 </a:t>
            </a:r>
          </a:p>
          <a:p>
            <a:endParaRPr lang="en-US" sz="1500" b="1" dirty="0"/>
          </a:p>
          <a:p>
            <a:r>
              <a:rPr lang="en-US" sz="1500" dirty="0"/>
              <a:t>  </a:t>
            </a:r>
          </a:p>
        </p:txBody>
      </p:sp>
      <p:sp>
        <p:nvSpPr>
          <p:cNvPr id="4" name="Slide Number Placeholder 3">
            <a:extLst>
              <a:ext uri="{FF2B5EF4-FFF2-40B4-BE49-F238E27FC236}">
                <a16:creationId xmlns:a16="http://schemas.microsoft.com/office/drawing/2014/main" id="{2EC08C23-CD66-4529-9113-DEE7AE67CFDE}"/>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61</a:t>
            </a:fld>
            <a:endParaRPr lang="en-US" dirty="0">
              <a:solidFill>
                <a:srgbClr val="53565A"/>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802736"/>
            <a:ext cx="1292663" cy="1292663"/>
          </a:xfrm>
          <a:prstGeom prst="rect">
            <a:avLst/>
          </a:prstGeom>
        </p:spPr>
      </p:pic>
      <p:sp>
        <p:nvSpPr>
          <p:cNvPr id="6" name="Right Arrow 5"/>
          <p:cNvSpPr/>
          <p:nvPr/>
        </p:nvSpPr>
        <p:spPr>
          <a:xfrm>
            <a:off x="3540579" y="1929496"/>
            <a:ext cx="236764" cy="653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7" name="Right Arrow 6"/>
          <p:cNvSpPr/>
          <p:nvPr/>
        </p:nvSpPr>
        <p:spPr>
          <a:xfrm>
            <a:off x="4333876" y="1920389"/>
            <a:ext cx="220436" cy="653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1" name="Right Arrow 10"/>
          <p:cNvSpPr/>
          <p:nvPr/>
        </p:nvSpPr>
        <p:spPr>
          <a:xfrm>
            <a:off x="3540579" y="2123989"/>
            <a:ext cx="236764" cy="653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8" name="TextBox 7">
            <a:extLst>
              <a:ext uri="{FF2B5EF4-FFF2-40B4-BE49-F238E27FC236}">
                <a16:creationId xmlns:a16="http://schemas.microsoft.com/office/drawing/2014/main" id="{A35BD993-D8A2-D442-9C7D-E710C6E8DDAB}"/>
              </a:ext>
            </a:extLst>
          </p:cNvPr>
          <p:cNvSpPr txBox="1"/>
          <p:nvPr/>
        </p:nvSpPr>
        <p:spPr>
          <a:xfrm>
            <a:off x="1961301" y="3174035"/>
            <a:ext cx="5484527" cy="553998"/>
          </a:xfrm>
          <a:prstGeom prst="rect">
            <a:avLst/>
          </a:prstGeom>
          <a:noFill/>
        </p:spPr>
        <p:txBody>
          <a:bodyPr wrap="square" rtlCol="0">
            <a:spAutoFit/>
          </a:bodyPr>
          <a:lstStyle/>
          <a:p>
            <a:pPr defTabSz="685800"/>
            <a:r>
              <a:rPr lang="en-US" sz="1500" b="1" dirty="0">
                <a:solidFill>
                  <a:srgbClr val="009ADF"/>
                </a:solidFill>
                <a:latin typeface="Calibri"/>
              </a:rPr>
              <a:t>Coronavirus (COVID-19) Update: FDA Issues first Emergency Use        </a:t>
            </a:r>
          </a:p>
          <a:p>
            <a:pPr defTabSz="685800"/>
            <a:r>
              <a:rPr lang="en-US" sz="1500" b="1" dirty="0">
                <a:solidFill>
                  <a:srgbClr val="009ADF"/>
                </a:solidFill>
                <a:latin typeface="Calibri"/>
              </a:rPr>
              <a:t>Authorization for Point of Care Diagnostic Test</a:t>
            </a:r>
          </a:p>
        </p:txBody>
      </p:sp>
      <p:sp>
        <p:nvSpPr>
          <p:cNvPr id="10" name="Right Triangle 9">
            <a:extLst>
              <a:ext uri="{FF2B5EF4-FFF2-40B4-BE49-F238E27FC236}">
                <a16:creationId xmlns:a16="http://schemas.microsoft.com/office/drawing/2014/main" id="{E72D5419-BE1A-404D-B6FE-FA7DCAEC6425}"/>
              </a:ext>
            </a:extLst>
          </p:cNvPr>
          <p:cNvSpPr/>
          <p:nvPr/>
        </p:nvSpPr>
        <p:spPr>
          <a:xfrm rot="10800000">
            <a:off x="402862" y="1128857"/>
            <a:ext cx="152218" cy="163632"/>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Right Triangle 11">
            <a:extLst>
              <a:ext uri="{FF2B5EF4-FFF2-40B4-BE49-F238E27FC236}">
                <a16:creationId xmlns:a16="http://schemas.microsoft.com/office/drawing/2014/main" id="{69C1BC0F-5EEE-414C-9006-73F4FCED47CC}"/>
              </a:ext>
            </a:extLst>
          </p:cNvPr>
          <p:cNvSpPr/>
          <p:nvPr/>
        </p:nvSpPr>
        <p:spPr>
          <a:xfrm rot="10800000">
            <a:off x="402680" y="1871231"/>
            <a:ext cx="152218" cy="163632"/>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3684703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22E047-E60A-C34B-B638-D80FBD8DFE69}"/>
              </a:ext>
            </a:extLst>
          </p:cNvPr>
          <p:cNvSpPr/>
          <p:nvPr/>
        </p:nvSpPr>
        <p:spPr>
          <a:xfrm>
            <a:off x="380097" y="587826"/>
            <a:ext cx="4256986" cy="40613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US" sz="1350" dirty="0">
              <a:solidFill>
                <a:srgbClr val="53565A"/>
              </a:solidFill>
              <a:latin typeface="Calibri"/>
            </a:endParaRPr>
          </a:p>
        </p:txBody>
      </p:sp>
      <p:sp>
        <p:nvSpPr>
          <p:cNvPr id="3" name="Slide Number Placeholder 2"/>
          <p:cNvSpPr>
            <a:spLocks noGrp="1"/>
          </p:cNvSpPr>
          <p:nvPr>
            <p:ph type="sldNum" sz="quarter" idx="13"/>
          </p:nvPr>
        </p:nvSpPr>
        <p:spPr/>
        <p:txBody>
          <a:bodyPr/>
          <a:lstStyle/>
          <a:p>
            <a:pPr defTabSz="685800"/>
            <a:fld id="{5E8BC936-0928-C346-B13E-04BD58031644}" type="slidenum">
              <a:rPr lang="en-US">
                <a:solidFill>
                  <a:srgbClr val="53565A"/>
                </a:solidFill>
                <a:latin typeface="Calibri"/>
              </a:rPr>
              <a:pPr defTabSz="685800"/>
              <a:t>62</a:t>
            </a:fld>
            <a:endParaRPr lang="en-US" dirty="0">
              <a:solidFill>
                <a:srgbClr val="53565A"/>
              </a:solidFill>
              <a:latin typeface="Calibri"/>
            </a:endParaRPr>
          </a:p>
        </p:txBody>
      </p:sp>
      <p:pic>
        <p:nvPicPr>
          <p:cNvPr id="15" name="Picture 14">
            <a:extLst>
              <a:ext uri="{FF2B5EF4-FFF2-40B4-BE49-F238E27FC236}">
                <a16:creationId xmlns:a16="http://schemas.microsoft.com/office/drawing/2014/main" id="{4A7AE159-D3BD-446B-8CE2-4C69A9017AB0}"/>
              </a:ext>
            </a:extLst>
          </p:cNvPr>
          <p:cNvPicPr>
            <a:picLocks noChangeAspect="1"/>
          </p:cNvPicPr>
          <p:nvPr/>
        </p:nvPicPr>
        <p:blipFill>
          <a:blip r:embed="rId2"/>
          <a:stretch>
            <a:fillRect/>
          </a:stretch>
        </p:blipFill>
        <p:spPr>
          <a:xfrm>
            <a:off x="380096" y="1485985"/>
            <a:ext cx="4526313" cy="3163199"/>
          </a:xfrm>
          <a:prstGeom prst="rect">
            <a:avLst/>
          </a:prstGeom>
        </p:spPr>
      </p:pic>
      <p:pic>
        <p:nvPicPr>
          <p:cNvPr id="16" name="Picture 15">
            <a:extLst>
              <a:ext uri="{FF2B5EF4-FFF2-40B4-BE49-F238E27FC236}">
                <a16:creationId xmlns:a16="http://schemas.microsoft.com/office/drawing/2014/main" id="{542E3A98-0040-4912-A764-6E1273E44038}"/>
              </a:ext>
            </a:extLst>
          </p:cNvPr>
          <p:cNvPicPr>
            <a:picLocks noChangeAspect="1"/>
          </p:cNvPicPr>
          <p:nvPr/>
        </p:nvPicPr>
        <p:blipFill>
          <a:blip r:embed="rId3"/>
          <a:stretch>
            <a:fillRect/>
          </a:stretch>
        </p:blipFill>
        <p:spPr>
          <a:xfrm>
            <a:off x="419678" y="626713"/>
            <a:ext cx="3118182" cy="83376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838" y="1128056"/>
            <a:ext cx="3040532" cy="3521128"/>
          </a:xfrm>
          <a:prstGeom prst="rect">
            <a:avLst/>
          </a:prstGeom>
        </p:spPr>
      </p:pic>
      <p:sp>
        <p:nvSpPr>
          <p:cNvPr id="6" name="TextBox 5">
            <a:extLst>
              <a:ext uri="{FF2B5EF4-FFF2-40B4-BE49-F238E27FC236}">
                <a16:creationId xmlns:a16="http://schemas.microsoft.com/office/drawing/2014/main" id="{0BC52146-0770-F044-98FD-089FFDA4C094}"/>
              </a:ext>
            </a:extLst>
          </p:cNvPr>
          <p:cNvSpPr txBox="1"/>
          <p:nvPr/>
        </p:nvSpPr>
        <p:spPr>
          <a:xfrm>
            <a:off x="4637082" y="176590"/>
            <a:ext cx="3592286" cy="923330"/>
          </a:xfrm>
          <a:prstGeom prst="rect">
            <a:avLst/>
          </a:prstGeom>
          <a:noFill/>
        </p:spPr>
        <p:txBody>
          <a:bodyPr wrap="square" rtlCol="0">
            <a:spAutoFit/>
          </a:bodyPr>
          <a:lstStyle/>
          <a:p>
            <a:pPr algn="ctr" defTabSz="685800"/>
            <a:r>
              <a:rPr lang="en-US" sz="1350" b="1" dirty="0">
                <a:solidFill>
                  <a:srgbClr val="009ADF"/>
                </a:solidFill>
                <a:latin typeface="Calibri"/>
              </a:rPr>
              <a:t>Northwell Health OBGYN</a:t>
            </a:r>
          </a:p>
          <a:p>
            <a:pPr algn="ctr" defTabSz="685800"/>
            <a:r>
              <a:rPr lang="en-US" sz="1350" b="1" dirty="0">
                <a:solidFill>
                  <a:srgbClr val="009ADF"/>
                </a:solidFill>
                <a:latin typeface="Calibri"/>
              </a:rPr>
              <a:t>Coronavirus in Pregnancy</a:t>
            </a:r>
          </a:p>
          <a:p>
            <a:pPr algn="ctr" defTabSz="685800"/>
            <a:r>
              <a:rPr lang="en-US" sz="1350" b="1" dirty="0">
                <a:solidFill>
                  <a:srgbClr val="009ADF"/>
                </a:solidFill>
                <a:latin typeface="Calibri"/>
              </a:rPr>
              <a:t>Informational Hotline</a:t>
            </a:r>
          </a:p>
          <a:p>
            <a:pPr algn="ctr" defTabSz="685800"/>
            <a:r>
              <a:rPr lang="en-US" sz="1350" b="1" dirty="0">
                <a:solidFill>
                  <a:srgbClr val="9E29B5"/>
                </a:solidFill>
                <a:latin typeface="Calibri"/>
              </a:rPr>
              <a:t>833-487-2273</a:t>
            </a:r>
          </a:p>
        </p:txBody>
      </p:sp>
    </p:spTree>
    <p:extLst>
      <p:ext uri="{BB962C8B-B14F-4D97-AF65-F5344CB8AC3E}">
        <p14:creationId xmlns:p14="http://schemas.microsoft.com/office/powerpoint/2010/main" val="1595370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CB31-398B-47E0-868C-36B002B7DCF3}"/>
              </a:ext>
            </a:extLst>
          </p:cNvPr>
          <p:cNvSpPr>
            <a:spLocks noGrp="1"/>
          </p:cNvSpPr>
          <p:nvPr>
            <p:ph type="title"/>
          </p:nvPr>
        </p:nvSpPr>
        <p:spPr/>
        <p:txBody>
          <a:bodyPr/>
          <a:lstStyle/>
          <a:p>
            <a:r>
              <a:rPr lang="en-US" sz="2400" dirty="0"/>
              <a:t>Resources</a:t>
            </a:r>
          </a:p>
        </p:txBody>
      </p:sp>
      <p:sp>
        <p:nvSpPr>
          <p:cNvPr id="3" name="Content Placeholder 2">
            <a:extLst>
              <a:ext uri="{FF2B5EF4-FFF2-40B4-BE49-F238E27FC236}">
                <a16:creationId xmlns:a16="http://schemas.microsoft.com/office/drawing/2014/main" id="{9ADD20DC-E053-4D61-9E4B-F755B210F3EE}"/>
              </a:ext>
            </a:extLst>
          </p:cNvPr>
          <p:cNvSpPr>
            <a:spLocks noGrp="1"/>
          </p:cNvSpPr>
          <p:nvPr>
            <p:ph idx="1"/>
          </p:nvPr>
        </p:nvSpPr>
        <p:spPr>
          <a:xfrm>
            <a:off x="674912" y="1028699"/>
            <a:ext cx="3679372" cy="3429000"/>
          </a:xfrm>
        </p:spPr>
        <p:txBody>
          <a:bodyPr/>
          <a:lstStyle/>
          <a:p>
            <a:r>
              <a:rPr lang="en-US" sz="1500" b="1" u="sng" dirty="0">
                <a:solidFill>
                  <a:schemeClr val="tx2"/>
                </a:solidFill>
              </a:rPr>
              <a:t>Developed</a:t>
            </a:r>
          </a:p>
          <a:p>
            <a:endParaRPr lang="en-US" sz="1500" b="1" dirty="0"/>
          </a:p>
          <a:p>
            <a:pPr marL="257175" indent="-257175">
              <a:buFont typeface="Wingdings" pitchFamily="2" charset="2"/>
              <a:buChar char="ü"/>
            </a:pPr>
            <a:r>
              <a:rPr lang="en-US" sz="1500" dirty="0"/>
              <a:t>	Clinical Triage Algorithms</a:t>
            </a:r>
          </a:p>
          <a:p>
            <a:pPr marL="257175" indent="-257175">
              <a:buFont typeface="Wingdings" pitchFamily="2" charset="2"/>
              <a:buChar char="ü"/>
            </a:pPr>
            <a:r>
              <a:rPr lang="en-US" sz="1500" dirty="0"/>
              <a:t>	Revised Prenatal Visit Schedule</a:t>
            </a:r>
          </a:p>
          <a:p>
            <a:pPr marL="257175" indent="-257175">
              <a:buFont typeface="Wingdings" pitchFamily="2" charset="2"/>
              <a:buChar char="ü"/>
            </a:pPr>
            <a:r>
              <a:rPr lang="en-US" sz="1500" dirty="0"/>
              <a:t>	Revised Antepartum Testing Schedule</a:t>
            </a:r>
          </a:p>
          <a:p>
            <a:pPr marL="257175" indent="-257175">
              <a:buFont typeface="Wingdings" pitchFamily="2" charset="2"/>
              <a:buChar char="ü"/>
            </a:pPr>
            <a:r>
              <a:rPr lang="en-US" sz="1500" dirty="0"/>
              <a:t>	Revised Prenatal Ultrasound Schedule</a:t>
            </a:r>
          </a:p>
          <a:p>
            <a:pPr marL="257175" indent="-257175">
              <a:buFont typeface="Wingdings" pitchFamily="2" charset="2"/>
              <a:buChar char="ü"/>
            </a:pPr>
            <a:r>
              <a:rPr lang="en-US" sz="1500" dirty="0"/>
              <a:t>	COVID+/PUI Workflow</a:t>
            </a:r>
          </a:p>
          <a:p>
            <a:pPr marL="257175" indent="-257175">
              <a:buFont typeface="Wingdings" pitchFamily="2" charset="2"/>
              <a:buChar char="ü"/>
            </a:pPr>
            <a:r>
              <a:rPr lang="en-US" sz="1500" dirty="0"/>
              <a:t>	Patient COVID-19 FAQs</a:t>
            </a:r>
          </a:p>
          <a:p>
            <a:pPr marL="257175" indent="-257175">
              <a:buFont typeface="Wingdings" pitchFamily="2" charset="2"/>
              <a:buChar char="ü"/>
            </a:pPr>
            <a:r>
              <a:rPr lang="en-US" sz="1500" dirty="0"/>
              <a:t>	Informational Patient Hotline</a:t>
            </a:r>
          </a:p>
          <a:p>
            <a:pPr marL="257175" indent="-257175">
              <a:buFont typeface="Wingdings" pitchFamily="2" charset="2"/>
              <a:buChar char="ü"/>
            </a:pPr>
            <a:r>
              <a:rPr lang="en-US" sz="1500" dirty="0"/>
              <a:t>	Physician to MFM Hotline</a:t>
            </a:r>
          </a:p>
          <a:p>
            <a:pPr marL="257175" indent="-257175">
              <a:buFont typeface="Wingdings" pitchFamily="2" charset="2"/>
              <a:buChar char="ü"/>
            </a:pPr>
            <a:r>
              <a:rPr lang="en-US" sz="1500" dirty="0"/>
              <a:t>	Telehealth Services</a:t>
            </a:r>
          </a:p>
          <a:p>
            <a:pPr marL="257175" indent="-257175">
              <a:buFont typeface="Wingdings" pitchFamily="2" charset="2"/>
              <a:buChar char="ü"/>
            </a:pPr>
            <a:r>
              <a:rPr lang="en-US" sz="1500" dirty="0"/>
              <a:t>	Limited Visitation</a:t>
            </a:r>
          </a:p>
          <a:p>
            <a:pPr marL="257175" indent="-257175">
              <a:buFont typeface="Wingdings" pitchFamily="2" charset="2"/>
              <a:buChar char="ü"/>
            </a:pPr>
            <a:r>
              <a:rPr lang="en-US" sz="1500" dirty="0"/>
              <a:t>	OBGYN Hub </a:t>
            </a:r>
          </a:p>
          <a:p>
            <a:endParaRPr lang="en-US" sz="1500" dirty="0"/>
          </a:p>
        </p:txBody>
      </p:sp>
      <p:sp>
        <p:nvSpPr>
          <p:cNvPr id="4" name="Slide Number Placeholder 3">
            <a:extLst>
              <a:ext uri="{FF2B5EF4-FFF2-40B4-BE49-F238E27FC236}">
                <a16:creationId xmlns:a16="http://schemas.microsoft.com/office/drawing/2014/main" id="{CE4FC093-FA58-490B-9716-E878AFC49B58}"/>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63</a:t>
            </a:fld>
            <a:endParaRPr lang="en-US" dirty="0">
              <a:solidFill>
                <a:srgbClr val="53565A"/>
              </a:solidFill>
              <a:latin typeface="Calibri"/>
            </a:endParaRPr>
          </a:p>
        </p:txBody>
      </p:sp>
      <p:sp>
        <p:nvSpPr>
          <p:cNvPr id="5" name="Content Placeholder 4">
            <a:extLst>
              <a:ext uri="{FF2B5EF4-FFF2-40B4-BE49-F238E27FC236}">
                <a16:creationId xmlns:a16="http://schemas.microsoft.com/office/drawing/2014/main" id="{15D8AFF8-334E-4773-B204-684154E1B467}"/>
              </a:ext>
            </a:extLst>
          </p:cNvPr>
          <p:cNvSpPr>
            <a:spLocks noGrp="1"/>
          </p:cNvSpPr>
          <p:nvPr>
            <p:ph sz="quarter" idx="4294967295"/>
          </p:nvPr>
        </p:nvSpPr>
        <p:spPr>
          <a:xfrm>
            <a:off x="4572001" y="1034141"/>
            <a:ext cx="3897086" cy="3429000"/>
          </a:xfrm>
        </p:spPr>
        <p:txBody>
          <a:bodyPr/>
          <a:lstStyle/>
          <a:p>
            <a:r>
              <a:rPr lang="en-US" sz="1500" b="1" u="sng" dirty="0">
                <a:solidFill>
                  <a:schemeClr val="tx2"/>
                </a:solidFill>
              </a:rPr>
              <a:t>In Development</a:t>
            </a:r>
          </a:p>
          <a:p>
            <a:endParaRPr lang="en-US" sz="1500" b="1" dirty="0"/>
          </a:p>
          <a:p>
            <a:pPr marL="257175" indent="-257175">
              <a:buFont typeface="Wingdings" pitchFamily="2" charset="2"/>
              <a:buChar char="q"/>
            </a:pPr>
            <a:r>
              <a:rPr lang="en-US" sz="1500" dirty="0"/>
              <a:t>	Regional Sites for COVID+/PUIs </a:t>
            </a:r>
          </a:p>
          <a:p>
            <a:pPr marL="257175" indent="-257175">
              <a:buFont typeface="Wingdings" pitchFamily="2" charset="2"/>
              <a:buChar char="q"/>
            </a:pPr>
            <a:r>
              <a:rPr lang="en-US" sz="1500" dirty="0"/>
              <a:t>	Regional Evening/Weekend “walk-in” sites</a:t>
            </a:r>
          </a:p>
          <a:p>
            <a:pPr marL="257175" indent="-257175">
              <a:buFont typeface="Wingdings" pitchFamily="2" charset="2"/>
              <a:buChar char="q"/>
            </a:pPr>
            <a:r>
              <a:rPr lang="en-US" sz="1500" dirty="0"/>
              <a:t>	Home visits</a:t>
            </a:r>
          </a:p>
          <a:p>
            <a:r>
              <a:rPr lang="en-US" sz="1500" dirty="0"/>
              <a:t>	</a:t>
            </a:r>
          </a:p>
        </p:txBody>
      </p:sp>
      <p:sp>
        <p:nvSpPr>
          <p:cNvPr id="6" name="Right Triangle 5">
            <a:extLst>
              <a:ext uri="{FF2B5EF4-FFF2-40B4-BE49-F238E27FC236}">
                <a16:creationId xmlns:a16="http://schemas.microsoft.com/office/drawing/2014/main" id="{D3C22E5F-9670-8943-A758-458BFBAEB71C}"/>
              </a:ext>
            </a:extLst>
          </p:cNvPr>
          <p:cNvSpPr/>
          <p:nvPr/>
        </p:nvSpPr>
        <p:spPr>
          <a:xfrm rot="10800000">
            <a:off x="457380" y="1077683"/>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7" name="Right Triangle 6">
            <a:extLst>
              <a:ext uri="{FF2B5EF4-FFF2-40B4-BE49-F238E27FC236}">
                <a16:creationId xmlns:a16="http://schemas.microsoft.com/office/drawing/2014/main" id="{9D62266F-E711-9345-9DF5-C495D00CE605}"/>
              </a:ext>
            </a:extLst>
          </p:cNvPr>
          <p:cNvSpPr/>
          <p:nvPr/>
        </p:nvSpPr>
        <p:spPr>
          <a:xfrm rot="10800000">
            <a:off x="4343490" y="1088569"/>
            <a:ext cx="152218" cy="163632"/>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1198656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EB09C-6E53-8047-9459-ACD466EE9851}"/>
              </a:ext>
            </a:extLst>
          </p:cNvPr>
          <p:cNvSpPr>
            <a:spLocks noGrp="1"/>
          </p:cNvSpPr>
          <p:nvPr>
            <p:ph type="sldNum" sz="quarter" idx="4294967295"/>
          </p:nvPr>
        </p:nvSpPr>
        <p:spPr>
          <a:xfrm>
            <a:off x="7444978" y="4780360"/>
            <a:ext cx="556022" cy="209550"/>
          </a:xfrm>
        </p:spPr>
        <p:txBody>
          <a:bodyPr/>
          <a:lstStyle/>
          <a:p>
            <a:pPr defTabSz="685800">
              <a:defRPr/>
            </a:pPr>
            <a:fld id="{5E8BC936-0928-C346-B13E-04BD58031644}" type="slidenum">
              <a:rPr lang="en-US">
                <a:solidFill>
                  <a:srgbClr val="53565A"/>
                </a:solidFill>
                <a:latin typeface="Calibri"/>
              </a:rPr>
              <a:pPr defTabSz="685800">
                <a:defRPr/>
              </a:pPr>
              <a:t>64</a:t>
            </a:fld>
            <a:endParaRPr lang="en-US" dirty="0">
              <a:solidFill>
                <a:srgbClr val="53565A"/>
              </a:solidFill>
              <a:latin typeface="Calibri"/>
            </a:endParaRPr>
          </a:p>
        </p:txBody>
      </p:sp>
      <p:sp>
        <p:nvSpPr>
          <p:cNvPr id="6" name="Content Placeholder 2">
            <a:extLst>
              <a:ext uri="{FF2B5EF4-FFF2-40B4-BE49-F238E27FC236}">
                <a16:creationId xmlns:a16="http://schemas.microsoft.com/office/drawing/2014/main" id="{D169CECC-4FC5-420C-8FE5-235CBA04FC97}"/>
              </a:ext>
            </a:extLst>
          </p:cNvPr>
          <p:cNvSpPr txBox="1">
            <a:spLocks/>
          </p:cNvSpPr>
          <p:nvPr/>
        </p:nvSpPr>
        <p:spPr>
          <a:xfrm>
            <a:off x="716369" y="939547"/>
            <a:ext cx="7886700" cy="36016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endParaRPr lang="en-US" sz="1500" dirty="0">
              <a:solidFill>
                <a:sysClr val="windowText" lastClr="000000"/>
              </a:solidFill>
              <a:latin typeface="Calibri" panose="020F0502020204030204"/>
            </a:endParaRPr>
          </a:p>
        </p:txBody>
      </p:sp>
      <p:sp>
        <p:nvSpPr>
          <p:cNvPr id="8" name="Rectangle 7">
            <a:extLst>
              <a:ext uri="{FF2B5EF4-FFF2-40B4-BE49-F238E27FC236}">
                <a16:creationId xmlns:a16="http://schemas.microsoft.com/office/drawing/2014/main" id="{AB031DA5-5D3B-1245-8DF2-6A035654FF49}"/>
              </a:ext>
            </a:extLst>
          </p:cNvPr>
          <p:cNvSpPr/>
          <p:nvPr/>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9" name="Title 3">
            <a:extLst>
              <a:ext uri="{FF2B5EF4-FFF2-40B4-BE49-F238E27FC236}">
                <a16:creationId xmlns:a16="http://schemas.microsoft.com/office/drawing/2014/main" id="{655965D5-D4B5-184F-9F56-BEEDD46A5980}"/>
              </a:ext>
            </a:extLst>
          </p:cNvPr>
          <p:cNvSpPr>
            <a:spLocks noGrp="1"/>
          </p:cNvSpPr>
          <p:nvPr>
            <p:ph type="title"/>
          </p:nvPr>
        </p:nvSpPr>
        <p:spPr>
          <a:xfrm>
            <a:off x="1485900" y="1602416"/>
            <a:ext cx="6172200" cy="1786269"/>
          </a:xfrm>
        </p:spPr>
        <p:txBody>
          <a:bodyPr/>
          <a:lstStyle/>
          <a:p>
            <a:pPr algn="ctr"/>
            <a:r>
              <a:rPr lang="en-US" sz="3000" dirty="0">
                <a:solidFill>
                  <a:schemeClr val="bg2"/>
                </a:solidFill>
              </a:rPr>
              <a:t>Staff Wellness</a:t>
            </a:r>
          </a:p>
        </p:txBody>
      </p:sp>
      <p:sp>
        <p:nvSpPr>
          <p:cNvPr id="7" name="Title 1">
            <a:extLst>
              <a:ext uri="{FF2B5EF4-FFF2-40B4-BE49-F238E27FC236}">
                <a16:creationId xmlns:a16="http://schemas.microsoft.com/office/drawing/2014/main" id="{6775C168-0ECD-7844-8AA5-531D243F1E17}"/>
              </a:ext>
            </a:extLst>
          </p:cNvPr>
          <p:cNvSpPr txBox="1">
            <a:spLocks/>
          </p:cNvSpPr>
          <p:nvPr/>
        </p:nvSpPr>
        <p:spPr>
          <a:xfrm>
            <a:off x="2250209" y="2333625"/>
            <a:ext cx="4550229" cy="476250"/>
          </a:xfrm>
          <a:prstGeom prst="rect">
            <a:avLst/>
          </a:prstGeom>
        </p:spPr>
        <p:txBody>
          <a:bodyPr vert="horz" lIns="0" tIns="0" rIns="0" bIns="0" rtlCol="0" anchor="t" anchorCtr="0">
            <a:noAutofit/>
          </a:bodyPr>
          <a:lstStyle>
            <a:lvl1pPr algn="l" defTabSz="342900" rtl="0" eaLnBrk="1" latinLnBrk="0" hangingPunct="1">
              <a:spcBef>
                <a:spcPct val="0"/>
              </a:spcBef>
              <a:buNone/>
              <a:defRPr sz="3300" b="1" i="0" kern="1200">
                <a:solidFill>
                  <a:schemeClr val="accent1"/>
                </a:solidFill>
                <a:latin typeface="Calibri"/>
                <a:ea typeface="+mj-ea"/>
                <a:cs typeface="Calibri"/>
              </a:defRPr>
            </a:lvl1pPr>
          </a:lstStyle>
          <a:p>
            <a:pPr algn="ctr" defTabSz="257175"/>
            <a:r>
              <a:rPr lang="en-US" sz="1500" i="1" dirty="0">
                <a:solidFill>
                  <a:srgbClr val="FFFFFF"/>
                </a:solidFill>
              </a:rPr>
              <a:t>“Don’t worry alone.”</a:t>
            </a:r>
          </a:p>
        </p:txBody>
      </p:sp>
      <p:sp>
        <p:nvSpPr>
          <p:cNvPr id="10" name="TextBox 9">
            <a:extLst>
              <a:ext uri="{FF2B5EF4-FFF2-40B4-BE49-F238E27FC236}">
                <a16:creationId xmlns:a16="http://schemas.microsoft.com/office/drawing/2014/main" id="{54E926A7-3894-E349-A4B0-80C6533D2810}"/>
              </a:ext>
            </a:extLst>
          </p:cNvPr>
          <p:cNvSpPr txBox="1"/>
          <p:nvPr/>
        </p:nvSpPr>
        <p:spPr>
          <a:xfrm>
            <a:off x="3523195" y="3881230"/>
            <a:ext cx="2870786" cy="300082"/>
          </a:xfrm>
          <a:prstGeom prst="rect">
            <a:avLst/>
          </a:prstGeom>
          <a:noFill/>
        </p:spPr>
        <p:txBody>
          <a:bodyPr wrap="none" rtlCol="0">
            <a:spAutoFit/>
          </a:bodyPr>
          <a:lstStyle/>
          <a:p>
            <a:pPr defTabSz="685800"/>
            <a:r>
              <a:rPr lang="en-US" sz="1350" b="1" dirty="0">
                <a:solidFill>
                  <a:srgbClr val="FFFFFF"/>
                </a:solidFill>
                <a:latin typeface="Calibri"/>
              </a:rPr>
              <a:t>Northwell Health OBGYN Service Line</a:t>
            </a:r>
          </a:p>
        </p:txBody>
      </p:sp>
      <p:sp>
        <p:nvSpPr>
          <p:cNvPr id="11" name="Right Triangle 10">
            <a:extLst>
              <a:ext uri="{FF2B5EF4-FFF2-40B4-BE49-F238E27FC236}">
                <a16:creationId xmlns:a16="http://schemas.microsoft.com/office/drawing/2014/main" id="{CFB2AFBB-E1E0-3B43-A48D-3339B8EB5E84}"/>
              </a:ext>
            </a:extLst>
          </p:cNvPr>
          <p:cNvSpPr/>
          <p:nvPr/>
        </p:nvSpPr>
        <p:spPr>
          <a:xfrm rot="10800000">
            <a:off x="3334458" y="3952113"/>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Tree>
    <p:extLst>
      <p:ext uri="{BB962C8B-B14F-4D97-AF65-F5344CB8AC3E}">
        <p14:creationId xmlns:p14="http://schemas.microsoft.com/office/powerpoint/2010/main" val="960791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1E198-2DFC-8040-B18C-21A6265105EA}"/>
              </a:ext>
            </a:extLst>
          </p:cNvPr>
          <p:cNvSpPr/>
          <p:nvPr/>
        </p:nvSpPr>
        <p:spPr>
          <a:xfrm>
            <a:off x="1287692" y="368485"/>
            <a:ext cx="6581633" cy="4224233"/>
          </a:xfrm>
          <a:prstGeom prst="rect">
            <a:avLst/>
          </a:prstGeom>
        </p:spPr>
        <p:txBody>
          <a:bodyPr wrap="square">
            <a:spAutoFit/>
          </a:bodyPr>
          <a:lstStyle/>
          <a:p>
            <a:pPr defTabSz="685800"/>
            <a:r>
              <a:rPr lang="en-US" sz="4950" dirty="0">
                <a:solidFill>
                  <a:srgbClr val="53565A"/>
                </a:solidFill>
                <a:latin typeface="Calibri"/>
              </a:rPr>
              <a:t>“</a:t>
            </a:r>
            <a:r>
              <a:rPr lang="en-US" sz="2400" dirty="0">
                <a:solidFill>
                  <a:srgbClr val="003CA5"/>
                </a:solidFill>
                <a:latin typeface="Calibri"/>
              </a:rPr>
              <a:t>We must rediscover the concreteness of little things, small gestures of attention we can offer those close to us, our family and friends. We must understand that in small things lies our treasure.</a:t>
            </a:r>
          </a:p>
          <a:p>
            <a:pPr defTabSz="685800"/>
            <a:r>
              <a:rPr lang="en-US" sz="2400" dirty="0">
                <a:solidFill>
                  <a:srgbClr val="003CA5"/>
                </a:solidFill>
                <a:latin typeface="Calibri"/>
              </a:rPr>
              <a:t> </a:t>
            </a:r>
          </a:p>
          <a:p>
            <a:pPr defTabSz="685800"/>
            <a:r>
              <a:rPr lang="en-US" sz="2400" dirty="0">
                <a:solidFill>
                  <a:srgbClr val="003CA5"/>
                </a:solidFill>
                <a:latin typeface="Calibri"/>
              </a:rPr>
              <a:t>These gestures of tenderness, affection, compassion, are minimal and tend to be lost in the anonymity of everyday life, but they are nonetheless decisive, important.</a:t>
            </a:r>
            <a:r>
              <a:rPr lang="en-US" sz="2700" b="1" dirty="0">
                <a:solidFill>
                  <a:srgbClr val="53565A"/>
                </a:solidFill>
                <a:latin typeface="Calibri"/>
              </a:rPr>
              <a:t>”</a:t>
            </a:r>
            <a:endParaRPr lang="en-US" sz="1050" b="1" dirty="0">
              <a:solidFill>
                <a:srgbClr val="53565A"/>
              </a:solidFill>
              <a:latin typeface="Calibri"/>
            </a:endParaRPr>
          </a:p>
          <a:p>
            <a:pPr defTabSz="685800"/>
            <a:r>
              <a:rPr lang="en-US" sz="2400" dirty="0">
                <a:solidFill>
                  <a:srgbClr val="53565A"/>
                </a:solidFill>
                <a:latin typeface="Calibri"/>
              </a:rPr>
              <a:t>						</a:t>
            </a:r>
            <a:r>
              <a:rPr lang="en-US" sz="2400" b="1" dirty="0">
                <a:solidFill>
                  <a:srgbClr val="003CA5"/>
                </a:solidFill>
                <a:latin typeface="Calibri"/>
              </a:rPr>
              <a:t>-Pope Francis</a:t>
            </a:r>
          </a:p>
        </p:txBody>
      </p:sp>
    </p:spTree>
    <p:extLst>
      <p:ext uri="{BB962C8B-B14F-4D97-AF65-F5344CB8AC3E}">
        <p14:creationId xmlns:p14="http://schemas.microsoft.com/office/powerpoint/2010/main" val="4076594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BCC9F1-6C72-8A4C-A826-651EEFC1F457}"/>
              </a:ext>
            </a:extLst>
          </p:cNvPr>
          <p:cNvSpPr/>
          <p:nvPr/>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4" name="Slide Number Placeholder 3">
            <a:extLst>
              <a:ext uri="{FF2B5EF4-FFF2-40B4-BE49-F238E27FC236}">
                <a16:creationId xmlns:a16="http://schemas.microsoft.com/office/drawing/2014/main" id="{2EC08C23-CD66-4529-9113-DEE7AE67CFDE}"/>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66</a:t>
            </a:fld>
            <a:endParaRPr lang="en-US" dirty="0">
              <a:solidFill>
                <a:srgbClr val="53565A"/>
              </a:solidFill>
              <a:latin typeface="Calibri"/>
            </a:endParaRPr>
          </a:p>
        </p:txBody>
      </p:sp>
      <p:sp>
        <p:nvSpPr>
          <p:cNvPr id="9" name="TextBox 8">
            <a:extLst>
              <a:ext uri="{FF2B5EF4-FFF2-40B4-BE49-F238E27FC236}">
                <a16:creationId xmlns:a16="http://schemas.microsoft.com/office/drawing/2014/main" id="{A5BF879D-4F80-487A-8F23-52EFEA2AF99B}"/>
              </a:ext>
            </a:extLst>
          </p:cNvPr>
          <p:cNvSpPr txBox="1"/>
          <p:nvPr/>
        </p:nvSpPr>
        <p:spPr>
          <a:xfrm>
            <a:off x="1145302" y="1165832"/>
            <a:ext cx="6344070" cy="1477328"/>
          </a:xfrm>
          <a:prstGeom prst="rect">
            <a:avLst/>
          </a:prstGeom>
          <a:noFill/>
        </p:spPr>
        <p:txBody>
          <a:bodyPr wrap="square" rtlCol="0">
            <a:spAutoFit/>
          </a:bodyPr>
          <a:lstStyle/>
          <a:p>
            <a:pPr algn="ctr" defTabSz="685800"/>
            <a:r>
              <a:rPr lang="en-US" sz="3000" b="1" i="1" dirty="0">
                <a:solidFill>
                  <a:srgbClr val="FFFFFF"/>
                </a:solidFill>
                <a:latin typeface="Calibri"/>
              </a:rPr>
              <a:t>One Day Closer!! </a:t>
            </a:r>
          </a:p>
          <a:p>
            <a:pPr algn="ctr" defTabSz="685800"/>
            <a:r>
              <a:rPr lang="en-US" sz="3000" i="1" dirty="0">
                <a:solidFill>
                  <a:srgbClr val="FFFFFF"/>
                </a:solidFill>
                <a:latin typeface="Calibri"/>
              </a:rPr>
              <a:t>(to the End </a:t>
            </a:r>
          </a:p>
          <a:p>
            <a:pPr algn="ctr" defTabSz="685800"/>
            <a:r>
              <a:rPr lang="en-US" sz="3000" i="1" dirty="0">
                <a:solidFill>
                  <a:srgbClr val="FFFFFF"/>
                </a:solidFill>
                <a:latin typeface="Calibri"/>
              </a:rPr>
              <a:t>Of </a:t>
            </a:r>
            <a:r>
              <a:rPr lang="en-US" sz="3000" i="1" dirty="0" err="1">
                <a:solidFill>
                  <a:srgbClr val="FFFFFF"/>
                </a:solidFill>
                <a:latin typeface="Calibri"/>
              </a:rPr>
              <a:t>Covid</a:t>
            </a:r>
            <a:r>
              <a:rPr lang="en-US" sz="3000" i="1" dirty="0">
                <a:solidFill>
                  <a:srgbClr val="FFFFFF"/>
                </a:solidFill>
                <a:latin typeface="Calibri"/>
              </a:rPr>
              <a:t>)</a:t>
            </a:r>
          </a:p>
        </p:txBody>
      </p:sp>
      <p:sp>
        <p:nvSpPr>
          <p:cNvPr id="10" name="TextBox 9">
            <a:extLst>
              <a:ext uri="{FF2B5EF4-FFF2-40B4-BE49-F238E27FC236}">
                <a16:creationId xmlns:a16="http://schemas.microsoft.com/office/drawing/2014/main" id="{2E20420C-6081-0846-A95E-6AADC9A44BBD}"/>
              </a:ext>
            </a:extLst>
          </p:cNvPr>
          <p:cNvSpPr txBox="1"/>
          <p:nvPr/>
        </p:nvSpPr>
        <p:spPr>
          <a:xfrm>
            <a:off x="3523195" y="3881230"/>
            <a:ext cx="2870786" cy="300082"/>
          </a:xfrm>
          <a:prstGeom prst="rect">
            <a:avLst/>
          </a:prstGeom>
          <a:noFill/>
        </p:spPr>
        <p:txBody>
          <a:bodyPr wrap="none" rtlCol="0">
            <a:spAutoFit/>
          </a:bodyPr>
          <a:lstStyle/>
          <a:p>
            <a:pPr defTabSz="685800"/>
            <a:r>
              <a:rPr lang="en-US" sz="1350" b="1" dirty="0">
                <a:solidFill>
                  <a:srgbClr val="FFFFFF"/>
                </a:solidFill>
                <a:latin typeface="Calibri"/>
              </a:rPr>
              <a:t>Northwell Health OBGYN Service Line</a:t>
            </a:r>
          </a:p>
        </p:txBody>
      </p:sp>
      <p:sp>
        <p:nvSpPr>
          <p:cNvPr id="11" name="Right Triangle 10">
            <a:extLst>
              <a:ext uri="{FF2B5EF4-FFF2-40B4-BE49-F238E27FC236}">
                <a16:creationId xmlns:a16="http://schemas.microsoft.com/office/drawing/2014/main" id="{1F6A2E81-DD0E-E141-8003-78E5FFC95A62}"/>
              </a:ext>
            </a:extLst>
          </p:cNvPr>
          <p:cNvSpPr/>
          <p:nvPr/>
        </p:nvSpPr>
        <p:spPr>
          <a:xfrm rot="10800000">
            <a:off x="3334458" y="3952113"/>
            <a:ext cx="158216" cy="135233"/>
          </a:xfrm>
          <a:prstGeom prst="r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050" dirty="0">
              <a:solidFill>
                <a:srgbClr val="FFFFFF"/>
              </a:solidFill>
              <a:latin typeface="Calibri"/>
            </a:endParaRPr>
          </a:p>
        </p:txBody>
      </p:sp>
      <p:sp>
        <p:nvSpPr>
          <p:cNvPr id="12" name="Title 1">
            <a:extLst>
              <a:ext uri="{FF2B5EF4-FFF2-40B4-BE49-F238E27FC236}">
                <a16:creationId xmlns:a16="http://schemas.microsoft.com/office/drawing/2014/main" id="{EA9DE8BC-B8D7-1F4A-8BFE-2BE55A4D60E6}"/>
              </a:ext>
            </a:extLst>
          </p:cNvPr>
          <p:cNvSpPr txBox="1">
            <a:spLocks/>
          </p:cNvSpPr>
          <p:nvPr/>
        </p:nvSpPr>
        <p:spPr>
          <a:xfrm>
            <a:off x="3766457" y="2620075"/>
            <a:ext cx="4550229" cy="563336"/>
          </a:xfrm>
          <a:prstGeom prst="rect">
            <a:avLst/>
          </a:prstGeom>
        </p:spPr>
        <p:txBody>
          <a:bodyPr vert="horz" lIns="0" tIns="0" rIns="0" bIns="0" rtlCol="0" anchor="t" anchorCtr="0">
            <a:noAutofit/>
          </a:bodyPr>
          <a:lstStyle>
            <a:lvl1pPr algn="l" defTabSz="342900" rtl="0" eaLnBrk="1" latinLnBrk="0" hangingPunct="1">
              <a:spcBef>
                <a:spcPct val="0"/>
              </a:spcBef>
              <a:buNone/>
              <a:defRPr sz="3300" b="1" i="0" kern="1200">
                <a:solidFill>
                  <a:schemeClr val="accent1"/>
                </a:solidFill>
                <a:latin typeface="Calibri"/>
                <a:ea typeface="+mj-ea"/>
                <a:cs typeface="Calibri"/>
              </a:defRPr>
            </a:lvl1pPr>
          </a:lstStyle>
          <a:p>
            <a:pPr defTabSz="257175"/>
            <a:r>
              <a:rPr lang="en-US" sz="1800" b="0" dirty="0">
                <a:solidFill>
                  <a:srgbClr val="FFFFFF"/>
                </a:solidFill>
              </a:rPr>
              <a:t>		</a:t>
            </a:r>
            <a:r>
              <a:rPr lang="en-US" sz="1800" dirty="0">
                <a:solidFill>
                  <a:srgbClr val="FFFFFF"/>
                </a:solidFill>
              </a:rPr>
              <a:t>Dr. Beth </a:t>
            </a:r>
            <a:r>
              <a:rPr lang="en-US" sz="1800" dirty="0" err="1">
                <a:solidFill>
                  <a:srgbClr val="FFFFFF"/>
                </a:solidFill>
              </a:rPr>
              <a:t>Karlan</a:t>
            </a:r>
            <a:br>
              <a:rPr lang="en-US" sz="1800" b="0" dirty="0">
                <a:solidFill>
                  <a:srgbClr val="FFFFFF"/>
                </a:solidFill>
              </a:rPr>
            </a:br>
            <a:endParaRPr lang="en-US" sz="1500" i="1" dirty="0">
              <a:solidFill>
                <a:srgbClr val="FFFFFF"/>
              </a:solidFill>
            </a:endParaRPr>
          </a:p>
        </p:txBody>
      </p:sp>
    </p:spTree>
    <p:extLst>
      <p:ext uri="{BB962C8B-B14F-4D97-AF65-F5344CB8AC3E}">
        <p14:creationId xmlns:p14="http://schemas.microsoft.com/office/powerpoint/2010/main" val="2280976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E0CB-4F06-4F20-8773-5A40857BFF4A}"/>
              </a:ext>
            </a:extLst>
          </p:cNvPr>
          <p:cNvSpPr>
            <a:spLocks noGrp="1"/>
          </p:cNvSpPr>
          <p:nvPr>
            <p:ph type="title"/>
          </p:nvPr>
        </p:nvSpPr>
        <p:spPr/>
        <p:txBody>
          <a:bodyPr/>
          <a:lstStyle/>
          <a:p>
            <a:r>
              <a:rPr lang="en-US" sz="2400" dirty="0"/>
              <a:t>References</a:t>
            </a:r>
          </a:p>
        </p:txBody>
      </p:sp>
      <p:sp>
        <p:nvSpPr>
          <p:cNvPr id="4" name="Slide Number Placeholder 3">
            <a:extLst>
              <a:ext uri="{FF2B5EF4-FFF2-40B4-BE49-F238E27FC236}">
                <a16:creationId xmlns:a16="http://schemas.microsoft.com/office/drawing/2014/main" id="{2EC08C23-CD66-4529-9113-DEE7AE67CFDE}"/>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67</a:t>
            </a:fld>
            <a:endParaRPr lang="en-US" dirty="0">
              <a:solidFill>
                <a:srgbClr val="53565A"/>
              </a:solidFill>
              <a:latin typeface="Calibri"/>
            </a:endParaRPr>
          </a:p>
        </p:txBody>
      </p:sp>
      <p:sp>
        <p:nvSpPr>
          <p:cNvPr id="5" name="Content Placeholder 2">
            <a:extLst>
              <a:ext uri="{FF2B5EF4-FFF2-40B4-BE49-F238E27FC236}">
                <a16:creationId xmlns:a16="http://schemas.microsoft.com/office/drawing/2014/main" id="{59E237FE-C5AB-485C-90A8-451CBE70766A}"/>
              </a:ext>
            </a:extLst>
          </p:cNvPr>
          <p:cNvSpPr txBox="1">
            <a:spLocks/>
          </p:cNvSpPr>
          <p:nvPr/>
        </p:nvSpPr>
        <p:spPr>
          <a:xfrm>
            <a:off x="628650" y="1050656"/>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Novel corona virus disease (COVID-19) in pregnancy; what clinical recommendations to follow? Liang and Acharya</a:t>
            </a:r>
          </a:p>
          <a:p>
            <a:pPr marL="857250" lvl="2" indent="-171450" defTabSz="685800">
              <a:spcBef>
                <a:spcPts val="375"/>
              </a:spcBef>
              <a:defRPr/>
            </a:pPr>
            <a:r>
              <a:rPr lang="en-US" sz="1500" dirty="0">
                <a:solidFill>
                  <a:srgbClr val="53565A"/>
                </a:solidFill>
                <a:latin typeface="Calibri" panose="020F0502020204030204"/>
              </a:rPr>
              <a:t>Acta </a:t>
            </a:r>
            <a:r>
              <a:rPr lang="en-US" sz="1500" dirty="0" err="1">
                <a:solidFill>
                  <a:srgbClr val="53565A"/>
                </a:solidFill>
                <a:latin typeface="Calibri" panose="020F0502020204030204"/>
              </a:rPr>
              <a:t>Obstet</a:t>
            </a:r>
            <a:r>
              <a:rPr lang="en-US" sz="1500" dirty="0">
                <a:solidFill>
                  <a:srgbClr val="53565A"/>
                </a:solidFill>
                <a:latin typeface="Calibri" panose="020F0502020204030204"/>
              </a:rPr>
              <a:t> </a:t>
            </a:r>
            <a:r>
              <a:rPr lang="en-US" sz="1500" dirty="0" err="1">
                <a:solidFill>
                  <a:srgbClr val="53565A"/>
                </a:solidFill>
                <a:latin typeface="Calibri" panose="020F0502020204030204"/>
              </a:rPr>
              <a:t>Gynecol</a:t>
            </a:r>
            <a:r>
              <a:rPr lang="en-US" sz="1500" dirty="0">
                <a:solidFill>
                  <a:srgbClr val="53565A"/>
                </a:solidFill>
                <a:latin typeface="Calibri" panose="020F0502020204030204"/>
              </a:rPr>
              <a:t> Scand. 2020;00:1–4</a:t>
            </a:r>
          </a:p>
          <a:p>
            <a:pPr marL="171450" indent="-171450" defTabSz="685800">
              <a:spcBef>
                <a:spcPts val="750"/>
              </a:spcBef>
              <a:defRPr/>
            </a:pPr>
            <a:r>
              <a:rPr lang="en-US" sz="1500" dirty="0">
                <a:solidFill>
                  <a:srgbClr val="53565A"/>
                </a:solidFill>
                <a:latin typeface="Calibri" panose="020F0502020204030204"/>
              </a:rPr>
              <a:t>Coronavirus Disease 2019 (COVID-19) and Pregnancy: What obstetricians need to know. Rasmussen, </a:t>
            </a:r>
            <a:r>
              <a:rPr lang="en-US" sz="1500" dirty="0" err="1">
                <a:solidFill>
                  <a:srgbClr val="53565A"/>
                </a:solidFill>
                <a:latin typeface="Calibri" panose="020F0502020204030204"/>
              </a:rPr>
              <a:t>Smulian</a:t>
            </a:r>
            <a:r>
              <a:rPr lang="en-US" sz="1500" dirty="0">
                <a:solidFill>
                  <a:srgbClr val="53565A"/>
                </a:solidFill>
                <a:latin typeface="Calibri" panose="020F0502020204030204"/>
              </a:rPr>
              <a:t>, et al </a:t>
            </a:r>
          </a:p>
          <a:p>
            <a:pPr marL="857250" lvl="2" indent="-171450" defTabSz="685800">
              <a:spcBef>
                <a:spcPts val="375"/>
              </a:spcBef>
              <a:defRPr/>
            </a:pPr>
            <a:r>
              <a:rPr lang="en-US" sz="1500" dirty="0">
                <a:solidFill>
                  <a:srgbClr val="53565A"/>
                </a:solidFill>
                <a:latin typeface="Calibri" panose="020F0502020204030204"/>
              </a:rPr>
              <a:t>AJOG-March, 2020</a:t>
            </a:r>
          </a:p>
          <a:p>
            <a:pPr marL="171450" indent="-171450" defTabSz="685800">
              <a:spcBef>
                <a:spcPts val="750"/>
              </a:spcBef>
              <a:defRPr/>
            </a:pPr>
            <a:r>
              <a:rPr lang="en-US" sz="1500" dirty="0">
                <a:solidFill>
                  <a:srgbClr val="53565A"/>
                </a:solidFill>
                <a:latin typeface="Calibri" panose="020F0502020204030204"/>
              </a:rPr>
              <a:t>Clinical characteristics of pregnancy with the 2019 novel coronavirus disease(COVID-19) infection. Lei D, Wang C et al. </a:t>
            </a:r>
          </a:p>
          <a:p>
            <a:pPr marL="514350" lvl="1" indent="-171450" defTabSz="685800">
              <a:spcBef>
                <a:spcPts val="375"/>
              </a:spcBef>
              <a:defRPr/>
            </a:pPr>
            <a:r>
              <a:rPr lang="en-US" sz="1500" dirty="0">
                <a:solidFill>
                  <a:srgbClr val="53565A"/>
                </a:solidFill>
                <a:latin typeface="Calibri" panose="020F0502020204030204"/>
              </a:rPr>
              <a:t>Chin J Perinat Med 2020; 23 (3).</a:t>
            </a:r>
          </a:p>
          <a:p>
            <a:pPr marL="171450" indent="-171450" defTabSz="685800">
              <a:spcBef>
                <a:spcPts val="750"/>
              </a:spcBef>
              <a:defRPr/>
            </a:pPr>
            <a:r>
              <a:rPr lang="en-US" sz="1500" dirty="0">
                <a:solidFill>
                  <a:srgbClr val="53565A"/>
                </a:solidFill>
                <a:latin typeface="Calibri" panose="020F0502020204030204"/>
              </a:rPr>
              <a:t>Novel coronavirus infection and pregnancy. Yang H, Wang C et al.</a:t>
            </a:r>
          </a:p>
          <a:p>
            <a:pPr marL="514350" lvl="1" indent="-171450" defTabSz="685800">
              <a:spcBef>
                <a:spcPts val="375"/>
              </a:spcBef>
              <a:defRPr/>
            </a:pPr>
            <a:r>
              <a:rPr lang="en-US" sz="1500" dirty="0">
                <a:solidFill>
                  <a:srgbClr val="53565A"/>
                </a:solidFill>
                <a:latin typeface="Calibri" panose="020F0502020204030204"/>
              </a:rPr>
              <a:t>Ultrasound </a:t>
            </a:r>
            <a:r>
              <a:rPr lang="en-US" sz="1500" dirty="0" err="1">
                <a:solidFill>
                  <a:srgbClr val="53565A"/>
                </a:solidFill>
                <a:latin typeface="Calibri" panose="020F0502020204030204"/>
              </a:rPr>
              <a:t>Obstet</a:t>
            </a:r>
            <a:r>
              <a:rPr lang="en-US" sz="1500" dirty="0">
                <a:solidFill>
                  <a:srgbClr val="53565A"/>
                </a:solidFill>
                <a:latin typeface="Calibri" panose="020F0502020204030204"/>
              </a:rPr>
              <a:t> </a:t>
            </a:r>
            <a:r>
              <a:rPr lang="en-US" sz="1500" dirty="0" err="1">
                <a:solidFill>
                  <a:srgbClr val="53565A"/>
                </a:solidFill>
                <a:latin typeface="Calibri" panose="020F0502020204030204"/>
              </a:rPr>
              <a:t>Gynecol</a:t>
            </a:r>
            <a:r>
              <a:rPr lang="en-US" sz="1500" dirty="0">
                <a:solidFill>
                  <a:srgbClr val="53565A"/>
                </a:solidFill>
                <a:latin typeface="Calibri" panose="020F0502020204030204"/>
              </a:rPr>
              <a:t> 2020</a:t>
            </a:r>
          </a:p>
        </p:txBody>
      </p:sp>
    </p:spTree>
    <p:extLst>
      <p:ext uri="{BB962C8B-B14F-4D97-AF65-F5344CB8AC3E}">
        <p14:creationId xmlns:p14="http://schemas.microsoft.com/office/powerpoint/2010/main" val="307475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E0CB-4F06-4F20-8773-5A40857BFF4A}"/>
              </a:ext>
            </a:extLst>
          </p:cNvPr>
          <p:cNvSpPr>
            <a:spLocks noGrp="1"/>
          </p:cNvSpPr>
          <p:nvPr>
            <p:ph type="title"/>
          </p:nvPr>
        </p:nvSpPr>
        <p:spPr/>
        <p:txBody>
          <a:bodyPr/>
          <a:lstStyle/>
          <a:p>
            <a:r>
              <a:rPr lang="en-US" sz="2400" dirty="0"/>
              <a:t>References</a:t>
            </a:r>
          </a:p>
        </p:txBody>
      </p:sp>
      <p:sp>
        <p:nvSpPr>
          <p:cNvPr id="4" name="Slide Number Placeholder 3">
            <a:extLst>
              <a:ext uri="{FF2B5EF4-FFF2-40B4-BE49-F238E27FC236}">
                <a16:creationId xmlns:a16="http://schemas.microsoft.com/office/drawing/2014/main" id="{2EC08C23-CD66-4529-9113-DEE7AE67CFDE}"/>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68</a:t>
            </a:fld>
            <a:endParaRPr lang="en-US" dirty="0">
              <a:solidFill>
                <a:srgbClr val="53565A"/>
              </a:solidFill>
              <a:latin typeface="Calibri"/>
            </a:endParaRPr>
          </a:p>
        </p:txBody>
      </p:sp>
      <p:sp>
        <p:nvSpPr>
          <p:cNvPr id="5" name="Content Placeholder 2">
            <a:extLst>
              <a:ext uri="{FF2B5EF4-FFF2-40B4-BE49-F238E27FC236}">
                <a16:creationId xmlns:a16="http://schemas.microsoft.com/office/drawing/2014/main" id="{756874C8-AE5E-4B18-A47F-E5E4076744C5}"/>
              </a:ext>
            </a:extLst>
          </p:cNvPr>
          <p:cNvSpPr txBox="1">
            <a:spLocks/>
          </p:cNvSpPr>
          <p:nvPr/>
        </p:nvSpPr>
        <p:spPr>
          <a:xfrm>
            <a:off x="556880" y="939998"/>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rgbClr val="53565A"/>
                </a:solidFill>
                <a:latin typeface="Calibri" panose="020F0502020204030204"/>
              </a:rPr>
              <a:t>Coronavirus disease 2019 (COVID-19) during pregnancy: a case series</a:t>
            </a:r>
          </a:p>
          <a:p>
            <a:pPr marL="514350" lvl="1" indent="-171450" defTabSz="685800">
              <a:spcBef>
                <a:spcPts val="375"/>
              </a:spcBef>
              <a:defRPr/>
            </a:pPr>
            <a:r>
              <a:rPr lang="en-US" sz="1500" dirty="0">
                <a:solidFill>
                  <a:srgbClr val="53565A"/>
                </a:solidFill>
                <a:latin typeface="Calibri" panose="020F0502020204030204"/>
              </a:rPr>
              <a:t>Liu, </a:t>
            </a:r>
            <a:r>
              <a:rPr lang="en-US" sz="1500" dirty="0" err="1">
                <a:solidFill>
                  <a:srgbClr val="53565A"/>
                </a:solidFill>
                <a:latin typeface="Calibri" panose="020F0502020204030204"/>
              </a:rPr>
              <a:t>Weiyong</a:t>
            </a:r>
            <a:r>
              <a:rPr lang="en-US" sz="1500" dirty="0">
                <a:solidFill>
                  <a:srgbClr val="53565A"/>
                </a:solidFill>
                <a:latin typeface="Calibri" panose="020F0502020204030204"/>
              </a:rPr>
              <a:t>, et al. J of Infection 2020. </a:t>
            </a:r>
          </a:p>
          <a:p>
            <a:pPr marL="171450" indent="-171450" defTabSz="685800">
              <a:spcBef>
                <a:spcPts val="750"/>
              </a:spcBef>
              <a:defRPr/>
            </a:pPr>
            <a:r>
              <a:rPr lang="en-US" sz="1500" dirty="0">
                <a:solidFill>
                  <a:srgbClr val="53565A"/>
                </a:solidFill>
                <a:latin typeface="Calibri" panose="020F0502020204030204"/>
              </a:rPr>
              <a:t>Pregnancy and perinatal outcomes of women with COVID-19 </a:t>
            </a:r>
            <a:r>
              <a:rPr lang="en-US" sz="1500" dirty="0" err="1">
                <a:solidFill>
                  <a:srgbClr val="53565A"/>
                </a:solidFill>
                <a:latin typeface="Calibri" panose="020F0502020204030204"/>
              </a:rPr>
              <a:t>pneumona</a:t>
            </a:r>
            <a:r>
              <a:rPr lang="en-US" sz="1500" dirty="0">
                <a:solidFill>
                  <a:srgbClr val="53565A"/>
                </a:solidFill>
                <a:latin typeface="Calibri" panose="020F0502020204030204"/>
              </a:rPr>
              <a:t>: a preliminary analysis</a:t>
            </a:r>
          </a:p>
          <a:p>
            <a:pPr marL="514350" lvl="1" indent="-171450" defTabSz="685800">
              <a:spcBef>
                <a:spcPts val="375"/>
              </a:spcBef>
              <a:defRPr/>
            </a:pPr>
            <a:r>
              <a:rPr lang="en-US" sz="1500" dirty="0">
                <a:solidFill>
                  <a:srgbClr val="53565A"/>
                </a:solidFill>
                <a:latin typeface="Calibri" panose="020F0502020204030204"/>
              </a:rPr>
              <a:t>Yang, Lian, et al. The Lancet 2020</a:t>
            </a:r>
          </a:p>
          <a:p>
            <a:pPr marL="171450" indent="-171450" defTabSz="685800">
              <a:spcBef>
                <a:spcPts val="750"/>
              </a:spcBef>
              <a:defRPr/>
            </a:pPr>
            <a:r>
              <a:rPr lang="en-US" sz="1500" dirty="0">
                <a:solidFill>
                  <a:srgbClr val="53565A"/>
                </a:solidFill>
                <a:latin typeface="Calibri" panose="020F0502020204030204"/>
              </a:rPr>
              <a:t>Epidemiological characteristics of 2143 pediatric patients with 2019 coronavirus disease in China</a:t>
            </a:r>
          </a:p>
          <a:p>
            <a:pPr marL="514350" lvl="1" indent="-171450" defTabSz="685800">
              <a:spcBef>
                <a:spcPts val="375"/>
              </a:spcBef>
              <a:defRPr/>
            </a:pPr>
            <a:r>
              <a:rPr lang="en-US" sz="1500" dirty="0">
                <a:solidFill>
                  <a:srgbClr val="53565A"/>
                </a:solidFill>
                <a:latin typeface="Calibri" panose="020F0502020204030204"/>
              </a:rPr>
              <a:t>Dong, Yuanyuan, et al. Pediatrics 2020. </a:t>
            </a:r>
          </a:p>
          <a:p>
            <a:pPr marL="171450" indent="-171450" defTabSz="685800">
              <a:spcBef>
                <a:spcPts val="750"/>
              </a:spcBef>
              <a:defRPr/>
            </a:pPr>
            <a:r>
              <a:rPr lang="en-US" sz="1500" dirty="0">
                <a:solidFill>
                  <a:srgbClr val="53565A"/>
                </a:solidFill>
                <a:latin typeface="Calibri" panose="020F0502020204030204"/>
              </a:rPr>
              <a:t>Clinical analysis of 10 neonates born to mothers with 2019-nCoV pneumonia</a:t>
            </a:r>
          </a:p>
          <a:p>
            <a:pPr marL="514350" lvl="1" indent="-171450" defTabSz="685800">
              <a:spcBef>
                <a:spcPts val="375"/>
              </a:spcBef>
              <a:defRPr/>
            </a:pPr>
            <a:r>
              <a:rPr lang="en-US" sz="1500" dirty="0">
                <a:solidFill>
                  <a:srgbClr val="53565A"/>
                </a:solidFill>
                <a:latin typeface="Calibri" panose="020F0502020204030204"/>
              </a:rPr>
              <a:t>Zhu, H. et al. </a:t>
            </a:r>
            <a:r>
              <a:rPr lang="en-US" sz="1500" dirty="0" err="1">
                <a:solidFill>
                  <a:srgbClr val="53565A"/>
                </a:solidFill>
                <a:latin typeface="Calibri" panose="020F0502020204030204"/>
              </a:rPr>
              <a:t>Transl</a:t>
            </a:r>
            <a:r>
              <a:rPr lang="en-US" sz="1500" dirty="0">
                <a:solidFill>
                  <a:srgbClr val="53565A"/>
                </a:solidFill>
                <a:latin typeface="Calibri" panose="020F0502020204030204"/>
              </a:rPr>
              <a:t> </a:t>
            </a:r>
            <a:r>
              <a:rPr lang="en-US" sz="1500" dirty="0" err="1">
                <a:solidFill>
                  <a:srgbClr val="53565A"/>
                </a:solidFill>
                <a:latin typeface="Calibri" panose="020F0502020204030204"/>
              </a:rPr>
              <a:t>Pediatr</a:t>
            </a:r>
            <a:r>
              <a:rPr lang="en-US" sz="1500" dirty="0">
                <a:solidFill>
                  <a:srgbClr val="53565A"/>
                </a:solidFill>
                <a:latin typeface="Calibri" panose="020F0502020204030204"/>
              </a:rPr>
              <a:t> 2020. </a:t>
            </a:r>
          </a:p>
        </p:txBody>
      </p:sp>
    </p:spTree>
    <p:extLst>
      <p:ext uri="{BB962C8B-B14F-4D97-AF65-F5344CB8AC3E}">
        <p14:creationId xmlns:p14="http://schemas.microsoft.com/office/powerpoint/2010/main" val="2971438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E0CB-4F06-4F20-8773-5A40857BFF4A}"/>
              </a:ext>
            </a:extLst>
          </p:cNvPr>
          <p:cNvSpPr>
            <a:spLocks noGrp="1"/>
          </p:cNvSpPr>
          <p:nvPr>
            <p:ph type="title"/>
          </p:nvPr>
        </p:nvSpPr>
        <p:spPr/>
        <p:txBody>
          <a:bodyPr/>
          <a:lstStyle/>
          <a:p>
            <a:r>
              <a:rPr lang="en-US" sz="2400" dirty="0"/>
              <a:t>Coronavirus in Pregnancy Websites</a:t>
            </a:r>
          </a:p>
        </p:txBody>
      </p:sp>
      <p:sp>
        <p:nvSpPr>
          <p:cNvPr id="4" name="Slide Number Placeholder 3">
            <a:extLst>
              <a:ext uri="{FF2B5EF4-FFF2-40B4-BE49-F238E27FC236}">
                <a16:creationId xmlns:a16="http://schemas.microsoft.com/office/drawing/2014/main" id="{2EC08C23-CD66-4529-9113-DEE7AE67CFDE}"/>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69</a:t>
            </a:fld>
            <a:endParaRPr lang="en-US" dirty="0">
              <a:solidFill>
                <a:srgbClr val="53565A"/>
              </a:solidFill>
              <a:latin typeface="Calibri"/>
            </a:endParaRPr>
          </a:p>
        </p:txBody>
      </p:sp>
      <p:sp>
        <p:nvSpPr>
          <p:cNvPr id="7" name="Content Placeholder 2">
            <a:extLst>
              <a:ext uri="{FF2B5EF4-FFF2-40B4-BE49-F238E27FC236}">
                <a16:creationId xmlns:a16="http://schemas.microsoft.com/office/drawing/2014/main" id="{0A9985E5-E431-44A6-B658-8919D4556E6B}"/>
              </a:ext>
            </a:extLst>
          </p:cNvPr>
          <p:cNvSpPr txBox="1">
            <a:spLocks/>
          </p:cNvSpPr>
          <p:nvPr/>
        </p:nvSpPr>
        <p:spPr>
          <a:xfrm>
            <a:off x="457200" y="1074166"/>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500" dirty="0">
                <a:solidFill>
                  <a:sysClr val="windowText" lastClr="000000"/>
                </a:solidFill>
                <a:latin typeface="Calibri" panose="020F0502020204030204"/>
                <a:hlinkClick r:id="rId2"/>
              </a:rPr>
              <a:t>https://www.cdc.gov/coronavirus/2019-ncov/specific-groups/pregnancy-faq.html</a:t>
            </a:r>
            <a:endParaRPr lang="en-US" sz="1500" dirty="0">
              <a:solidFill>
                <a:sysClr val="windowText" lastClr="000000"/>
              </a:solidFill>
              <a:latin typeface="Calibri" panose="020F0502020204030204"/>
            </a:endParaRPr>
          </a:p>
          <a:p>
            <a:pPr marL="171450" indent="-171450" defTabSz="685800">
              <a:spcBef>
                <a:spcPts val="750"/>
              </a:spcBef>
              <a:defRPr/>
            </a:pPr>
            <a:r>
              <a:rPr lang="en-US" sz="1500" dirty="0">
                <a:solidFill>
                  <a:sysClr val="windowText" lastClr="000000"/>
                </a:solidFill>
                <a:latin typeface="Calibri" panose="020F0502020204030204"/>
                <a:hlinkClick r:id="rId3"/>
              </a:rPr>
              <a:t>https://www.acog.org/Clinical-Guidance-and-Publications/Practice-Advisories/Practice-Advisory-Novel-Coronavirus2019</a:t>
            </a:r>
            <a:endParaRPr lang="en-US" sz="1500" dirty="0">
              <a:solidFill>
                <a:sysClr val="windowText" lastClr="000000"/>
              </a:solidFill>
              <a:latin typeface="Calibri" panose="020F0502020204030204"/>
            </a:endParaRPr>
          </a:p>
          <a:p>
            <a:pPr marL="0" indent="0" defTabSz="685800">
              <a:spcBef>
                <a:spcPts val="750"/>
              </a:spcBef>
              <a:buNone/>
              <a:defRPr/>
            </a:pPr>
            <a:endParaRPr lang="en-US" sz="1500" dirty="0">
              <a:solidFill>
                <a:sysClr val="windowText" lastClr="000000"/>
              </a:solidFill>
              <a:latin typeface="Calibri" panose="020F0502020204030204"/>
            </a:endParaRPr>
          </a:p>
        </p:txBody>
      </p:sp>
    </p:spTree>
    <p:extLst>
      <p:ext uri="{BB962C8B-B14F-4D97-AF65-F5344CB8AC3E}">
        <p14:creationId xmlns:p14="http://schemas.microsoft.com/office/powerpoint/2010/main" val="274519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269F-BDA6-CC44-9D40-32D9924F4ACA}"/>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C4F9F764-BE96-2246-9664-89468E18E3EB}"/>
              </a:ext>
            </a:extLst>
          </p:cNvPr>
          <p:cNvSpPr>
            <a:spLocks noGrp="1"/>
          </p:cNvSpPr>
          <p:nvPr>
            <p:ph type="sldNum" sz="quarter" idx="10"/>
          </p:nvPr>
        </p:nvSpPr>
        <p:spPr/>
        <p:txBody>
          <a:bodyPr/>
          <a:lstStyle/>
          <a:p>
            <a:pPr defTabSz="257175"/>
            <a:fld id="{5E8BC936-0928-C346-B13E-04BD58031644}" type="slidenum">
              <a:rPr lang="en-US">
                <a:solidFill>
                  <a:srgbClr val="53565A"/>
                </a:solidFill>
                <a:latin typeface="Calibri"/>
              </a:rPr>
              <a:pPr defTabSz="257175"/>
              <a:t>7</a:t>
            </a:fld>
            <a:endParaRPr lang="en-US" dirty="0">
              <a:solidFill>
                <a:srgbClr val="53565A"/>
              </a:solidFill>
              <a:latin typeface="Calibri"/>
            </a:endParaRPr>
          </a:p>
        </p:txBody>
      </p:sp>
      <p:graphicFrame>
        <p:nvGraphicFramePr>
          <p:cNvPr id="8" name="Diagram 7">
            <a:extLst>
              <a:ext uri="{FF2B5EF4-FFF2-40B4-BE49-F238E27FC236}">
                <a16:creationId xmlns:a16="http://schemas.microsoft.com/office/drawing/2014/main" id="{7C210506-0484-8A44-94E4-E177B78C16DD}"/>
              </a:ext>
            </a:extLst>
          </p:cNvPr>
          <p:cNvGraphicFramePr/>
          <p:nvPr>
            <p:extLst/>
          </p:nvPr>
        </p:nvGraphicFramePr>
        <p:xfrm>
          <a:off x="701906" y="1049204"/>
          <a:ext cx="7825635" cy="3532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4E10F92E-44F7-E74F-B695-6A7F7455E639}"/>
              </a:ext>
            </a:extLst>
          </p:cNvPr>
          <p:cNvSpPr txBox="1"/>
          <p:nvPr/>
        </p:nvSpPr>
        <p:spPr>
          <a:xfrm>
            <a:off x="1088573" y="1611086"/>
            <a:ext cx="301686" cy="369332"/>
          </a:xfrm>
          <a:prstGeom prst="rect">
            <a:avLst/>
          </a:prstGeom>
          <a:noFill/>
        </p:spPr>
        <p:txBody>
          <a:bodyPr wrap="none" rtlCol="0">
            <a:spAutoFit/>
          </a:bodyPr>
          <a:lstStyle/>
          <a:p>
            <a:pPr defTabSz="685800"/>
            <a:r>
              <a:rPr lang="en-US" b="1" dirty="0">
                <a:solidFill>
                  <a:srgbClr val="009ADF"/>
                </a:solidFill>
                <a:latin typeface="Calibri"/>
              </a:rPr>
              <a:t>1</a:t>
            </a:r>
          </a:p>
        </p:txBody>
      </p:sp>
      <p:sp>
        <p:nvSpPr>
          <p:cNvPr id="10" name="TextBox 9">
            <a:extLst>
              <a:ext uri="{FF2B5EF4-FFF2-40B4-BE49-F238E27FC236}">
                <a16:creationId xmlns:a16="http://schemas.microsoft.com/office/drawing/2014/main" id="{845E1317-E839-4842-B385-277C5081F7FE}"/>
              </a:ext>
            </a:extLst>
          </p:cNvPr>
          <p:cNvSpPr txBox="1"/>
          <p:nvPr/>
        </p:nvSpPr>
        <p:spPr>
          <a:xfrm>
            <a:off x="1315783" y="2663972"/>
            <a:ext cx="301686" cy="369332"/>
          </a:xfrm>
          <a:prstGeom prst="rect">
            <a:avLst/>
          </a:prstGeom>
          <a:noFill/>
        </p:spPr>
        <p:txBody>
          <a:bodyPr wrap="none" rtlCol="0">
            <a:spAutoFit/>
          </a:bodyPr>
          <a:lstStyle/>
          <a:p>
            <a:pPr defTabSz="685800"/>
            <a:r>
              <a:rPr lang="en-US" b="1" dirty="0">
                <a:solidFill>
                  <a:srgbClr val="3DAD2C"/>
                </a:solidFill>
                <a:latin typeface="Calibri"/>
              </a:rPr>
              <a:t>2</a:t>
            </a:r>
          </a:p>
        </p:txBody>
      </p:sp>
      <p:sp>
        <p:nvSpPr>
          <p:cNvPr id="11" name="TextBox 10">
            <a:extLst>
              <a:ext uri="{FF2B5EF4-FFF2-40B4-BE49-F238E27FC236}">
                <a16:creationId xmlns:a16="http://schemas.microsoft.com/office/drawing/2014/main" id="{9400BDB2-EBDB-2243-9047-DF9E4FD8E239}"/>
              </a:ext>
            </a:extLst>
          </p:cNvPr>
          <p:cNvSpPr txBox="1"/>
          <p:nvPr/>
        </p:nvSpPr>
        <p:spPr>
          <a:xfrm>
            <a:off x="1104206" y="3728357"/>
            <a:ext cx="301686" cy="369332"/>
          </a:xfrm>
          <a:prstGeom prst="rect">
            <a:avLst/>
          </a:prstGeom>
          <a:noFill/>
        </p:spPr>
        <p:txBody>
          <a:bodyPr wrap="none" rtlCol="0">
            <a:spAutoFit/>
          </a:bodyPr>
          <a:lstStyle/>
          <a:p>
            <a:pPr defTabSz="685800"/>
            <a:r>
              <a:rPr lang="en-US" b="1" dirty="0">
                <a:solidFill>
                  <a:srgbClr val="9E29B5"/>
                </a:solidFill>
                <a:latin typeface="Calibri"/>
              </a:rPr>
              <a:t>3</a:t>
            </a:r>
          </a:p>
        </p:txBody>
      </p:sp>
      <p:sp>
        <p:nvSpPr>
          <p:cNvPr id="13" name="TextBox 12">
            <a:extLst>
              <a:ext uri="{FF2B5EF4-FFF2-40B4-BE49-F238E27FC236}">
                <a16:creationId xmlns:a16="http://schemas.microsoft.com/office/drawing/2014/main" id="{30BEF3B6-D4BB-B744-80F1-575897071C5C}"/>
              </a:ext>
            </a:extLst>
          </p:cNvPr>
          <p:cNvSpPr txBox="1"/>
          <p:nvPr/>
        </p:nvSpPr>
        <p:spPr>
          <a:xfrm>
            <a:off x="6564086" y="1619879"/>
            <a:ext cx="1632857" cy="323165"/>
          </a:xfrm>
          <a:prstGeom prst="rect">
            <a:avLst/>
          </a:prstGeom>
          <a:noFill/>
        </p:spPr>
        <p:txBody>
          <a:bodyPr wrap="square" rtlCol="0">
            <a:spAutoFit/>
          </a:bodyPr>
          <a:lstStyle/>
          <a:p>
            <a:pPr defTabSz="685800"/>
            <a:r>
              <a:rPr lang="en-US" sz="1500" i="1" dirty="0">
                <a:solidFill>
                  <a:srgbClr val="FFFFFF"/>
                </a:solidFill>
                <a:latin typeface="Calibri"/>
              </a:rPr>
              <a:t>B. </a:t>
            </a:r>
            <a:r>
              <a:rPr lang="en-US" sz="1500" i="1" dirty="0" err="1">
                <a:solidFill>
                  <a:srgbClr val="FFFFFF"/>
                </a:solidFill>
                <a:latin typeface="Calibri"/>
              </a:rPr>
              <a:t>Rochelson</a:t>
            </a:r>
            <a:r>
              <a:rPr lang="en-US" sz="1500" i="1" dirty="0">
                <a:solidFill>
                  <a:srgbClr val="FFFFFF"/>
                </a:solidFill>
                <a:latin typeface="Calibri"/>
              </a:rPr>
              <a:t>, MD	</a:t>
            </a:r>
          </a:p>
        </p:txBody>
      </p:sp>
      <p:sp>
        <p:nvSpPr>
          <p:cNvPr id="14" name="TextBox 13">
            <a:extLst>
              <a:ext uri="{FF2B5EF4-FFF2-40B4-BE49-F238E27FC236}">
                <a16:creationId xmlns:a16="http://schemas.microsoft.com/office/drawing/2014/main" id="{C5DFD751-3EE6-5E4D-99B5-EC18103A56A1}"/>
              </a:ext>
            </a:extLst>
          </p:cNvPr>
          <p:cNvSpPr txBox="1"/>
          <p:nvPr/>
        </p:nvSpPr>
        <p:spPr>
          <a:xfrm>
            <a:off x="6564086" y="2549868"/>
            <a:ext cx="1632857" cy="784830"/>
          </a:xfrm>
          <a:prstGeom prst="rect">
            <a:avLst/>
          </a:prstGeom>
          <a:noFill/>
        </p:spPr>
        <p:txBody>
          <a:bodyPr wrap="square" rtlCol="0">
            <a:spAutoFit/>
          </a:bodyPr>
          <a:lstStyle/>
          <a:p>
            <a:pPr defTabSz="685800"/>
            <a:r>
              <a:rPr lang="en-US" sz="1500" i="1" dirty="0">
                <a:solidFill>
                  <a:srgbClr val="FFFFFF"/>
                </a:solidFill>
                <a:latin typeface="Calibri"/>
              </a:rPr>
              <a:t>N. </a:t>
            </a:r>
            <a:r>
              <a:rPr lang="en-US" sz="1500" i="1" dirty="0" err="1">
                <a:solidFill>
                  <a:srgbClr val="FFFFFF"/>
                </a:solidFill>
                <a:latin typeface="Calibri"/>
              </a:rPr>
              <a:t>Meirowitz</a:t>
            </a:r>
            <a:r>
              <a:rPr lang="en-US" sz="1500" i="1" dirty="0">
                <a:solidFill>
                  <a:srgbClr val="FFFFFF"/>
                </a:solidFill>
                <a:latin typeface="Calibri"/>
              </a:rPr>
              <a:t>, MD</a:t>
            </a:r>
          </a:p>
          <a:p>
            <a:pPr defTabSz="685800"/>
            <a:r>
              <a:rPr lang="en-US" sz="1500" i="1" dirty="0">
                <a:solidFill>
                  <a:srgbClr val="FFFFFF"/>
                </a:solidFill>
                <a:latin typeface="Calibri"/>
              </a:rPr>
              <a:t>S. </a:t>
            </a:r>
            <a:r>
              <a:rPr lang="en-US" sz="1500" i="1" dirty="0" err="1">
                <a:solidFill>
                  <a:srgbClr val="FFFFFF"/>
                </a:solidFill>
                <a:latin typeface="Calibri"/>
              </a:rPr>
              <a:t>Jeganathan</a:t>
            </a:r>
            <a:r>
              <a:rPr lang="en-US" sz="1500" i="1" dirty="0">
                <a:solidFill>
                  <a:srgbClr val="FFFFFF"/>
                </a:solidFill>
                <a:latin typeface="Calibri"/>
              </a:rPr>
              <a:t>, MD</a:t>
            </a:r>
          </a:p>
        </p:txBody>
      </p:sp>
      <p:sp>
        <p:nvSpPr>
          <p:cNvPr id="15" name="TextBox 14">
            <a:extLst>
              <a:ext uri="{FF2B5EF4-FFF2-40B4-BE49-F238E27FC236}">
                <a16:creationId xmlns:a16="http://schemas.microsoft.com/office/drawing/2014/main" id="{63FB144A-831A-0A42-95D1-5EF4A2576CCF}"/>
              </a:ext>
            </a:extLst>
          </p:cNvPr>
          <p:cNvSpPr txBox="1"/>
          <p:nvPr/>
        </p:nvSpPr>
        <p:spPr>
          <a:xfrm>
            <a:off x="6564086" y="3614253"/>
            <a:ext cx="1963456" cy="553998"/>
          </a:xfrm>
          <a:prstGeom prst="rect">
            <a:avLst/>
          </a:prstGeom>
          <a:noFill/>
        </p:spPr>
        <p:txBody>
          <a:bodyPr wrap="square" rtlCol="0">
            <a:spAutoFit/>
          </a:bodyPr>
          <a:lstStyle/>
          <a:p>
            <a:pPr defTabSz="685800"/>
            <a:r>
              <a:rPr lang="en-US" sz="1500" i="1" dirty="0">
                <a:solidFill>
                  <a:srgbClr val="FFFFFF"/>
                </a:solidFill>
                <a:latin typeface="Calibri"/>
              </a:rPr>
              <a:t>M. </a:t>
            </a:r>
            <a:r>
              <a:rPr lang="en-US" sz="1500" i="1" dirty="0" err="1">
                <a:solidFill>
                  <a:srgbClr val="FFFFFF"/>
                </a:solidFill>
                <a:latin typeface="Calibri"/>
              </a:rPr>
              <a:t>Nimaroff</a:t>
            </a:r>
            <a:r>
              <a:rPr lang="en-US" sz="1500" i="1" dirty="0">
                <a:solidFill>
                  <a:srgbClr val="FFFFFF"/>
                </a:solidFill>
                <a:latin typeface="Calibri"/>
              </a:rPr>
              <a:t>, MD</a:t>
            </a:r>
          </a:p>
          <a:p>
            <a:pPr defTabSz="685800"/>
            <a:r>
              <a:rPr lang="en-US" sz="1500" i="1" dirty="0">
                <a:solidFill>
                  <a:srgbClr val="FFFFFF"/>
                </a:solidFill>
                <a:latin typeface="Calibri"/>
              </a:rPr>
              <a:t>A. Combs, DNP, NNP</a:t>
            </a:r>
          </a:p>
        </p:txBody>
      </p:sp>
    </p:spTree>
    <p:extLst>
      <p:ext uri="{BB962C8B-B14F-4D97-AF65-F5344CB8AC3E}">
        <p14:creationId xmlns:p14="http://schemas.microsoft.com/office/powerpoint/2010/main" val="1232788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3A4E3E-9FD5-C343-A9F0-78082346D5A1}"/>
              </a:ext>
            </a:extLst>
          </p:cNvPr>
          <p:cNvSpPr>
            <a:spLocks noGrp="1"/>
          </p:cNvSpPr>
          <p:nvPr>
            <p:ph type="title"/>
          </p:nvPr>
        </p:nvSpPr>
        <p:spPr>
          <a:xfrm>
            <a:off x="381000" y="1733550"/>
            <a:ext cx="7772400" cy="1650207"/>
          </a:xfrm>
        </p:spPr>
        <p:txBody>
          <a:bodyPr/>
          <a:lstStyle/>
          <a:p>
            <a:r>
              <a:rPr lang="en-US" dirty="0"/>
              <a:t>ACOG Resources </a:t>
            </a:r>
          </a:p>
        </p:txBody>
      </p:sp>
      <p:sp>
        <p:nvSpPr>
          <p:cNvPr id="6" name="Text Placeholder 5">
            <a:extLst>
              <a:ext uri="{FF2B5EF4-FFF2-40B4-BE49-F238E27FC236}">
                <a16:creationId xmlns:a16="http://schemas.microsoft.com/office/drawing/2014/main" id="{B5B356B2-99C8-2448-8A57-3D83E77048E5}"/>
              </a:ext>
            </a:extLst>
          </p:cNvPr>
          <p:cNvSpPr>
            <a:spLocks noGrp="1"/>
          </p:cNvSpPr>
          <p:nvPr>
            <p:ph type="body" idx="1"/>
          </p:nvPr>
        </p:nvSpPr>
        <p:spPr>
          <a:xfrm>
            <a:off x="422621" y="3383757"/>
            <a:ext cx="7772400" cy="1125140"/>
          </a:xfrm>
        </p:spPr>
        <p:txBody>
          <a:bodyPr/>
          <a:lstStyle/>
          <a:p>
            <a:r>
              <a:rPr lang="en-US" dirty="0"/>
              <a:t>Christa Christakis </a:t>
            </a:r>
          </a:p>
          <a:p>
            <a:r>
              <a:rPr lang="en-US" dirty="0"/>
              <a:t>Executive Director, ACOG District II </a:t>
            </a:r>
          </a:p>
        </p:txBody>
      </p:sp>
    </p:spTree>
    <p:extLst>
      <p:ext uri="{BB962C8B-B14F-4D97-AF65-F5344CB8AC3E}">
        <p14:creationId xmlns:p14="http://schemas.microsoft.com/office/powerpoint/2010/main" val="3630962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7612-38C4-4963-B8B2-C2C94FC533A6}"/>
              </a:ext>
            </a:extLst>
          </p:cNvPr>
          <p:cNvSpPr>
            <a:spLocks noGrp="1"/>
          </p:cNvSpPr>
          <p:nvPr>
            <p:ph type="ctrTitle"/>
          </p:nvPr>
        </p:nvSpPr>
        <p:spPr/>
        <p:txBody>
          <a:bodyPr/>
          <a:lstStyle/>
          <a:p>
            <a:r>
              <a:rPr lang="en-US" dirty="0"/>
              <a:t>ACOG COVID-19 Resources</a:t>
            </a:r>
          </a:p>
        </p:txBody>
      </p:sp>
      <p:sp>
        <p:nvSpPr>
          <p:cNvPr id="3" name="Subtitle 2">
            <a:extLst>
              <a:ext uri="{FF2B5EF4-FFF2-40B4-BE49-F238E27FC236}">
                <a16:creationId xmlns:a16="http://schemas.microsoft.com/office/drawing/2014/main" id="{790DD510-F8A9-4457-931E-333FC3183D74}"/>
              </a:ext>
            </a:extLst>
          </p:cNvPr>
          <p:cNvSpPr>
            <a:spLocks noGrp="1"/>
          </p:cNvSpPr>
          <p:nvPr>
            <p:ph type="subTitle" idx="1"/>
          </p:nvPr>
        </p:nvSpPr>
        <p:spPr/>
        <p:txBody>
          <a:bodyPr/>
          <a:lstStyle/>
          <a:p>
            <a:r>
              <a:rPr lang="en-US" dirty="0"/>
              <a:t>Christa Christakis</a:t>
            </a:r>
          </a:p>
          <a:p>
            <a:r>
              <a:rPr lang="en-US" dirty="0"/>
              <a:t>Executive Director, ACOG District II</a:t>
            </a:r>
          </a:p>
        </p:txBody>
      </p:sp>
    </p:spTree>
    <p:extLst>
      <p:ext uri="{BB962C8B-B14F-4D97-AF65-F5344CB8AC3E}">
        <p14:creationId xmlns:p14="http://schemas.microsoft.com/office/powerpoint/2010/main" val="2930755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75" dirty="0"/>
              <a:t>ACOG COVID-19 Resources</a:t>
            </a:r>
            <a:br>
              <a:rPr lang="en-US" dirty="0"/>
            </a:br>
            <a:endParaRPr lang="en-US" dirty="0"/>
          </a:p>
        </p:txBody>
      </p:sp>
      <p:sp>
        <p:nvSpPr>
          <p:cNvPr id="4" name="Slide Number Placeholder 3"/>
          <p:cNvSpPr>
            <a:spLocks noGrp="1"/>
          </p:cNvSpPr>
          <p:nvPr>
            <p:ph type="sldNum" sz="quarter" idx="12"/>
          </p:nvPr>
        </p:nvSpPr>
        <p:spPr/>
        <p:txBody>
          <a:bodyPr/>
          <a:lstStyle/>
          <a:p>
            <a:pPr algn="l" defTabSz="685800"/>
            <a:fld id="{F6E131BB-4BB8-44B9-A038-62124B4EFDC7}" type="slidenum">
              <a:rPr lang="en-US">
                <a:solidFill>
                  <a:srgbClr val="333333">
                    <a:lumMod val="60000"/>
                    <a:lumOff val="40000"/>
                  </a:srgbClr>
                </a:solidFill>
                <a:latin typeface="Arial" panose="020B0604020202020204"/>
              </a:rPr>
              <a:pPr algn="l" defTabSz="685800"/>
              <a:t>72</a:t>
            </a:fld>
            <a:endParaRPr lang="en-US" dirty="0">
              <a:solidFill>
                <a:srgbClr val="333333">
                  <a:lumMod val="60000"/>
                  <a:lumOff val="40000"/>
                </a:srgbClr>
              </a:solidFill>
              <a:latin typeface="Arial" panose="020B0604020202020204"/>
            </a:endParaRPr>
          </a:p>
        </p:txBody>
      </p:sp>
      <p:pic>
        <p:nvPicPr>
          <p:cNvPr id="5" name="Content Placeholder 6">
            <a:extLst>
              <a:ext uri="{FF2B5EF4-FFF2-40B4-BE49-F238E27FC236}">
                <a16:creationId xmlns:a16="http://schemas.microsoft.com/office/drawing/2014/main" id="{0D5384FE-AE88-8746-BC99-DB31AB53FF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967" y="1317580"/>
            <a:ext cx="6362684" cy="3070622"/>
          </a:xfrm>
          <a:ln>
            <a:solidFill>
              <a:schemeClr val="accent1"/>
            </a:solidFill>
          </a:ln>
        </p:spPr>
      </p:pic>
      <p:sp>
        <p:nvSpPr>
          <p:cNvPr id="7" name="TextBox 6">
            <a:extLst>
              <a:ext uri="{FF2B5EF4-FFF2-40B4-BE49-F238E27FC236}">
                <a16:creationId xmlns:a16="http://schemas.microsoft.com/office/drawing/2014/main" id="{9F6024CA-4AFD-C248-A196-0D4CF9202384}"/>
              </a:ext>
            </a:extLst>
          </p:cNvPr>
          <p:cNvSpPr txBox="1"/>
          <p:nvPr/>
        </p:nvSpPr>
        <p:spPr>
          <a:xfrm>
            <a:off x="6734556" y="1317580"/>
            <a:ext cx="2187702" cy="3311570"/>
          </a:xfrm>
          <a:prstGeom prst="rect">
            <a:avLst/>
          </a:prstGeom>
          <a:solidFill>
            <a:schemeClr val="bg2"/>
          </a:solidFill>
        </p:spPr>
        <p:txBody>
          <a:bodyPr vert="horz" wrap="square" lIns="137160" tIns="34290" rIns="137160" bIns="34290" rtlCol="0" anchor="ctr">
            <a:noAutofit/>
          </a:bodyPr>
          <a:lstStyle/>
          <a:p>
            <a:pPr defTabSz="685800"/>
            <a:r>
              <a:rPr lang="en-US" sz="1200" b="1" dirty="0">
                <a:solidFill>
                  <a:srgbClr val="333333"/>
                </a:solidFill>
                <a:latin typeface="Arial" panose="020B0604020202020204"/>
              </a:rPr>
              <a:t>Visit: </a:t>
            </a:r>
            <a:br>
              <a:rPr lang="en-US" sz="1200" dirty="0">
                <a:solidFill>
                  <a:srgbClr val="333333"/>
                </a:solidFill>
                <a:latin typeface="Arial" panose="020B0604020202020204"/>
              </a:rPr>
            </a:br>
            <a:br>
              <a:rPr lang="en-US" sz="1200" dirty="0">
                <a:solidFill>
                  <a:srgbClr val="333333"/>
                </a:solidFill>
                <a:latin typeface="Arial" panose="020B0604020202020204"/>
              </a:rPr>
            </a:br>
            <a:r>
              <a:rPr lang="en-US" sz="1200" u="sng" dirty="0">
                <a:solidFill>
                  <a:srgbClr val="333333"/>
                </a:solidFill>
                <a:latin typeface="Arial" panose="020B0604020202020204"/>
                <a:hlinkClick r:id="rId3">
                  <a:extLst>
                    <a:ext uri="{A12FA001-AC4F-418D-AE19-62706E023703}">
                      <ahyp:hlinkClr xmlns:ahyp="http://schemas.microsoft.com/office/drawing/2018/hyperlinkcolor" val="tx"/>
                    </a:ext>
                  </a:extLst>
                </a:hlinkClick>
              </a:rPr>
              <a:t>https://www.acog.org/topics/covid-19</a:t>
            </a:r>
            <a:r>
              <a:rPr lang="en-US" sz="1200" u="sng" dirty="0">
                <a:solidFill>
                  <a:srgbClr val="333333"/>
                </a:solidFill>
                <a:latin typeface="Arial" panose="020B0604020202020204"/>
              </a:rPr>
              <a:t> </a:t>
            </a:r>
          </a:p>
          <a:p>
            <a:pPr defTabSz="685800"/>
            <a:endParaRPr lang="en-US" sz="1200" u="sng" dirty="0">
              <a:solidFill>
                <a:srgbClr val="333333"/>
              </a:solidFill>
              <a:latin typeface="Arial" panose="020B0604020202020204"/>
            </a:endParaRPr>
          </a:p>
          <a:p>
            <a:pPr defTabSz="685800"/>
            <a:r>
              <a:rPr lang="en-US" dirty="0">
                <a:solidFill>
                  <a:srgbClr val="333333"/>
                </a:solidFill>
                <a:latin typeface="Arial" panose="020B0604020202020204"/>
              </a:rPr>
              <a:t>For updates on clinical guidance (practice advisory, elective surgeries), telehealth &amp; more </a:t>
            </a:r>
          </a:p>
        </p:txBody>
      </p:sp>
    </p:spTree>
    <p:extLst>
      <p:ext uri="{BB962C8B-B14F-4D97-AF65-F5344CB8AC3E}">
        <p14:creationId xmlns:p14="http://schemas.microsoft.com/office/powerpoint/2010/main" val="92788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ACOG &amp; SMFM Algorithm</a:t>
            </a:r>
          </a:p>
        </p:txBody>
      </p:sp>
      <p:sp>
        <p:nvSpPr>
          <p:cNvPr id="3" name="Content Placeholder 2"/>
          <p:cNvSpPr>
            <a:spLocks noGrp="1"/>
          </p:cNvSpPr>
          <p:nvPr>
            <p:ph idx="1"/>
          </p:nvPr>
        </p:nvSpPr>
        <p:spPr>
          <a:xfrm>
            <a:off x="294967" y="1369219"/>
            <a:ext cx="2537387" cy="3070219"/>
          </a:xfrm>
        </p:spPr>
        <p:txBody>
          <a:bodyPr>
            <a:normAutofit/>
          </a:bodyPr>
          <a:lstStyle/>
          <a:p>
            <a:r>
              <a:rPr lang="en-US" dirty="0"/>
              <a:t>Outpatient Assessment &amp; Management for Pregnant Women with Suspected or Confirmed COVID-19</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algn="l" defTabSz="685800"/>
            <a:fld id="{F6E131BB-4BB8-44B9-A038-62124B4EFDC7}" type="slidenum">
              <a:rPr lang="en-US">
                <a:solidFill>
                  <a:srgbClr val="333333">
                    <a:lumMod val="60000"/>
                    <a:lumOff val="40000"/>
                  </a:srgbClr>
                </a:solidFill>
                <a:latin typeface="Arial" panose="020B0604020202020204"/>
              </a:rPr>
              <a:pPr algn="l" defTabSz="685800"/>
              <a:t>73</a:t>
            </a:fld>
            <a:endParaRPr lang="en-US" dirty="0">
              <a:solidFill>
                <a:srgbClr val="333333">
                  <a:lumMod val="60000"/>
                  <a:lumOff val="40000"/>
                </a:srgbClr>
              </a:solidFill>
              <a:latin typeface="Arial" panose="020B0604020202020204"/>
            </a:endParaRPr>
          </a:p>
        </p:txBody>
      </p:sp>
      <p:pic>
        <p:nvPicPr>
          <p:cNvPr id="5" name="Content Placeholder 17">
            <a:extLst>
              <a:ext uri="{FF2B5EF4-FFF2-40B4-BE49-F238E27FC236}">
                <a16:creationId xmlns:a16="http://schemas.microsoft.com/office/drawing/2014/main" id="{F814D9A6-E0EE-4442-8E2F-2C2E4550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76350"/>
            <a:ext cx="2624328" cy="3710963"/>
          </a:xfrm>
          <a:prstGeom prst="rect">
            <a:avLst/>
          </a:prstGeom>
          <a:ln>
            <a:solidFill>
              <a:schemeClr val="accent1"/>
            </a:solidFill>
          </a:ln>
        </p:spPr>
      </p:pic>
    </p:spTree>
    <p:extLst>
      <p:ext uri="{BB962C8B-B14F-4D97-AF65-F5344CB8AC3E}">
        <p14:creationId xmlns:p14="http://schemas.microsoft.com/office/powerpoint/2010/main" val="3596432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Connect with ACOG</a:t>
            </a:r>
          </a:p>
        </p:txBody>
      </p:sp>
      <p:sp>
        <p:nvSpPr>
          <p:cNvPr id="4" name="Slide Number Placeholder 3"/>
          <p:cNvSpPr>
            <a:spLocks noGrp="1"/>
          </p:cNvSpPr>
          <p:nvPr>
            <p:ph type="sldNum" sz="quarter" idx="12"/>
          </p:nvPr>
        </p:nvSpPr>
        <p:spPr/>
        <p:txBody>
          <a:bodyPr/>
          <a:lstStyle/>
          <a:p>
            <a:pPr algn="l" defTabSz="685800"/>
            <a:fld id="{F6E131BB-4BB8-44B9-A038-62124B4EFDC7}" type="slidenum">
              <a:rPr lang="en-US">
                <a:solidFill>
                  <a:srgbClr val="333333">
                    <a:lumMod val="60000"/>
                    <a:lumOff val="40000"/>
                  </a:srgbClr>
                </a:solidFill>
                <a:latin typeface="Arial" panose="020B0604020202020204"/>
              </a:rPr>
              <a:pPr algn="l" defTabSz="685800"/>
              <a:t>74</a:t>
            </a:fld>
            <a:endParaRPr lang="en-US" dirty="0">
              <a:solidFill>
                <a:srgbClr val="333333">
                  <a:lumMod val="60000"/>
                  <a:lumOff val="40000"/>
                </a:srgbClr>
              </a:solidFill>
              <a:latin typeface="Arial" panose="020B0604020202020204"/>
            </a:endParaRPr>
          </a:p>
        </p:txBody>
      </p:sp>
      <p:sp>
        <p:nvSpPr>
          <p:cNvPr id="7" name="Content Placeholder 6"/>
          <p:cNvSpPr>
            <a:spLocks noGrp="1"/>
          </p:cNvSpPr>
          <p:nvPr>
            <p:ph idx="1"/>
          </p:nvPr>
        </p:nvSpPr>
        <p:spPr>
          <a:xfrm>
            <a:off x="294968" y="1317782"/>
            <a:ext cx="8220383" cy="3070219"/>
          </a:xfrm>
        </p:spPr>
        <p:txBody>
          <a:bodyPr/>
          <a:lstStyle/>
          <a:p>
            <a:r>
              <a:rPr lang="en-US" dirty="0"/>
              <a:t>Email </a:t>
            </a:r>
            <a:r>
              <a:rPr lang="en-US" dirty="0">
                <a:hlinkClick r:id="rId2"/>
              </a:rPr>
              <a:t>covid@acog.org</a:t>
            </a:r>
            <a:r>
              <a:rPr lang="en-US" dirty="0"/>
              <a:t> with questions, or to suggest ways we can support you</a:t>
            </a:r>
          </a:p>
          <a:p>
            <a:pPr marL="0" indent="0">
              <a:buNone/>
            </a:pPr>
            <a:endParaRPr lang="en-US" dirty="0"/>
          </a:p>
          <a:p>
            <a:r>
              <a:rPr lang="en-US" dirty="0"/>
              <a:t>Participate in ACOG Engage to connect and ask questions of colleagues across the state</a:t>
            </a:r>
          </a:p>
          <a:p>
            <a:endParaRPr lang="en-US" dirty="0"/>
          </a:p>
          <a:p>
            <a:r>
              <a:rPr lang="en-US" dirty="0"/>
              <a:t>Contact ACOG District II:  Christa Christakis, </a:t>
            </a:r>
            <a:r>
              <a:rPr lang="en-US" dirty="0">
                <a:hlinkClick r:id="rId3"/>
              </a:rPr>
              <a:t>cchristakis@ny.acog.org</a:t>
            </a:r>
            <a:r>
              <a:rPr lang="en-US" dirty="0"/>
              <a:t> </a:t>
            </a:r>
          </a:p>
        </p:txBody>
      </p:sp>
    </p:spTree>
    <p:extLst>
      <p:ext uri="{BB962C8B-B14F-4D97-AF65-F5344CB8AC3E}">
        <p14:creationId xmlns:p14="http://schemas.microsoft.com/office/powerpoint/2010/main" val="39379384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0FE3D6-7942-B946-99B1-2ABA8E426580}"/>
              </a:ext>
            </a:extLst>
          </p:cNvPr>
          <p:cNvSpPr>
            <a:spLocks noGrp="1"/>
          </p:cNvSpPr>
          <p:nvPr>
            <p:ph type="title"/>
          </p:nvPr>
        </p:nvSpPr>
        <p:spPr>
          <a:xfrm>
            <a:off x="457200" y="1428750"/>
            <a:ext cx="7772400" cy="1650207"/>
          </a:xfrm>
        </p:spPr>
        <p:txBody>
          <a:bodyPr>
            <a:normAutofit/>
          </a:bodyPr>
          <a:lstStyle/>
          <a:p>
            <a:r>
              <a:rPr lang="en-US" dirty="0">
                <a:latin typeface="Arial" panose="020B0604020202020204" pitchFamily="34" charset="0"/>
                <a:cs typeface="Arial" panose="020B0604020202020204" pitchFamily="34" charset="0"/>
              </a:rPr>
              <a:t>Updates from NYS DOH </a:t>
            </a:r>
            <a:endParaRPr lang="en-US" dirty="0"/>
          </a:p>
        </p:txBody>
      </p:sp>
      <p:sp>
        <p:nvSpPr>
          <p:cNvPr id="9" name="Text Placeholder 8">
            <a:extLst>
              <a:ext uri="{FF2B5EF4-FFF2-40B4-BE49-F238E27FC236}">
                <a16:creationId xmlns:a16="http://schemas.microsoft.com/office/drawing/2014/main" id="{56EB8223-8B0D-8F41-99F6-34F25C870A69}"/>
              </a:ext>
            </a:extLst>
          </p:cNvPr>
          <p:cNvSpPr>
            <a:spLocks noGrp="1"/>
          </p:cNvSpPr>
          <p:nvPr>
            <p:ph type="body" idx="1"/>
          </p:nvPr>
        </p:nvSpPr>
        <p:spPr>
          <a:xfrm>
            <a:off x="449344" y="3321377"/>
            <a:ext cx="7772400" cy="1474755"/>
          </a:xfrm>
        </p:spPr>
        <p:txBody>
          <a:bodyPr>
            <a:normAutofit/>
          </a:bodyPr>
          <a:lstStyle/>
          <a:p>
            <a:r>
              <a:rPr lang="en-US" b="1" dirty="0"/>
              <a:t>Clinical Guidance </a:t>
            </a:r>
            <a:endParaRPr lang="en-US" dirty="0"/>
          </a:p>
          <a:p>
            <a:pPr marL="342900" indent="-342900">
              <a:buFont typeface="Arial" panose="020B0604020202020204" pitchFamily="34" charset="0"/>
              <a:buChar char="•"/>
            </a:pPr>
            <a:r>
              <a:rPr lang="en-US" dirty="0"/>
              <a:t>Marilyn </a:t>
            </a:r>
            <a:r>
              <a:rPr lang="en-US" dirty="0" err="1"/>
              <a:t>Kacica</a:t>
            </a:r>
            <a:r>
              <a:rPr lang="en-US" dirty="0"/>
              <a:t> MD, MPH</a:t>
            </a:r>
          </a:p>
          <a:p>
            <a:pPr marL="342900" indent="-342900">
              <a:buFont typeface="Arial" panose="020B0604020202020204" pitchFamily="34" charset="0"/>
              <a:buChar char="•"/>
            </a:pPr>
            <a:r>
              <a:rPr lang="en-US" dirty="0"/>
              <a:t>Lauren J. Tobias MPP</a:t>
            </a:r>
          </a:p>
          <a:p>
            <a:endParaRPr lang="en-US" b="1" dirty="0"/>
          </a:p>
          <a:p>
            <a:endParaRPr lang="en-US" dirty="0"/>
          </a:p>
        </p:txBody>
      </p:sp>
      <p:sp>
        <p:nvSpPr>
          <p:cNvPr id="6" name="Slide Number Placeholder 5">
            <a:extLst>
              <a:ext uri="{FF2B5EF4-FFF2-40B4-BE49-F238E27FC236}">
                <a16:creationId xmlns:a16="http://schemas.microsoft.com/office/drawing/2014/main" id="{377C5F10-4746-6241-A036-9A984CB2CDCE}"/>
              </a:ext>
            </a:extLst>
          </p:cNvPr>
          <p:cNvSpPr>
            <a:spLocks noGrp="1"/>
          </p:cNvSpPr>
          <p:nvPr>
            <p:ph type="sldNum" sz="quarter" idx="4294967295"/>
          </p:nvPr>
        </p:nvSpPr>
        <p:spPr>
          <a:xfrm>
            <a:off x="0" y="228600"/>
            <a:ext cx="457200" cy="1047750"/>
          </a:xfrm>
        </p:spPr>
        <p:txBody>
          <a:bodyPr/>
          <a:lstStyle/>
          <a:p>
            <a:fld id="{0CFEC368-1D7A-4F81-ABF6-AE0E36BAF64C}" type="slidenum">
              <a:rPr lang="en-US" smtClean="0"/>
              <a:pPr/>
              <a:t>75</a:t>
            </a:fld>
            <a:endParaRPr lang="en-US" dirty="0"/>
          </a:p>
        </p:txBody>
      </p:sp>
    </p:spTree>
    <p:extLst>
      <p:ext uri="{BB962C8B-B14F-4D97-AF65-F5344CB8AC3E}">
        <p14:creationId xmlns:p14="http://schemas.microsoft.com/office/powerpoint/2010/main" val="3275825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NYSDOH Guidance: COVID-19</a:t>
            </a:r>
          </a:p>
        </p:txBody>
      </p:sp>
      <p:sp>
        <p:nvSpPr>
          <p:cNvPr id="7" name="Content Placeholder 6"/>
          <p:cNvSpPr>
            <a:spLocks noGrp="1"/>
          </p:cNvSpPr>
          <p:nvPr>
            <p:ph idx="1"/>
          </p:nvPr>
        </p:nvSpPr>
        <p:spPr/>
        <p:txBody>
          <a:bodyPr>
            <a:normAutofit fontScale="92500"/>
          </a:bodyPr>
          <a:lstStyle/>
          <a:p>
            <a:r>
              <a:rPr lang="en-US" sz="1800" b="1" dirty="0"/>
              <a:t>Information for Healthcare Providers</a:t>
            </a:r>
          </a:p>
          <a:p>
            <a:pPr lvl="1"/>
            <a:r>
              <a:rPr lang="en-US" sz="1500" dirty="0">
                <a:hlinkClick r:id="rId2"/>
              </a:rPr>
              <a:t>https://coronavirus.health.ny.gov/information-healthcare-providers</a:t>
            </a:r>
            <a:r>
              <a:rPr lang="en-US" sz="1500" b="1" dirty="0"/>
              <a:t> </a:t>
            </a:r>
            <a:br>
              <a:rPr lang="en-US" sz="1500" b="1" dirty="0"/>
            </a:br>
            <a:endParaRPr lang="en-US" sz="1500" b="1" dirty="0"/>
          </a:p>
          <a:p>
            <a:r>
              <a:rPr lang="en-US" sz="1800" b="1" dirty="0"/>
              <a:t>COVID-19 Frequently Asked Questions</a:t>
            </a:r>
          </a:p>
          <a:p>
            <a:pPr lvl="1"/>
            <a:r>
              <a:rPr lang="en-US" sz="1500" dirty="0">
                <a:hlinkClick r:id="rId3"/>
              </a:rPr>
              <a:t>https://coronavirus.health.ny.gov/system/files/documents/2020/03/faqscovid19_32120doh.pdf</a:t>
            </a:r>
            <a:r>
              <a:rPr lang="en-US" sz="1500" dirty="0"/>
              <a:t> </a:t>
            </a:r>
          </a:p>
          <a:p>
            <a:pPr lvl="1"/>
            <a:endParaRPr lang="en-US" sz="1500" b="1" dirty="0"/>
          </a:p>
          <a:p>
            <a:r>
              <a:rPr lang="en-US" sz="1800" b="1" dirty="0"/>
              <a:t>Pregnancy and COVID-19: Resources for Healthcare Providers</a:t>
            </a:r>
          </a:p>
          <a:p>
            <a:pPr lvl="1"/>
            <a:r>
              <a:rPr lang="en-US" sz="1500" u="sng" dirty="0">
                <a:hlinkClick r:id="rId4"/>
              </a:rPr>
              <a:t>https://coronavirus.health.ny.gov/system/files/documents/2020/03/covid-19pregnancyguidanceforproviders3.21.20.pdf</a:t>
            </a:r>
            <a:br>
              <a:rPr lang="en-US" sz="1500" u="sng" dirty="0"/>
            </a:br>
            <a:endParaRPr lang="en-US" sz="1500" dirty="0"/>
          </a:p>
          <a:p>
            <a:r>
              <a:rPr lang="en-US" sz="1800" b="1" dirty="0"/>
              <a:t>Visitation in the Obstetrical and Pediatric Settings (Updated)</a:t>
            </a:r>
          </a:p>
          <a:p>
            <a:pPr lvl="1"/>
            <a:r>
              <a:rPr lang="en-US" sz="1500" u="sng" dirty="0">
                <a:hlinkClick r:id="rId5"/>
              </a:rPr>
              <a:t>https://coronavirus.health.ny.gov/updated-guidance-regarding-obstetrical-and-pediatric-settings</a:t>
            </a:r>
            <a:endParaRPr lang="en-US" sz="1500" dirty="0"/>
          </a:p>
          <a:p>
            <a:pPr marL="342882" lvl="1" indent="0">
              <a:buNone/>
            </a:pPr>
            <a:endParaRPr lang="en-US" sz="1800" dirty="0"/>
          </a:p>
        </p:txBody>
      </p:sp>
    </p:spTree>
    <p:extLst>
      <p:ext uri="{BB962C8B-B14F-4D97-AF65-F5344CB8AC3E}">
        <p14:creationId xmlns:p14="http://schemas.microsoft.com/office/powerpoint/2010/main" val="2077459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5327BF-DF33-A640-B776-5F2ACFA6D7FA}"/>
              </a:ext>
            </a:extLst>
          </p:cNvPr>
          <p:cNvSpPr>
            <a:spLocks noGrp="1"/>
          </p:cNvSpPr>
          <p:nvPr>
            <p:ph type="title"/>
          </p:nvPr>
        </p:nvSpPr>
        <p:spPr>
          <a:xfrm>
            <a:off x="381000" y="1789168"/>
            <a:ext cx="7772400" cy="1650207"/>
          </a:xfrm>
        </p:spPr>
        <p:txBody>
          <a:bodyPr/>
          <a:lstStyle/>
          <a:p>
            <a:r>
              <a:rPr lang="en-US" dirty="0"/>
              <a:t>Telehealth Guidance </a:t>
            </a:r>
          </a:p>
        </p:txBody>
      </p:sp>
      <p:sp>
        <p:nvSpPr>
          <p:cNvPr id="6" name="Text Placeholder 5">
            <a:extLst>
              <a:ext uri="{FF2B5EF4-FFF2-40B4-BE49-F238E27FC236}">
                <a16:creationId xmlns:a16="http://schemas.microsoft.com/office/drawing/2014/main" id="{D6F34990-3702-6B4D-A1F2-3C61F5FAAD54}"/>
              </a:ext>
            </a:extLst>
          </p:cNvPr>
          <p:cNvSpPr>
            <a:spLocks noGrp="1"/>
          </p:cNvSpPr>
          <p:nvPr>
            <p:ph type="body" idx="1"/>
          </p:nvPr>
        </p:nvSpPr>
        <p:spPr>
          <a:xfrm>
            <a:off x="381000" y="3514812"/>
            <a:ext cx="7772400" cy="1125140"/>
          </a:xfrm>
        </p:spPr>
        <p:txBody>
          <a:bodyPr>
            <a:normAutofit fontScale="55000" lnSpcReduction="20000"/>
          </a:bodyPr>
          <a:lstStyle/>
          <a:p>
            <a:r>
              <a:rPr lang="en-US" dirty="0"/>
              <a:t>NYSDOH </a:t>
            </a:r>
          </a:p>
          <a:p>
            <a:pPr marL="342900" indent="-342900">
              <a:buFont typeface="Arial" panose="020B0604020202020204" pitchFamily="34" charset="0"/>
              <a:buChar char="•"/>
            </a:pPr>
            <a:r>
              <a:rPr lang="en-US" dirty="0"/>
              <a:t>Jeanne </a:t>
            </a:r>
            <a:r>
              <a:rPr lang="en-US" dirty="0" err="1"/>
              <a:t>Alicandro</a:t>
            </a:r>
            <a:r>
              <a:rPr lang="en-US" dirty="0"/>
              <a:t> MD, MPH</a:t>
            </a:r>
          </a:p>
          <a:p>
            <a:endParaRPr lang="en-US" dirty="0"/>
          </a:p>
          <a:p>
            <a:r>
              <a:rPr lang="en-US" dirty="0"/>
              <a:t>GNYHA Resources </a:t>
            </a:r>
          </a:p>
          <a:p>
            <a:pPr marL="342900" indent="-342900">
              <a:buFont typeface="Arial" panose="020B0604020202020204" pitchFamily="34" charset="0"/>
              <a:buChar char="•"/>
            </a:pPr>
            <a:r>
              <a:rPr lang="en-US" dirty="0"/>
              <a:t>Puja </a:t>
            </a:r>
            <a:r>
              <a:rPr lang="en-US" dirty="0" err="1"/>
              <a:t>Khare</a:t>
            </a:r>
            <a:r>
              <a:rPr lang="en-US" dirty="0"/>
              <a:t> </a:t>
            </a:r>
            <a:r>
              <a:rPr lang="en-US" dirty="0" err="1"/>
              <a:t>Esq</a:t>
            </a:r>
            <a:r>
              <a:rPr lang="en-US" dirty="0"/>
              <a:t> GNYHA </a:t>
            </a:r>
          </a:p>
        </p:txBody>
      </p:sp>
      <p:sp>
        <p:nvSpPr>
          <p:cNvPr id="4" name="Slide Number Placeholder 3">
            <a:extLst>
              <a:ext uri="{FF2B5EF4-FFF2-40B4-BE49-F238E27FC236}">
                <a16:creationId xmlns:a16="http://schemas.microsoft.com/office/drawing/2014/main" id="{9FD95614-DCE8-C740-B170-9962AF244997}"/>
              </a:ext>
            </a:extLst>
          </p:cNvPr>
          <p:cNvSpPr>
            <a:spLocks noGrp="1"/>
          </p:cNvSpPr>
          <p:nvPr>
            <p:ph type="sldNum" sz="quarter" idx="4294967295"/>
          </p:nvPr>
        </p:nvSpPr>
        <p:spPr>
          <a:xfrm>
            <a:off x="8570913" y="4629150"/>
            <a:ext cx="573087" cy="285750"/>
          </a:xfrm>
        </p:spPr>
        <p:txBody>
          <a:bodyPr/>
          <a:lstStyle/>
          <a:p>
            <a:pPr algn="l"/>
            <a:fld id="{F6E131BB-4BB8-44B9-A038-62124B4EFDC7}" type="slidenum">
              <a:rPr lang="en-US" smtClean="0"/>
              <a:pPr algn="l"/>
              <a:t>77</a:t>
            </a:fld>
            <a:endParaRPr lang="en-US" dirty="0"/>
          </a:p>
        </p:txBody>
      </p:sp>
    </p:spTree>
    <p:extLst>
      <p:ext uri="{BB962C8B-B14F-4D97-AF65-F5344CB8AC3E}">
        <p14:creationId xmlns:p14="http://schemas.microsoft.com/office/powerpoint/2010/main" val="37320332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6400800"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COVID-19 Telehealth and Medicaid Telephonic Communication Services</a:t>
            </a:r>
          </a:p>
        </p:txBody>
      </p:sp>
      <p:sp>
        <p:nvSpPr>
          <p:cNvPr id="4" name="TextBox 3">
            <a:extLst>
              <a:ext uri="{FF2B5EF4-FFF2-40B4-BE49-F238E27FC236}">
                <a16:creationId xmlns:a16="http://schemas.microsoft.com/office/drawing/2014/main" id="{FE36242A-4492-4691-8EAD-F561E8F37F2F}"/>
              </a:ext>
            </a:extLst>
          </p:cNvPr>
          <p:cNvSpPr txBox="1"/>
          <p:nvPr/>
        </p:nvSpPr>
        <p:spPr>
          <a:xfrm>
            <a:off x="457200" y="3943350"/>
            <a:ext cx="7848600"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GNYHA COVID-19 Grand Rounds Webinar: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Considerations for the Perinatal Patient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March 23, 2020</a:t>
            </a:r>
          </a:p>
        </p:txBody>
      </p:sp>
    </p:spTree>
    <p:extLst>
      <p:ext uri="{BB962C8B-B14F-4D97-AF65-F5344CB8AC3E}">
        <p14:creationId xmlns:p14="http://schemas.microsoft.com/office/powerpoint/2010/main" val="3863811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B4264-7798-458D-AC32-4370CD13A776}"/>
              </a:ext>
            </a:extLst>
          </p:cNvPr>
          <p:cNvSpPr>
            <a:spLocks noGrp="1"/>
          </p:cNvSpPr>
          <p:nvPr>
            <p:ph type="title"/>
          </p:nvPr>
        </p:nvSpPr>
        <p:spPr>
          <a:xfrm>
            <a:off x="457200" y="285750"/>
            <a:ext cx="8229600" cy="857250"/>
          </a:xfrm>
        </p:spPr>
        <p:txBody>
          <a:bodyPr>
            <a:noAutofit/>
          </a:bodyPr>
          <a:lstStyle/>
          <a:p>
            <a:r>
              <a:rPr lang="en-US" sz="2400" dirty="0"/>
              <a:t>Encouraging Use of Telehealth Services </a:t>
            </a:r>
            <a:br>
              <a:rPr lang="en-US" sz="2400" dirty="0"/>
            </a:br>
            <a:r>
              <a:rPr lang="en-US" sz="2400" dirty="0"/>
              <a:t>During COVID-19 National Emergency</a:t>
            </a:r>
          </a:p>
        </p:txBody>
      </p:sp>
      <p:sp>
        <p:nvSpPr>
          <p:cNvPr id="3" name="Content Placeholder 2">
            <a:extLst>
              <a:ext uri="{FF2B5EF4-FFF2-40B4-BE49-F238E27FC236}">
                <a16:creationId xmlns:a16="http://schemas.microsoft.com/office/drawing/2014/main" id="{0B2B8556-97B1-4A64-9CFE-72A4E0CE887B}"/>
              </a:ext>
            </a:extLst>
          </p:cNvPr>
          <p:cNvSpPr>
            <a:spLocks noGrp="1"/>
          </p:cNvSpPr>
          <p:nvPr>
            <p:ph idx="1"/>
          </p:nvPr>
        </p:nvSpPr>
        <p:spPr/>
        <p:txBody>
          <a:bodyPr>
            <a:normAutofit fontScale="85000" lnSpcReduction="10000"/>
          </a:bodyPr>
          <a:lstStyle/>
          <a:p>
            <a:r>
              <a:rPr lang="en-US" sz="2000" dirty="0"/>
              <a:t>Effective immediately, Office for Civil Rights (OCR) at the Department of Health and Human Services (HHS) </a:t>
            </a:r>
            <a:r>
              <a:rPr lang="en-US" sz="2000" b="1" dirty="0"/>
              <a:t>will not impose penalties for noncompliance with the regulatory requirements under the HIPAA Rules </a:t>
            </a:r>
            <a:r>
              <a:rPr lang="en-US" sz="2000" dirty="0"/>
              <a:t>against covered health care providers in connection with the good faith provision of telehealth during the COVID-19 nationwide public health emergency. </a:t>
            </a:r>
          </a:p>
          <a:p>
            <a:r>
              <a:rPr lang="en-US" sz="2000" dirty="0"/>
              <a:t>A covered health care provider that wants to use audio or video communication technology to provide telehealth to patients during the COVID-19 nationwide public health emergency can use any </a:t>
            </a:r>
            <a:r>
              <a:rPr lang="en-US" sz="2000" b="1" u="sng" dirty="0"/>
              <a:t>non-public facing </a:t>
            </a:r>
            <a:r>
              <a:rPr lang="en-US" sz="2000" dirty="0"/>
              <a:t>remote communication product that is available to communicate with patients.</a:t>
            </a:r>
            <a:r>
              <a:rPr lang="en-US" sz="2000" b="1" dirty="0"/>
              <a:t> </a:t>
            </a:r>
          </a:p>
          <a:p>
            <a:pPr lvl="1"/>
            <a:r>
              <a:rPr lang="en-US" sz="2400" b="1" u="sng" dirty="0"/>
              <a:t>Acceptable (non-public facing):</a:t>
            </a:r>
            <a:r>
              <a:rPr lang="en-US" sz="2400" dirty="0"/>
              <a:t>  Apple FaceTime, Facebook Messenger video chat, Google Hangouts video, or Skype</a:t>
            </a:r>
          </a:p>
          <a:p>
            <a:pPr lvl="1"/>
            <a:r>
              <a:rPr lang="en-US" sz="2400" b="1" u="sng" dirty="0"/>
              <a:t>Unacceptable (public facing):</a:t>
            </a:r>
            <a:r>
              <a:rPr lang="en-US" sz="2400" b="1" dirty="0"/>
              <a:t> </a:t>
            </a:r>
            <a:r>
              <a:rPr lang="en-US" sz="2400" dirty="0"/>
              <a:t>Facebook Live, Twitch, </a:t>
            </a:r>
            <a:r>
              <a:rPr lang="en-US" sz="2400" dirty="0" err="1"/>
              <a:t>TikTok</a:t>
            </a:r>
            <a:endParaRPr lang="en-US" sz="2400" dirty="0"/>
          </a:p>
          <a:p>
            <a:endParaRPr lang="en-US" dirty="0"/>
          </a:p>
        </p:txBody>
      </p:sp>
      <p:sp>
        <p:nvSpPr>
          <p:cNvPr id="4" name="TextBox 3">
            <a:extLst>
              <a:ext uri="{FF2B5EF4-FFF2-40B4-BE49-F238E27FC236}">
                <a16:creationId xmlns:a16="http://schemas.microsoft.com/office/drawing/2014/main" id="{90593A76-8FFD-4C37-BE88-2545017ABB4C}"/>
              </a:ext>
            </a:extLst>
          </p:cNvPr>
          <p:cNvSpPr txBox="1"/>
          <p:nvPr/>
        </p:nvSpPr>
        <p:spPr>
          <a:xfrm>
            <a:off x="-76200" y="4889584"/>
            <a:ext cx="852963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hlinkClick r:id="rId3"/>
              </a:rPr>
              <a:t>https://www.hhs.gov/hipaa/for-professionals/special-topics/emergency-preparedness/notification-enforcement-discretion-telehealth/index.html</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798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4AFA-4E7F-4DE3-8894-92AF531D2C76}"/>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0623B364-8ED3-4BB7-BFA1-EB31CA56B3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5143500"/>
          </a:xfrm>
        </p:spPr>
      </p:pic>
      <p:sp>
        <p:nvSpPr>
          <p:cNvPr id="10" name="TextBox 9">
            <a:extLst>
              <a:ext uri="{FF2B5EF4-FFF2-40B4-BE49-F238E27FC236}">
                <a16:creationId xmlns:a16="http://schemas.microsoft.com/office/drawing/2014/main" id="{0F72A8D4-83DF-4D9C-BD4A-08727C7A13F0}"/>
              </a:ext>
            </a:extLst>
          </p:cNvPr>
          <p:cNvSpPr txBox="1"/>
          <p:nvPr/>
        </p:nvSpPr>
        <p:spPr>
          <a:xfrm>
            <a:off x="6172201" y="320806"/>
            <a:ext cx="2707727" cy="923330"/>
          </a:xfrm>
          <a:prstGeom prst="rect">
            <a:avLst/>
          </a:prstGeom>
          <a:noFill/>
        </p:spPr>
        <p:txBody>
          <a:bodyPr wrap="square" rtlCol="0">
            <a:spAutoFit/>
          </a:bodyPr>
          <a:lstStyle/>
          <a:p>
            <a:pPr algn="r" defTabSz="685800"/>
            <a:r>
              <a:rPr lang="en-US" sz="2700" dirty="0">
                <a:solidFill>
                  <a:srgbClr val="FFFFFF"/>
                </a:solidFill>
                <a:latin typeface="Calibri"/>
              </a:rPr>
              <a:t>Coronavirus in Pregnancy</a:t>
            </a:r>
          </a:p>
        </p:txBody>
      </p:sp>
      <p:sp>
        <p:nvSpPr>
          <p:cNvPr id="11" name="TextBox 10">
            <a:extLst>
              <a:ext uri="{FF2B5EF4-FFF2-40B4-BE49-F238E27FC236}">
                <a16:creationId xmlns:a16="http://schemas.microsoft.com/office/drawing/2014/main" id="{D1E595A5-8442-463A-A14C-234368D58C3A}"/>
              </a:ext>
            </a:extLst>
          </p:cNvPr>
          <p:cNvSpPr txBox="1"/>
          <p:nvPr/>
        </p:nvSpPr>
        <p:spPr>
          <a:xfrm>
            <a:off x="6172201" y="3758506"/>
            <a:ext cx="2707727" cy="1038746"/>
          </a:xfrm>
          <a:prstGeom prst="rect">
            <a:avLst/>
          </a:prstGeom>
          <a:noFill/>
        </p:spPr>
        <p:txBody>
          <a:bodyPr wrap="square" rtlCol="0">
            <a:spAutoFit/>
          </a:bodyPr>
          <a:lstStyle/>
          <a:p>
            <a:pPr algn="r" defTabSz="685800"/>
            <a:r>
              <a:rPr lang="en-US" sz="1350" dirty="0">
                <a:solidFill>
                  <a:srgbClr val="FFFFFF"/>
                </a:solidFill>
                <a:latin typeface="Calibri"/>
              </a:rPr>
              <a:t>Burton Rochelson, MD</a:t>
            </a:r>
          </a:p>
          <a:p>
            <a:pPr algn="r" defTabSz="685800"/>
            <a:r>
              <a:rPr lang="en-US" sz="1200" dirty="0">
                <a:solidFill>
                  <a:srgbClr val="FFFFFF"/>
                </a:solidFill>
                <a:latin typeface="Calibri"/>
              </a:rPr>
              <a:t>Chief, Maternal-Fetal Medicine</a:t>
            </a:r>
          </a:p>
          <a:p>
            <a:pPr algn="r" defTabSz="685800"/>
            <a:r>
              <a:rPr lang="en-US" sz="1200" dirty="0">
                <a:solidFill>
                  <a:srgbClr val="FFFFFF"/>
                </a:solidFill>
                <a:latin typeface="Calibri"/>
              </a:rPr>
              <a:t>Northwell Health</a:t>
            </a:r>
          </a:p>
          <a:p>
            <a:pPr algn="r" defTabSz="685800"/>
            <a:endParaRPr lang="en-US" sz="1200" dirty="0">
              <a:solidFill>
                <a:srgbClr val="FFFFFF"/>
              </a:solidFill>
              <a:latin typeface="Calibri"/>
            </a:endParaRPr>
          </a:p>
          <a:p>
            <a:pPr algn="r" defTabSz="685800"/>
            <a:r>
              <a:rPr lang="en-US" sz="1200" dirty="0">
                <a:solidFill>
                  <a:srgbClr val="FFFFFF"/>
                </a:solidFill>
                <a:latin typeface="Calibri"/>
              </a:rPr>
              <a:t>March 23</a:t>
            </a:r>
            <a:r>
              <a:rPr lang="en-US" sz="1200" baseline="30000" dirty="0">
                <a:solidFill>
                  <a:srgbClr val="FFFFFF"/>
                </a:solidFill>
                <a:latin typeface="Calibri"/>
              </a:rPr>
              <a:t>rd</a:t>
            </a:r>
            <a:r>
              <a:rPr lang="en-US" sz="1200" dirty="0">
                <a:solidFill>
                  <a:srgbClr val="FFFFFF"/>
                </a:solidFill>
                <a:latin typeface="Calibri"/>
              </a:rPr>
              <a:t>, 2020</a:t>
            </a:r>
          </a:p>
        </p:txBody>
      </p:sp>
    </p:spTree>
    <p:extLst>
      <p:ext uri="{BB962C8B-B14F-4D97-AF65-F5344CB8AC3E}">
        <p14:creationId xmlns:p14="http://schemas.microsoft.com/office/powerpoint/2010/main" val="14818344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185080-0D1C-4878-A419-606F375C6803}"/>
              </a:ext>
            </a:extLst>
          </p:cNvPr>
          <p:cNvSpPr>
            <a:spLocks noGrp="1"/>
          </p:cNvSpPr>
          <p:nvPr>
            <p:ph type="title"/>
          </p:nvPr>
        </p:nvSpPr>
        <p:spPr>
          <a:xfrm>
            <a:off x="628650" y="273844"/>
            <a:ext cx="7886700" cy="994172"/>
          </a:xfrm>
        </p:spPr>
        <p:txBody>
          <a:bodyPr>
            <a:normAutofit/>
          </a:bodyPr>
          <a:lstStyle/>
          <a:p>
            <a:pPr algn="ctr"/>
            <a:r>
              <a:rPr lang="en-US" sz="2400" dirty="0"/>
              <a:t>COVID-19 Medicaid Telephonic </a:t>
            </a:r>
            <a:br>
              <a:rPr lang="en-US" sz="2400" dirty="0"/>
            </a:br>
            <a:r>
              <a:rPr lang="en-US" sz="2400" dirty="0"/>
              <a:t>Communication Services</a:t>
            </a:r>
          </a:p>
        </p:txBody>
      </p:sp>
      <p:sp>
        <p:nvSpPr>
          <p:cNvPr id="5" name="Content Placeholder 4">
            <a:extLst>
              <a:ext uri="{FF2B5EF4-FFF2-40B4-BE49-F238E27FC236}">
                <a16:creationId xmlns:a16="http://schemas.microsoft.com/office/drawing/2014/main" id="{CE097364-282F-41E8-B971-55634E61E228}"/>
              </a:ext>
            </a:extLst>
          </p:cNvPr>
          <p:cNvSpPr>
            <a:spLocks noGrp="1"/>
          </p:cNvSpPr>
          <p:nvPr>
            <p:ph idx="1"/>
          </p:nvPr>
        </p:nvSpPr>
        <p:spPr>
          <a:xfrm>
            <a:off x="628650" y="1369219"/>
            <a:ext cx="7886700" cy="3263504"/>
          </a:xfrm>
        </p:spPr>
        <p:txBody>
          <a:bodyPr>
            <a:normAutofit fontScale="92500" lnSpcReduction="10000"/>
          </a:bodyPr>
          <a:lstStyle/>
          <a:p>
            <a:pPr marL="0" indent="0">
              <a:buNone/>
            </a:pPr>
            <a:r>
              <a:rPr lang="en-US" sz="1800" dirty="0"/>
              <a:t>During the current State of Emergency </a:t>
            </a:r>
            <a:r>
              <a:rPr lang="en-US" sz="1800" b="1" u="sng" dirty="0"/>
              <a:t>only</a:t>
            </a:r>
            <a:r>
              <a:rPr lang="en-US" sz="1800" dirty="0"/>
              <a:t>, New York State Medicaid will reimburse telephonic evaluation and management services to members who are established patients or the legal guardian of an established patient in cases where face-to-face visits may not be recommended and it is medically appropriate for the member to be evaluated and managed by telephone. Telehealth will be covered for all appropriate services for all patients appropriate to treat through this modality.</a:t>
            </a:r>
          </a:p>
          <a:p>
            <a:pPr marL="0" indent="0">
              <a:buNone/>
            </a:pPr>
            <a:r>
              <a:rPr lang="en-US" sz="1800" dirty="0"/>
              <a:t> </a:t>
            </a:r>
            <a:r>
              <a:rPr lang="en-US" sz="1800" b="1" dirty="0"/>
              <a:t>Relevant CPT codes are: </a:t>
            </a:r>
          </a:p>
          <a:p>
            <a:r>
              <a:rPr lang="en-US" sz="1800" b="1" dirty="0"/>
              <a:t>“99441”</a:t>
            </a:r>
            <a:r>
              <a:rPr lang="en-US" sz="1800" dirty="0"/>
              <a:t>: Telephone evaluation and management service; 5-10 minutes of medical discussion Fee: $12.56 </a:t>
            </a:r>
          </a:p>
          <a:p>
            <a:r>
              <a:rPr lang="en-US" sz="1800" b="1" dirty="0"/>
              <a:t>“99442”</a:t>
            </a:r>
            <a:r>
              <a:rPr lang="en-US" sz="1800" dirty="0"/>
              <a:t>: 11-20 minutes of medical discussion Fee: $23.48 </a:t>
            </a:r>
          </a:p>
          <a:p>
            <a:r>
              <a:rPr lang="en-US" sz="1800" b="1" dirty="0"/>
              <a:t>“99443”</a:t>
            </a:r>
            <a:r>
              <a:rPr lang="en-US" sz="1800" dirty="0"/>
              <a:t>: 21-30 minutes of medical discussion Fee: $37.41 </a:t>
            </a:r>
          </a:p>
          <a:p>
            <a:pPr marL="0" indent="0">
              <a:buNone/>
            </a:pPr>
            <a:endParaRPr lang="en-US" sz="1800" dirty="0"/>
          </a:p>
        </p:txBody>
      </p:sp>
    </p:spTree>
    <p:extLst>
      <p:ext uri="{BB962C8B-B14F-4D97-AF65-F5344CB8AC3E}">
        <p14:creationId xmlns:p14="http://schemas.microsoft.com/office/powerpoint/2010/main" val="6059572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B4264-7798-458D-AC32-4370CD13A776}"/>
              </a:ext>
            </a:extLst>
          </p:cNvPr>
          <p:cNvSpPr>
            <a:spLocks noGrp="1"/>
          </p:cNvSpPr>
          <p:nvPr>
            <p:ph type="title"/>
          </p:nvPr>
        </p:nvSpPr>
        <p:spPr/>
        <p:txBody>
          <a:bodyPr>
            <a:normAutofit/>
          </a:bodyPr>
          <a:lstStyle/>
          <a:p>
            <a:r>
              <a:rPr lang="en-US" sz="2400" dirty="0"/>
              <a:t>COVID-19 Telehealth Services</a:t>
            </a:r>
          </a:p>
        </p:txBody>
      </p:sp>
      <p:sp>
        <p:nvSpPr>
          <p:cNvPr id="3" name="Content Placeholder 2">
            <a:extLst>
              <a:ext uri="{FF2B5EF4-FFF2-40B4-BE49-F238E27FC236}">
                <a16:creationId xmlns:a16="http://schemas.microsoft.com/office/drawing/2014/main" id="{0B2B8556-97B1-4A64-9CFE-72A4E0CE887B}"/>
              </a:ext>
            </a:extLst>
          </p:cNvPr>
          <p:cNvSpPr>
            <a:spLocks noGrp="1"/>
          </p:cNvSpPr>
          <p:nvPr>
            <p:ph idx="1"/>
          </p:nvPr>
        </p:nvSpPr>
        <p:spPr/>
        <p:txBody>
          <a:bodyPr>
            <a:normAutofit/>
          </a:bodyPr>
          <a:lstStyle/>
          <a:p>
            <a:r>
              <a:rPr lang="en-US" sz="1700" dirty="0"/>
              <a:t>To the extent it is practical, the Department encourages the use of telehealth to provide COVID-19 related services.</a:t>
            </a:r>
          </a:p>
          <a:p>
            <a:endParaRPr lang="en-US" sz="1700" dirty="0"/>
          </a:p>
          <a:p>
            <a:r>
              <a:rPr lang="en-US" sz="1700" dirty="0"/>
              <a:t>The NYS Telehealth Parity Law requires commercial insurers (under the jurisdiction of the Division of Financial Services) and the Medicaid program (administered by the Department of Health) to provide reimbursement for services delivered via telehealth, if those services would have been covered if delivered in person. </a:t>
            </a:r>
          </a:p>
          <a:p>
            <a:endParaRPr lang="en-US" sz="1700" dirty="0"/>
          </a:p>
        </p:txBody>
      </p:sp>
    </p:spTree>
    <p:extLst>
      <p:ext uri="{BB962C8B-B14F-4D97-AF65-F5344CB8AC3E}">
        <p14:creationId xmlns:p14="http://schemas.microsoft.com/office/powerpoint/2010/main" val="2207645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E4D9-2A74-6F43-94AB-C14AE7CAA2A9}"/>
              </a:ext>
            </a:extLst>
          </p:cNvPr>
          <p:cNvSpPr>
            <a:spLocks noGrp="1"/>
          </p:cNvSpPr>
          <p:nvPr>
            <p:ph type="title"/>
          </p:nvPr>
        </p:nvSpPr>
        <p:spPr/>
        <p:txBody>
          <a:bodyPr>
            <a:normAutofit/>
          </a:bodyPr>
          <a:lstStyle/>
          <a:p>
            <a:r>
              <a:rPr lang="en-US" sz="4000" dirty="0"/>
              <a:t>GNYHA Resources: Telehealth</a:t>
            </a:r>
          </a:p>
        </p:txBody>
      </p:sp>
      <p:sp>
        <p:nvSpPr>
          <p:cNvPr id="3" name="Text Placeholder 2">
            <a:extLst>
              <a:ext uri="{FF2B5EF4-FFF2-40B4-BE49-F238E27FC236}">
                <a16:creationId xmlns:a16="http://schemas.microsoft.com/office/drawing/2014/main" id="{CB855044-5FC2-FE40-BCE6-BA9F223F9134}"/>
              </a:ext>
            </a:extLst>
          </p:cNvPr>
          <p:cNvSpPr>
            <a:spLocks noGrp="1"/>
          </p:cNvSpPr>
          <p:nvPr>
            <p:ph type="body" idx="1"/>
          </p:nvPr>
        </p:nvSpPr>
        <p:spPr/>
        <p:txBody>
          <a:bodyPr/>
          <a:lstStyle/>
          <a:p>
            <a:r>
              <a:rPr lang="en-US" dirty="0"/>
              <a:t>Puja </a:t>
            </a:r>
            <a:r>
              <a:rPr lang="en-US" dirty="0" err="1"/>
              <a:t>Khare</a:t>
            </a:r>
            <a:r>
              <a:rPr lang="en-US" dirty="0"/>
              <a:t>, GNYHA</a:t>
            </a:r>
          </a:p>
        </p:txBody>
      </p:sp>
    </p:spTree>
    <p:extLst>
      <p:ext uri="{BB962C8B-B14F-4D97-AF65-F5344CB8AC3E}">
        <p14:creationId xmlns:p14="http://schemas.microsoft.com/office/powerpoint/2010/main" val="4242606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9D26CE-A090-4845-9EF3-3DD55B59F904}"/>
              </a:ext>
            </a:extLst>
          </p:cNvPr>
          <p:cNvSpPr>
            <a:spLocks noGrp="1"/>
          </p:cNvSpPr>
          <p:nvPr>
            <p:ph idx="1"/>
          </p:nvPr>
        </p:nvSpPr>
        <p:spPr>
          <a:xfrm>
            <a:off x="5334000" y="1474583"/>
            <a:ext cx="3505200" cy="3169598"/>
          </a:xfrm>
          <a:ln>
            <a:solidFill>
              <a:schemeClr val="accent1"/>
            </a:solidFill>
          </a:ln>
        </p:spPr>
        <p:txBody>
          <a:bodyPr>
            <a:normAutofit fontScale="70000" lnSpcReduction="20000"/>
          </a:bodyPr>
          <a:lstStyle/>
          <a:p>
            <a:pPr>
              <a:buFontTx/>
              <a:buChar char="-"/>
            </a:pPr>
            <a:r>
              <a:rPr lang="en-US" b="1" dirty="0"/>
              <a:t>Telehealth Resources: General </a:t>
            </a:r>
          </a:p>
          <a:p>
            <a:pPr lvl="1">
              <a:buFontTx/>
              <a:buChar char="-"/>
            </a:pPr>
            <a:r>
              <a:rPr lang="en-US" dirty="0"/>
              <a:t>Summary of :</a:t>
            </a:r>
          </a:p>
          <a:p>
            <a:pPr lvl="2">
              <a:buFontTx/>
              <a:buChar char="-"/>
            </a:pPr>
            <a:r>
              <a:rPr lang="en-US" dirty="0"/>
              <a:t>Licensing requirements </a:t>
            </a:r>
          </a:p>
          <a:p>
            <a:pPr lvl="2">
              <a:buFontTx/>
              <a:buChar char="-"/>
            </a:pPr>
            <a:r>
              <a:rPr lang="en-US" dirty="0"/>
              <a:t>Privacy and security considerations</a:t>
            </a:r>
          </a:p>
          <a:p>
            <a:pPr lvl="2">
              <a:buFontTx/>
              <a:buChar char="-"/>
            </a:pPr>
            <a:r>
              <a:rPr lang="en-US" dirty="0"/>
              <a:t>Payment </a:t>
            </a:r>
          </a:p>
          <a:p>
            <a:pPr>
              <a:buFontTx/>
              <a:buChar char="-"/>
            </a:pPr>
            <a:r>
              <a:rPr lang="en-US" b="1" dirty="0"/>
              <a:t>Telehealth Billing </a:t>
            </a:r>
          </a:p>
          <a:p>
            <a:pPr lvl="1">
              <a:buFontTx/>
              <a:buChar char="-"/>
            </a:pPr>
            <a:r>
              <a:rPr lang="en-US" dirty="0"/>
              <a:t>Medicare services covered </a:t>
            </a:r>
          </a:p>
          <a:p>
            <a:pPr lvl="1">
              <a:buFontTx/>
              <a:buChar char="-"/>
            </a:pPr>
            <a:r>
              <a:rPr lang="en-US" dirty="0"/>
              <a:t>Codes </a:t>
            </a:r>
          </a:p>
          <a:p>
            <a:pPr>
              <a:buFontTx/>
              <a:buChar char="-"/>
            </a:pPr>
            <a:r>
              <a:rPr lang="en-US" b="1" dirty="0"/>
              <a:t>Telehealth Licensure </a:t>
            </a:r>
          </a:p>
          <a:p>
            <a:pPr lvl="1">
              <a:buFontTx/>
              <a:buChar char="-"/>
            </a:pPr>
            <a:r>
              <a:rPr lang="en-US" dirty="0"/>
              <a:t>Summary of licensure requirements for NYS and surrounding states including NJ, PA, CT etc.</a:t>
            </a:r>
          </a:p>
        </p:txBody>
      </p:sp>
      <p:sp>
        <p:nvSpPr>
          <p:cNvPr id="4" name="Title 3">
            <a:extLst>
              <a:ext uri="{FF2B5EF4-FFF2-40B4-BE49-F238E27FC236}">
                <a16:creationId xmlns:a16="http://schemas.microsoft.com/office/drawing/2014/main" id="{AA0CC35F-5CB8-C849-9A26-0639E214AD96}"/>
              </a:ext>
            </a:extLst>
          </p:cNvPr>
          <p:cNvSpPr>
            <a:spLocks noGrp="1"/>
          </p:cNvSpPr>
          <p:nvPr>
            <p:ph type="title"/>
          </p:nvPr>
        </p:nvSpPr>
        <p:spPr/>
        <p:txBody>
          <a:bodyPr/>
          <a:lstStyle/>
          <a:p>
            <a:r>
              <a:rPr lang="en-US" dirty="0"/>
              <a:t>GNYHA Telehealth Resources </a:t>
            </a:r>
          </a:p>
        </p:txBody>
      </p:sp>
      <p:sp>
        <p:nvSpPr>
          <p:cNvPr id="6" name="Slide Number Placeholder 5">
            <a:extLst>
              <a:ext uri="{FF2B5EF4-FFF2-40B4-BE49-F238E27FC236}">
                <a16:creationId xmlns:a16="http://schemas.microsoft.com/office/drawing/2014/main" id="{A2F38AAF-1505-C94B-8CA1-15B9FD9750F2}"/>
              </a:ext>
            </a:extLst>
          </p:cNvPr>
          <p:cNvSpPr>
            <a:spLocks noGrp="1"/>
          </p:cNvSpPr>
          <p:nvPr>
            <p:ph type="sldNum" sz="quarter" idx="4"/>
          </p:nvPr>
        </p:nvSpPr>
        <p:spPr/>
        <p:txBody>
          <a:bodyPr/>
          <a:lstStyle/>
          <a:p>
            <a:fld id="{0CFEC368-1D7A-4F81-ABF6-AE0E36BAF64C}" type="slidenum">
              <a:rPr lang="en-US" smtClean="0"/>
              <a:pPr/>
              <a:t>83</a:t>
            </a:fld>
            <a:endParaRPr lang="en-US" dirty="0"/>
          </a:p>
        </p:txBody>
      </p:sp>
      <p:pic>
        <p:nvPicPr>
          <p:cNvPr id="8" name="Picture 7">
            <a:extLst>
              <a:ext uri="{FF2B5EF4-FFF2-40B4-BE49-F238E27FC236}">
                <a16:creationId xmlns:a16="http://schemas.microsoft.com/office/drawing/2014/main" id="{D9DBDAB4-3152-5647-88D7-D02CF7C24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74583"/>
            <a:ext cx="3421719" cy="2286000"/>
          </a:xfrm>
          <a:prstGeom prst="rect">
            <a:avLst/>
          </a:prstGeom>
          <a:ln>
            <a:solidFill>
              <a:schemeClr val="accent1"/>
            </a:solidFill>
          </a:ln>
        </p:spPr>
      </p:pic>
      <p:pic>
        <p:nvPicPr>
          <p:cNvPr id="3" name="Picture 2">
            <a:extLst>
              <a:ext uri="{FF2B5EF4-FFF2-40B4-BE49-F238E27FC236}">
                <a16:creationId xmlns:a16="http://schemas.microsoft.com/office/drawing/2014/main" id="{97ABDBA0-36F3-AD40-8E18-F59FC1240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190750"/>
            <a:ext cx="3013453" cy="2453431"/>
          </a:xfrm>
          <a:prstGeom prst="rect">
            <a:avLst/>
          </a:prstGeom>
          <a:ln>
            <a:solidFill>
              <a:schemeClr val="accent1"/>
            </a:solidFill>
          </a:ln>
        </p:spPr>
      </p:pic>
      <p:sp>
        <p:nvSpPr>
          <p:cNvPr id="9" name="TextBox 8">
            <a:extLst>
              <a:ext uri="{FF2B5EF4-FFF2-40B4-BE49-F238E27FC236}">
                <a16:creationId xmlns:a16="http://schemas.microsoft.com/office/drawing/2014/main" id="{A90D6956-D65D-6843-8AA9-6EED00B82E35}"/>
              </a:ext>
            </a:extLst>
          </p:cNvPr>
          <p:cNvSpPr txBox="1"/>
          <p:nvPr/>
        </p:nvSpPr>
        <p:spPr>
          <a:xfrm>
            <a:off x="228600" y="4781550"/>
            <a:ext cx="8382000" cy="228600"/>
          </a:xfrm>
          <a:prstGeom prst="rect">
            <a:avLst/>
          </a:prstGeom>
          <a:solidFill>
            <a:schemeClr val="bg2"/>
          </a:solidFill>
        </p:spPr>
        <p:txBody>
          <a:bodyPr vert="horz" wrap="square" lIns="182880" tIns="45720" rIns="182880" bIns="45720" rtlCol="0" anchor="ctr">
            <a:normAutofit fontScale="40000" lnSpcReduction="20000"/>
          </a:bodyPr>
          <a:lstStyle/>
          <a:p>
            <a:pPr algn="ctr"/>
            <a:r>
              <a:rPr lang="en-US" sz="2800" dirty="0">
                <a:hlinkClick r:id="rId5"/>
              </a:rPr>
              <a:t>Access resources from: https://www.gnyha.org/tool/covid-19-telehealth-resource-guide/</a:t>
            </a:r>
            <a:endParaRPr lang="en-US" sz="2800" dirty="0">
              <a:solidFill>
                <a:schemeClr val="accent1"/>
              </a:solidFill>
            </a:endParaRPr>
          </a:p>
        </p:txBody>
      </p:sp>
    </p:spTree>
    <p:extLst>
      <p:ext uri="{BB962C8B-B14F-4D97-AF65-F5344CB8AC3E}">
        <p14:creationId xmlns:p14="http://schemas.microsoft.com/office/powerpoint/2010/main" val="17600591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65A1C7-1806-C240-9111-C66A9E3A9650}"/>
              </a:ext>
            </a:extLst>
          </p:cNvPr>
          <p:cNvSpPr>
            <a:spLocks noGrp="1"/>
          </p:cNvSpPr>
          <p:nvPr>
            <p:ph type="title"/>
          </p:nvPr>
        </p:nvSpPr>
        <p:spPr/>
        <p:txBody>
          <a:bodyPr/>
          <a:lstStyle/>
          <a:p>
            <a:r>
              <a:rPr lang="en-US" dirty="0"/>
              <a:t>Q&amp;A</a:t>
            </a:r>
          </a:p>
        </p:txBody>
      </p:sp>
      <p:sp>
        <p:nvSpPr>
          <p:cNvPr id="6" name="Text Placeholder 5">
            <a:extLst>
              <a:ext uri="{FF2B5EF4-FFF2-40B4-BE49-F238E27FC236}">
                <a16:creationId xmlns:a16="http://schemas.microsoft.com/office/drawing/2014/main" id="{F9ED22F0-F035-FF4C-A925-336B070B69D9}"/>
              </a:ext>
            </a:extLst>
          </p:cNvPr>
          <p:cNvSpPr>
            <a:spLocks noGrp="1"/>
          </p:cNvSpPr>
          <p:nvPr>
            <p:ph type="body" idx="1"/>
          </p:nvPr>
        </p:nvSpPr>
        <p:spPr/>
        <p:txBody>
          <a:bodyPr>
            <a:normAutofit fontScale="70000" lnSpcReduction="20000"/>
          </a:bodyPr>
          <a:lstStyle/>
          <a:p>
            <a:r>
              <a:rPr lang="en-US" dirty="0"/>
              <a:t>Organizations Represented: </a:t>
            </a:r>
          </a:p>
          <a:p>
            <a:pPr marL="342900" indent="-342900">
              <a:buFontTx/>
              <a:buChar char="-"/>
            </a:pPr>
            <a:r>
              <a:rPr lang="en-US" dirty="0"/>
              <a:t>NYSDOH </a:t>
            </a:r>
          </a:p>
          <a:p>
            <a:pPr marL="342900" indent="-342900">
              <a:buFontTx/>
              <a:buChar char="-"/>
            </a:pPr>
            <a:r>
              <a:rPr lang="en-US" dirty="0"/>
              <a:t>ACOG District II &amp; local OBGYN leaders </a:t>
            </a:r>
          </a:p>
          <a:p>
            <a:pPr marL="342900" indent="-342900">
              <a:buFontTx/>
              <a:buChar char="-"/>
            </a:pPr>
            <a:r>
              <a:rPr lang="en-US" dirty="0"/>
              <a:t>Association for Licensed Midwives</a:t>
            </a:r>
          </a:p>
        </p:txBody>
      </p:sp>
    </p:spTree>
    <p:extLst>
      <p:ext uri="{BB962C8B-B14F-4D97-AF65-F5344CB8AC3E}">
        <p14:creationId xmlns:p14="http://schemas.microsoft.com/office/powerpoint/2010/main" val="40738861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53547-C0A0-7649-8711-107DF834E40A}"/>
              </a:ext>
            </a:extLst>
          </p:cNvPr>
          <p:cNvSpPr>
            <a:spLocks noGrp="1"/>
          </p:cNvSpPr>
          <p:nvPr>
            <p:ph type="title"/>
          </p:nvPr>
        </p:nvSpPr>
        <p:spPr/>
        <p:txBody>
          <a:bodyPr/>
          <a:lstStyle/>
          <a:p>
            <a:r>
              <a:rPr lang="en-US" dirty="0"/>
              <a:t>Contact Information: Northwell Team</a:t>
            </a:r>
          </a:p>
        </p:txBody>
      </p:sp>
      <p:sp>
        <p:nvSpPr>
          <p:cNvPr id="4" name="Slide Number Placeholder 3">
            <a:extLst>
              <a:ext uri="{FF2B5EF4-FFF2-40B4-BE49-F238E27FC236}">
                <a16:creationId xmlns:a16="http://schemas.microsoft.com/office/drawing/2014/main" id="{32CDA60F-94E4-2C43-8EB4-34742BBDF090}"/>
              </a:ext>
            </a:extLst>
          </p:cNvPr>
          <p:cNvSpPr>
            <a:spLocks noGrp="1"/>
          </p:cNvSpPr>
          <p:nvPr>
            <p:ph type="sldNum" sz="quarter" idx="4"/>
          </p:nvPr>
        </p:nvSpPr>
        <p:spPr/>
        <p:txBody>
          <a:bodyPr/>
          <a:lstStyle/>
          <a:p>
            <a:fld id="{0CFEC368-1D7A-4F81-ABF6-AE0E36BAF64C}" type="slidenum">
              <a:rPr lang="en-US" smtClean="0"/>
              <a:pPr/>
              <a:t>85</a:t>
            </a:fld>
            <a:endParaRPr lang="en-US" dirty="0"/>
          </a:p>
        </p:txBody>
      </p:sp>
      <p:graphicFrame>
        <p:nvGraphicFramePr>
          <p:cNvPr id="5" name="Content Placeholder 4">
            <a:extLst>
              <a:ext uri="{FF2B5EF4-FFF2-40B4-BE49-F238E27FC236}">
                <a16:creationId xmlns:a16="http://schemas.microsoft.com/office/drawing/2014/main" id="{D1E51BC5-3619-CC40-9857-F247229C5F56}"/>
              </a:ext>
            </a:extLst>
          </p:cNvPr>
          <p:cNvGraphicFramePr>
            <a:graphicFrameLocks noGrp="1"/>
          </p:cNvGraphicFramePr>
          <p:nvPr>
            <p:ph idx="1"/>
            <p:extLst>
              <p:ext uri="{D42A27DB-BD31-4B8C-83A1-F6EECF244321}">
                <p14:modId xmlns:p14="http://schemas.microsoft.com/office/powerpoint/2010/main" val="1452366368"/>
              </p:ext>
            </p:extLst>
          </p:nvPr>
        </p:nvGraphicFramePr>
        <p:xfrm>
          <a:off x="1905000" y="1581150"/>
          <a:ext cx="5867404"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6339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2BD5206-5FA3-D646-BF90-1D671AA20EF7}"/>
              </a:ext>
            </a:extLst>
          </p:cNvPr>
          <p:cNvGraphicFramePr>
            <a:graphicFrameLocks noGrp="1"/>
          </p:cNvGraphicFramePr>
          <p:nvPr>
            <p:ph idx="1"/>
            <p:extLst>
              <p:ext uri="{D42A27DB-BD31-4B8C-83A1-F6EECF244321}">
                <p14:modId xmlns:p14="http://schemas.microsoft.com/office/powerpoint/2010/main" val="3438311282"/>
              </p:ext>
            </p:extLst>
          </p:nvPr>
        </p:nvGraphicFramePr>
        <p:xfrm>
          <a:off x="1828800" y="1657350"/>
          <a:ext cx="5562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9BEDE1C-9C22-2544-9C8B-3571C9251F60}"/>
              </a:ext>
            </a:extLst>
          </p:cNvPr>
          <p:cNvSpPr>
            <a:spLocks noGrp="1"/>
          </p:cNvSpPr>
          <p:nvPr>
            <p:ph type="title"/>
          </p:nvPr>
        </p:nvSpPr>
        <p:spPr/>
        <p:txBody>
          <a:bodyPr/>
          <a:lstStyle/>
          <a:p>
            <a:r>
              <a:rPr lang="en-US" dirty="0"/>
              <a:t>Contact Information: ACOG</a:t>
            </a:r>
          </a:p>
        </p:txBody>
      </p:sp>
      <p:sp>
        <p:nvSpPr>
          <p:cNvPr id="4" name="Slide Number Placeholder 3">
            <a:extLst>
              <a:ext uri="{FF2B5EF4-FFF2-40B4-BE49-F238E27FC236}">
                <a16:creationId xmlns:a16="http://schemas.microsoft.com/office/drawing/2014/main" id="{9101C71E-7E22-BF48-8736-039EEA1EB709}"/>
              </a:ext>
            </a:extLst>
          </p:cNvPr>
          <p:cNvSpPr>
            <a:spLocks noGrp="1"/>
          </p:cNvSpPr>
          <p:nvPr>
            <p:ph type="sldNum" sz="quarter" idx="4"/>
          </p:nvPr>
        </p:nvSpPr>
        <p:spPr/>
        <p:txBody>
          <a:bodyPr/>
          <a:lstStyle/>
          <a:p>
            <a:fld id="{0CFEC368-1D7A-4F81-ABF6-AE0E36BAF64C}" type="slidenum">
              <a:rPr lang="en-US" smtClean="0"/>
              <a:pPr/>
              <a:t>86</a:t>
            </a:fld>
            <a:endParaRPr lang="en-US" dirty="0"/>
          </a:p>
        </p:txBody>
      </p:sp>
    </p:spTree>
    <p:extLst>
      <p:ext uri="{BB962C8B-B14F-4D97-AF65-F5344CB8AC3E}">
        <p14:creationId xmlns:p14="http://schemas.microsoft.com/office/powerpoint/2010/main" val="18569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2BD5206-5FA3-D646-BF90-1D671AA20EF7}"/>
              </a:ext>
            </a:extLst>
          </p:cNvPr>
          <p:cNvGraphicFramePr>
            <a:graphicFrameLocks noGrp="1"/>
          </p:cNvGraphicFramePr>
          <p:nvPr>
            <p:ph idx="1"/>
            <p:extLst>
              <p:ext uri="{D42A27DB-BD31-4B8C-83A1-F6EECF244321}">
                <p14:modId xmlns:p14="http://schemas.microsoft.com/office/powerpoint/2010/main" val="774422064"/>
              </p:ext>
            </p:extLst>
          </p:nvPr>
        </p:nvGraphicFramePr>
        <p:xfrm>
          <a:off x="1600200" y="1657350"/>
          <a:ext cx="58674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9BEDE1C-9C22-2544-9C8B-3571C9251F60}"/>
              </a:ext>
            </a:extLst>
          </p:cNvPr>
          <p:cNvSpPr>
            <a:spLocks noGrp="1"/>
          </p:cNvSpPr>
          <p:nvPr>
            <p:ph type="title"/>
          </p:nvPr>
        </p:nvSpPr>
        <p:spPr/>
        <p:txBody>
          <a:bodyPr/>
          <a:lstStyle/>
          <a:p>
            <a:r>
              <a:rPr lang="en-US" dirty="0"/>
              <a:t>Contact Information: NYSDOH</a:t>
            </a:r>
          </a:p>
        </p:txBody>
      </p:sp>
      <p:sp>
        <p:nvSpPr>
          <p:cNvPr id="4" name="Slide Number Placeholder 3">
            <a:extLst>
              <a:ext uri="{FF2B5EF4-FFF2-40B4-BE49-F238E27FC236}">
                <a16:creationId xmlns:a16="http://schemas.microsoft.com/office/drawing/2014/main" id="{9101C71E-7E22-BF48-8736-039EEA1EB709}"/>
              </a:ext>
            </a:extLst>
          </p:cNvPr>
          <p:cNvSpPr>
            <a:spLocks noGrp="1"/>
          </p:cNvSpPr>
          <p:nvPr>
            <p:ph type="sldNum" sz="quarter" idx="4"/>
          </p:nvPr>
        </p:nvSpPr>
        <p:spPr/>
        <p:txBody>
          <a:bodyPr/>
          <a:lstStyle/>
          <a:p>
            <a:fld id="{0CFEC368-1D7A-4F81-ABF6-AE0E36BAF64C}" type="slidenum">
              <a:rPr lang="en-US" smtClean="0"/>
              <a:pPr/>
              <a:t>87</a:t>
            </a:fld>
            <a:endParaRPr lang="en-US" dirty="0"/>
          </a:p>
        </p:txBody>
      </p:sp>
    </p:spTree>
    <p:extLst>
      <p:ext uri="{BB962C8B-B14F-4D97-AF65-F5344CB8AC3E}">
        <p14:creationId xmlns:p14="http://schemas.microsoft.com/office/powerpoint/2010/main" val="41690354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2BD5206-5FA3-D646-BF90-1D671AA20EF7}"/>
              </a:ext>
            </a:extLst>
          </p:cNvPr>
          <p:cNvGraphicFramePr>
            <a:graphicFrameLocks noGrp="1"/>
          </p:cNvGraphicFramePr>
          <p:nvPr>
            <p:ph idx="1"/>
            <p:extLst>
              <p:ext uri="{D42A27DB-BD31-4B8C-83A1-F6EECF244321}">
                <p14:modId xmlns:p14="http://schemas.microsoft.com/office/powerpoint/2010/main" val="43164822"/>
              </p:ext>
            </p:extLst>
          </p:nvPr>
        </p:nvGraphicFramePr>
        <p:xfrm>
          <a:off x="762000" y="1276350"/>
          <a:ext cx="83058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9BEDE1C-9C22-2544-9C8B-3571C9251F60}"/>
              </a:ext>
            </a:extLst>
          </p:cNvPr>
          <p:cNvSpPr>
            <a:spLocks noGrp="1"/>
          </p:cNvSpPr>
          <p:nvPr>
            <p:ph type="title"/>
          </p:nvPr>
        </p:nvSpPr>
        <p:spPr/>
        <p:txBody>
          <a:bodyPr/>
          <a:lstStyle/>
          <a:p>
            <a:r>
              <a:rPr lang="en-US" dirty="0"/>
              <a:t>Contact Information: GNYHA</a:t>
            </a:r>
          </a:p>
        </p:txBody>
      </p:sp>
      <p:sp>
        <p:nvSpPr>
          <p:cNvPr id="4" name="Slide Number Placeholder 3">
            <a:extLst>
              <a:ext uri="{FF2B5EF4-FFF2-40B4-BE49-F238E27FC236}">
                <a16:creationId xmlns:a16="http://schemas.microsoft.com/office/drawing/2014/main" id="{9101C71E-7E22-BF48-8736-039EEA1EB709}"/>
              </a:ext>
            </a:extLst>
          </p:cNvPr>
          <p:cNvSpPr>
            <a:spLocks noGrp="1"/>
          </p:cNvSpPr>
          <p:nvPr>
            <p:ph type="sldNum" sz="quarter" idx="4"/>
          </p:nvPr>
        </p:nvSpPr>
        <p:spPr/>
        <p:txBody>
          <a:bodyPr/>
          <a:lstStyle/>
          <a:p>
            <a:fld id="{0CFEC368-1D7A-4F81-ABF6-AE0E36BAF64C}" type="slidenum">
              <a:rPr lang="en-US" smtClean="0"/>
              <a:pPr/>
              <a:t>88</a:t>
            </a:fld>
            <a:endParaRPr lang="en-US" dirty="0"/>
          </a:p>
        </p:txBody>
      </p:sp>
    </p:spTree>
    <p:extLst>
      <p:ext uri="{BB962C8B-B14F-4D97-AF65-F5344CB8AC3E}">
        <p14:creationId xmlns:p14="http://schemas.microsoft.com/office/powerpoint/2010/main" val="160733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0ABA49-F432-BA42-ADAC-76BA3E019C19}"/>
              </a:ext>
            </a:extLst>
          </p:cNvPr>
          <p:cNvSpPr>
            <a:spLocks noGrp="1"/>
          </p:cNvSpPr>
          <p:nvPr>
            <p:ph type="sldNum" sz="quarter" idx="10"/>
          </p:nvPr>
        </p:nvSpPr>
        <p:spPr/>
        <p:txBody>
          <a:bodyPr/>
          <a:lstStyle/>
          <a:p>
            <a:pPr defTabSz="685800"/>
            <a:fld id="{651B757F-C14A-B741-B454-7B185A1C2E7E}" type="slidenum">
              <a:rPr lang="en-US" altLang="en-US">
                <a:solidFill>
                  <a:srgbClr val="53565A"/>
                </a:solidFill>
                <a:latin typeface="Calibri"/>
              </a:rPr>
              <a:pPr defTabSz="685800"/>
              <a:t>9</a:t>
            </a:fld>
            <a:endParaRPr lang="en-US" altLang="en-US" dirty="0">
              <a:solidFill>
                <a:srgbClr val="53565A"/>
              </a:solidFill>
              <a:latin typeface="Calibri"/>
            </a:endParaRPr>
          </a:p>
        </p:txBody>
      </p:sp>
      <p:pic>
        <p:nvPicPr>
          <p:cNvPr id="5" name="Picture 4">
            <a:extLst>
              <a:ext uri="{FF2B5EF4-FFF2-40B4-BE49-F238E27FC236}">
                <a16:creationId xmlns:a16="http://schemas.microsoft.com/office/drawing/2014/main" id="{39F2626A-C1B3-DA4C-9335-5ED1FF15ABA3}"/>
              </a:ext>
            </a:extLst>
          </p:cNvPr>
          <p:cNvPicPr>
            <a:picLocks noChangeAspect="1"/>
          </p:cNvPicPr>
          <p:nvPr/>
        </p:nvPicPr>
        <p:blipFill>
          <a:blip r:embed="rId3"/>
          <a:stretch>
            <a:fillRect/>
          </a:stretch>
        </p:blipFill>
        <p:spPr>
          <a:xfrm>
            <a:off x="1" y="1"/>
            <a:ext cx="9243548" cy="5191793"/>
          </a:xfrm>
          <a:prstGeom prst="rect">
            <a:avLst/>
          </a:prstGeom>
        </p:spPr>
      </p:pic>
      <p:sp>
        <p:nvSpPr>
          <p:cNvPr id="2" name="Rectangle 1">
            <a:extLst>
              <a:ext uri="{FF2B5EF4-FFF2-40B4-BE49-F238E27FC236}">
                <a16:creationId xmlns:a16="http://schemas.microsoft.com/office/drawing/2014/main" id="{5656B615-5657-904A-965D-95936E34114E}"/>
              </a:ext>
            </a:extLst>
          </p:cNvPr>
          <p:cNvSpPr/>
          <p:nvPr/>
        </p:nvSpPr>
        <p:spPr>
          <a:xfrm>
            <a:off x="2528047" y="1008529"/>
            <a:ext cx="2057400" cy="3052483"/>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4" name="TextBox 3">
            <a:extLst>
              <a:ext uri="{FF2B5EF4-FFF2-40B4-BE49-F238E27FC236}">
                <a16:creationId xmlns:a16="http://schemas.microsoft.com/office/drawing/2014/main" id="{2B58C810-B518-5247-B7C0-F3CE5209B61F}"/>
              </a:ext>
            </a:extLst>
          </p:cNvPr>
          <p:cNvSpPr txBox="1"/>
          <p:nvPr/>
        </p:nvSpPr>
        <p:spPr>
          <a:xfrm>
            <a:off x="6817660" y="107576"/>
            <a:ext cx="1022331" cy="300082"/>
          </a:xfrm>
          <a:prstGeom prst="rect">
            <a:avLst/>
          </a:prstGeom>
          <a:noFill/>
        </p:spPr>
        <p:txBody>
          <a:bodyPr wrap="none" rtlCol="0">
            <a:spAutoFit/>
          </a:bodyPr>
          <a:lstStyle/>
          <a:p>
            <a:pPr defTabSz="685800"/>
            <a:r>
              <a:rPr lang="en-US" sz="1350" dirty="0">
                <a:solidFill>
                  <a:srgbClr val="53565A"/>
                </a:solidFill>
                <a:latin typeface="Calibri"/>
              </a:rPr>
              <a:t>Ireland </a:t>
            </a:r>
            <a:r>
              <a:rPr lang="en-US" sz="1350" dirty="0" err="1">
                <a:solidFill>
                  <a:srgbClr val="53565A"/>
                </a:solidFill>
                <a:latin typeface="Calibri"/>
              </a:rPr>
              <a:t>DoH</a:t>
            </a:r>
            <a:endParaRPr lang="en-US" sz="1350" dirty="0">
              <a:solidFill>
                <a:srgbClr val="53565A"/>
              </a:solidFill>
              <a:latin typeface="Calibri"/>
            </a:endParaRPr>
          </a:p>
        </p:txBody>
      </p:sp>
    </p:spTree>
    <p:extLst>
      <p:ext uri="{BB962C8B-B14F-4D97-AF65-F5344CB8AC3E}">
        <p14:creationId xmlns:p14="http://schemas.microsoft.com/office/powerpoint/2010/main" val="186814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nnual_Meeting_v2">
  <a:themeElements>
    <a:clrScheme name="GNYHA">
      <a:dk1>
        <a:srgbClr val="262626"/>
      </a:dk1>
      <a:lt1>
        <a:srgbClr val="FFFFFF"/>
      </a:lt1>
      <a:dk2>
        <a:srgbClr val="3F3F3F"/>
      </a:dk2>
      <a:lt2>
        <a:srgbClr val="EEEEEF"/>
      </a:lt2>
      <a:accent1>
        <a:srgbClr val="256BB4"/>
      </a:accent1>
      <a:accent2>
        <a:srgbClr val="9BCBEB"/>
      </a:accent2>
      <a:accent3>
        <a:srgbClr val="C8102E"/>
      </a:accent3>
      <a:accent4>
        <a:srgbClr val="87027B"/>
      </a:accent4>
      <a:accent5>
        <a:srgbClr val="5B2C86"/>
      </a:accent5>
      <a:accent6>
        <a:srgbClr val="177B47"/>
      </a:accent6>
      <a:hlink>
        <a:srgbClr val="006AC6"/>
      </a:hlink>
      <a:folHlink>
        <a:srgbClr val="243E87"/>
      </a:folHlink>
    </a:clrScheme>
    <a:fontScheme name="GNYHA PPT">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txDef>
      <a:spPr>
        <a:solidFill>
          <a:schemeClr val="bg2"/>
        </a:solidFill>
      </a:spPr>
      <a:bodyPr vert="horz" lIns="182880" tIns="45720" rIns="182880" bIns="45720" rtlCol="0" anchor="ctr">
        <a:normAutofit/>
      </a:bodyPr>
      <a:lstStyle>
        <a:defPPr algn="l">
          <a:defRPr sz="2800" dirty="0">
            <a:solidFill>
              <a:schemeClr val="accent1"/>
            </a:solidFill>
          </a:defRPr>
        </a:defPPr>
      </a:lstStyle>
    </a:txDef>
  </a:objectDefaults>
  <a:extraClrSchemeLst/>
  <a:extLst>
    <a:ext uri="{05A4C25C-085E-4340-85A3-A5531E510DB2}">
      <thm15:themeFamily xmlns:thm15="http://schemas.microsoft.com/office/thememl/2012/main" name="Presentation1" id="{0A0895B8-CE92-3945-B5ED-442B9A0887C4}" vid="{F5422C37-7823-7F49-A311-C6E0543AAB3E}"/>
    </a:ext>
  </a:extLst>
</a:theme>
</file>

<file path=ppt/theme/theme2.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ACOG Colors">
      <a:dk1>
        <a:srgbClr val="333333"/>
      </a:dk1>
      <a:lt1>
        <a:srgbClr val="FFFFFF"/>
      </a:lt1>
      <a:dk2>
        <a:srgbClr val="00A887"/>
      </a:dk2>
      <a:lt2>
        <a:srgbClr val="F3F3F3"/>
      </a:lt2>
      <a:accent1>
        <a:srgbClr val="E4B146"/>
      </a:accent1>
      <a:accent2>
        <a:srgbClr val="109573"/>
      </a:accent2>
      <a:accent3>
        <a:srgbClr val="055C46"/>
      </a:accent3>
      <a:accent4>
        <a:srgbClr val="024D6B"/>
      </a:accent4>
      <a:accent5>
        <a:srgbClr val="007C9A"/>
      </a:accent5>
      <a:accent6>
        <a:srgbClr val="00A887"/>
      </a:accent6>
      <a:hlink>
        <a:srgbClr val="E4B146"/>
      </a:hlink>
      <a:folHlink>
        <a:srgbClr val="007C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OG-Presentation-Template-D2.potx" id="{E3F31FBF-482C-440A-80D0-038E4CB8889F}" vid="{26ECDA2B-9F5E-43C2-AA4D-F32EA9A4F7BC}"/>
    </a:ext>
  </a:extLst>
</a:theme>
</file>

<file path=ppt/theme/theme5.xml><?xml version="1.0" encoding="utf-8"?>
<a:theme xmlns:a="http://schemas.openxmlformats.org/drawingml/2006/main" name="nwh_combo_ajz">
  <a:themeElements>
    <a:clrScheme name="nwh">
      <a:dk1>
        <a:srgbClr val="53565A"/>
      </a:dk1>
      <a:lt1>
        <a:srgbClr val="FFFFFF"/>
      </a:lt1>
      <a:dk2>
        <a:srgbClr val="009ADF"/>
      </a:dk2>
      <a:lt2>
        <a:srgbClr val="FFFFFF"/>
      </a:lt2>
      <a:accent1>
        <a:srgbClr val="003CA5"/>
      </a:accent1>
      <a:accent2>
        <a:srgbClr val="6DC3DF"/>
      </a:accent2>
      <a:accent3>
        <a:srgbClr val="3DAD2C"/>
      </a:accent3>
      <a:accent4>
        <a:srgbClr val="9E29B5"/>
      </a:accent4>
      <a:accent5>
        <a:srgbClr val="9494D1"/>
      </a:accent5>
      <a:accent6>
        <a:srgbClr val="FF681E"/>
      </a:accent6>
      <a:hlink>
        <a:srgbClr val="003CA5"/>
      </a:hlink>
      <a:folHlink>
        <a:srgbClr val="E33D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Annual_Meeting_v2</Template>
  <TotalTime>4312</TotalTime>
  <Words>5270</Words>
  <Application>Microsoft Macintosh PowerPoint</Application>
  <PresentationFormat>On-screen Show (16:9)</PresentationFormat>
  <Paragraphs>858</Paragraphs>
  <Slides>88</Slides>
  <Notes>15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88</vt:i4>
      </vt:variant>
    </vt:vector>
  </HeadingPairs>
  <TitlesOfParts>
    <vt:vector size="100" baseType="lpstr">
      <vt:lpstr>ArialUnicodeMS</vt:lpstr>
      <vt:lpstr>Arial</vt:lpstr>
      <vt:lpstr>Arial,Italic</vt:lpstr>
      <vt:lpstr>Calibri</vt:lpstr>
      <vt:lpstr>Times New Roman</vt:lpstr>
      <vt:lpstr>Wingdings</vt:lpstr>
      <vt:lpstr>Annual_Meeting_v2</vt:lpstr>
      <vt:lpstr>Cover Master</vt:lpstr>
      <vt:lpstr>2_Custom Design</vt:lpstr>
      <vt:lpstr>Office Theme</vt:lpstr>
      <vt:lpstr>nwh_combo_ajz</vt:lpstr>
      <vt:lpstr>6_Custom Design</vt:lpstr>
      <vt:lpstr>COVID-19 Grand Rounds:  Special Considerations for the Perinatal Patient  </vt:lpstr>
      <vt:lpstr>PowerPoint Presentation</vt:lpstr>
      <vt:lpstr>Agenda </vt:lpstr>
      <vt:lpstr>PowerPoint Presentation</vt:lpstr>
      <vt:lpstr>Clinical Considerations for the COVID-19 Perinatal Patient </vt:lpstr>
      <vt:lpstr>Coronavirus &amp; Pregnancy   Michael L. Nimaroff, MD  Burton Rochelson, MD  Natalie Meirowitz, MD  Sumithra Jeganathan, MD  Adriann Combs, DNP, NNP-BC    </vt:lpstr>
      <vt:lpstr>Agenda</vt:lpstr>
      <vt:lpstr>PowerPoint Presentation</vt:lpstr>
      <vt:lpstr>PowerPoint Presentation</vt:lpstr>
      <vt:lpstr>Effect of Coronavirus on Pregnant Mothers</vt:lpstr>
      <vt:lpstr>Coronavirus Symptoms in Pregnancy</vt:lpstr>
      <vt:lpstr>Coronavirus Laboratory Findings</vt:lpstr>
      <vt:lpstr>Coronavirus Obstetric &amp; Clinical Findings</vt:lpstr>
      <vt:lpstr>CoVID-19 + Pregnancy: Chen, et al</vt:lpstr>
      <vt:lpstr>CoVID-19 + Pregnancy: Zhu, et al.</vt:lpstr>
      <vt:lpstr>PowerPoint Presentation</vt:lpstr>
      <vt:lpstr>Current Pregnancy Data Summary</vt:lpstr>
      <vt:lpstr>Effect of Coronavirus on the Fetus</vt:lpstr>
      <vt:lpstr>Effect of Coronavirus on the Newborn </vt:lpstr>
      <vt:lpstr>Effect of Coronavirus on the Pediatric Population </vt:lpstr>
      <vt:lpstr>Strategies for Prenatal Period, Labor &amp; Delivery,  &amp; Postpartum</vt:lpstr>
      <vt:lpstr>Limiting Prenatal Visits-Principles &amp; Caveats </vt:lpstr>
      <vt:lpstr>Summary of Suggested Prenatal Visit Timing in Setting  of COVID</vt:lpstr>
      <vt:lpstr>Limiting OB Ultrasounds</vt:lpstr>
      <vt:lpstr>Guidelines for Ultrasounds During the COVID 19 Pandemic </vt:lpstr>
      <vt:lpstr>Guidelines for Antepartum Testing During  COVID 19 Pandemic</vt:lpstr>
      <vt:lpstr>Delivery in Mothers with Coronavirus</vt:lpstr>
      <vt:lpstr>Mode of Delivery-Coronavirus in Pregnancy</vt:lpstr>
      <vt:lpstr>Elective Inductions</vt:lpstr>
      <vt:lpstr>OB Anesthesia Guidelines for COVID-19</vt:lpstr>
      <vt:lpstr>Special Issues:   Coronavirus in Pregnancy</vt:lpstr>
      <vt:lpstr>Management of Coronavirus in Pregnancy: Treatment?</vt:lpstr>
      <vt:lpstr>Corticosteroids for Fetal Lung Maturity?</vt:lpstr>
      <vt:lpstr>Use of NSAIDS?</vt:lpstr>
      <vt:lpstr>PowerPoint Presentation</vt:lpstr>
      <vt:lpstr>Guidance</vt:lpstr>
      <vt:lpstr>Case Presentation:  COVID-19 in Pregnancy</vt:lpstr>
      <vt:lpstr> O.C.  3/12/20,10:51    42 yo G7P6006 at 27.5 weeks sent to L&amp;D triage from ED  with lower back pain for 3 days, cough for 4 days and subjective fever. She was seen by her prenatal care provider 3 days earlier for back pain and was treated with Macrobid for UTI.   Denied recent travel or sick contacts. Prenatal care at an outside facility.  Med hx: Pyelonephritis 2019  OB hx: NSVD x6, full term, uncomplicated  Medications: Macrobid 100 mg BID, started on 3/10/2020 </vt:lpstr>
      <vt:lpstr> O.C.  Vital Signs   T 37.0  HR: 82  BP: 103/59  RR: 20  O2 sat: 97% RA  Physical Exam  Alert and oriented  Lungs: Clear on auscultation  Cardiac: R/R/R  Abdomen: soft, right  lower quadrant tenderness to palpation  +CVA tenderness bilaterally  SSE: cervix closed   </vt:lpstr>
      <vt:lpstr>O.C.</vt:lpstr>
      <vt:lpstr>O.C.</vt:lpstr>
      <vt:lpstr>O.C.</vt:lpstr>
      <vt:lpstr>O.C.</vt:lpstr>
      <vt:lpstr>O.C.</vt:lpstr>
      <vt:lpstr>Ambulatory &amp; Inpatient Considerations &amp; Challenges</vt:lpstr>
      <vt:lpstr>Coronavirus </vt:lpstr>
      <vt:lpstr>Worldwide BioDashboard (3/22/2020)</vt:lpstr>
      <vt:lpstr>COVID-19 U.S. Cases </vt:lpstr>
      <vt:lpstr>Northwell Health Preparedness </vt:lpstr>
      <vt:lpstr>Northwell Health Preparedness Continuous Actions  </vt:lpstr>
      <vt:lpstr>Northwell Health System Response</vt:lpstr>
      <vt:lpstr>Considerations and Challenges</vt:lpstr>
      <vt:lpstr>Considerations and Challenges</vt:lpstr>
      <vt:lpstr>Inpatient Response &amp; Considerations</vt:lpstr>
      <vt:lpstr>Inpatient Considerations and Challenges</vt:lpstr>
      <vt:lpstr>Outpatient Response and Considerations</vt:lpstr>
      <vt:lpstr>Ambulatory Considerations and Challenges</vt:lpstr>
      <vt:lpstr>Employee Considerations Guidelines</vt:lpstr>
      <vt:lpstr>Current Triage Scheme</vt:lpstr>
      <vt:lpstr> Next Steps</vt:lpstr>
      <vt:lpstr> Next Steps</vt:lpstr>
      <vt:lpstr>PowerPoint Presentation</vt:lpstr>
      <vt:lpstr>Resources</vt:lpstr>
      <vt:lpstr>Staff Wellness</vt:lpstr>
      <vt:lpstr>PowerPoint Presentation</vt:lpstr>
      <vt:lpstr>PowerPoint Presentation</vt:lpstr>
      <vt:lpstr>References</vt:lpstr>
      <vt:lpstr>References</vt:lpstr>
      <vt:lpstr>Coronavirus in Pregnancy Websites</vt:lpstr>
      <vt:lpstr>ACOG Resources </vt:lpstr>
      <vt:lpstr>ACOG COVID-19 Resources</vt:lpstr>
      <vt:lpstr>ACOG COVID-19 Resources </vt:lpstr>
      <vt:lpstr>ACOG &amp; SMFM Algorithm</vt:lpstr>
      <vt:lpstr>Connect with ACOG</vt:lpstr>
      <vt:lpstr>Updates from NYS DOH </vt:lpstr>
      <vt:lpstr>NYSDOH Guidance: COVID-19</vt:lpstr>
      <vt:lpstr>Telehealth Guidance </vt:lpstr>
      <vt:lpstr>PowerPoint Presentation</vt:lpstr>
      <vt:lpstr>Encouraging Use of Telehealth Services  During COVID-19 National Emergency</vt:lpstr>
      <vt:lpstr>COVID-19 Medicaid Telephonic  Communication Services</vt:lpstr>
      <vt:lpstr>COVID-19 Telehealth Services</vt:lpstr>
      <vt:lpstr>GNYHA Resources: Telehealth</vt:lpstr>
      <vt:lpstr>GNYHA Telehealth Resources </vt:lpstr>
      <vt:lpstr>Q&amp;A</vt:lpstr>
      <vt:lpstr>Contact Information: Northwell Team</vt:lpstr>
      <vt:lpstr>Contact Information: ACOG</vt:lpstr>
      <vt:lpstr>Contact Information: NYSDOH</vt:lpstr>
      <vt:lpstr>Contact Information: GNYHA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Grand Rounds:  Special Considerations for the Perinatal Patient  </dc:title>
  <dc:creator>Microsoft Office User</dc:creator>
  <cp:lastModifiedBy>Wing Lee</cp:lastModifiedBy>
  <cp:revision>35</cp:revision>
  <cp:lastPrinted>2020-03-23T19:38:43Z</cp:lastPrinted>
  <dcterms:created xsi:type="dcterms:W3CDTF">2020-03-20T18:29:20Z</dcterms:created>
  <dcterms:modified xsi:type="dcterms:W3CDTF">2020-03-24T20:45:41Z</dcterms:modified>
</cp:coreProperties>
</file>