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handoutMasterIdLst>
    <p:handoutMasterId r:id="rId37"/>
  </p:handoutMasterIdLst>
  <p:sldIdLst>
    <p:sldId id="504" r:id="rId2"/>
    <p:sldId id="522" r:id="rId3"/>
    <p:sldId id="523" r:id="rId4"/>
    <p:sldId id="525" r:id="rId5"/>
    <p:sldId id="508" r:id="rId6"/>
    <p:sldId id="509" r:id="rId7"/>
    <p:sldId id="512" r:id="rId8"/>
    <p:sldId id="510" r:id="rId9"/>
    <p:sldId id="511" r:id="rId10"/>
    <p:sldId id="526" r:id="rId11"/>
    <p:sldId id="527" r:id="rId12"/>
    <p:sldId id="528" r:id="rId13"/>
    <p:sldId id="513" r:id="rId14"/>
    <p:sldId id="515" r:id="rId15"/>
    <p:sldId id="516" r:id="rId16"/>
    <p:sldId id="529" r:id="rId17"/>
    <p:sldId id="530" r:id="rId18"/>
    <p:sldId id="517" r:id="rId19"/>
    <p:sldId id="519" r:id="rId20"/>
    <p:sldId id="520" r:id="rId21"/>
    <p:sldId id="531" r:id="rId22"/>
    <p:sldId id="532" r:id="rId23"/>
    <p:sldId id="533" r:id="rId24"/>
    <p:sldId id="544" r:id="rId25"/>
    <p:sldId id="534" r:id="rId26"/>
    <p:sldId id="536" r:id="rId27"/>
    <p:sldId id="538" r:id="rId28"/>
    <p:sldId id="537" r:id="rId29"/>
    <p:sldId id="539" r:id="rId30"/>
    <p:sldId id="540" r:id="rId31"/>
    <p:sldId id="541" r:id="rId32"/>
    <p:sldId id="542" r:id="rId33"/>
    <p:sldId id="543" r:id="rId34"/>
    <p:sldId id="535" r:id="rId35"/>
  </p:sldIdLst>
  <p:sldSz cx="9144000" cy="5143500" type="screen16x9"/>
  <p:notesSz cx="70104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s, Patrick" initials="M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34E"/>
    <a:srgbClr val="A5B4BF"/>
    <a:srgbClr val="EA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617" autoAdjust="0"/>
    <p:restoredTop sz="91116" autoAdjust="0"/>
  </p:normalViewPr>
  <p:slideViewPr>
    <p:cSldViewPr>
      <p:cViewPr varScale="1">
        <p:scale>
          <a:sx n="154" d="100"/>
          <a:sy n="154" d="100"/>
        </p:scale>
        <p:origin x="1050"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16826-EA63-224A-B0A3-8FBA98E4976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950DBFA3-318B-6F49-8189-461252A6B89B}">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Critical Care </a:t>
          </a:r>
        </a:p>
        <a:p>
          <a:pPr rtl="0"/>
          <a:r>
            <a:rPr lang="en-US" dirty="0" smtClean="0"/>
            <a:t>(adult/pediatric)</a:t>
          </a:r>
          <a:endParaRPr lang="en-US" dirty="0"/>
        </a:p>
      </dgm:t>
    </dgm:pt>
    <dgm:pt modelId="{961CE659-7BB9-DD41-83E2-CD4727D6873A}" type="parTrans" cxnId="{DCB604C9-883B-AC42-83BA-78C2640C0D1B}">
      <dgm:prSet/>
      <dgm:spPr/>
      <dgm:t>
        <a:bodyPr/>
        <a:lstStyle/>
        <a:p>
          <a:endParaRPr lang="en-US"/>
        </a:p>
      </dgm:t>
    </dgm:pt>
    <dgm:pt modelId="{3EB681FD-344B-0D4A-844C-F46230B9EB51}" type="sibTrans" cxnId="{DCB604C9-883B-AC42-83BA-78C2640C0D1B}">
      <dgm:prSet/>
      <dgm:spPr/>
      <dgm:t>
        <a:bodyPr/>
        <a:lstStyle/>
        <a:p>
          <a:endParaRPr lang="en-US"/>
        </a:p>
      </dgm:t>
    </dgm:pt>
    <dgm:pt modelId="{F60DC099-72B3-8A48-94ED-BACDF6E7449D}">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Med/</a:t>
          </a:r>
          <a:r>
            <a:rPr lang="en-US" b="1" dirty="0" err="1" smtClean="0"/>
            <a:t>Surg</a:t>
          </a:r>
          <a:r>
            <a:rPr lang="en-US" b="1" dirty="0" smtClean="0"/>
            <a:t> </a:t>
          </a:r>
        </a:p>
        <a:p>
          <a:pPr rtl="0"/>
          <a:r>
            <a:rPr lang="en-US" dirty="0" smtClean="0"/>
            <a:t>(adult/pediatric)</a:t>
          </a:r>
          <a:endParaRPr lang="en-US" dirty="0"/>
        </a:p>
      </dgm:t>
    </dgm:pt>
    <dgm:pt modelId="{19DA9A05-C142-9C4C-BB72-76B0C808A509}" type="parTrans" cxnId="{019C65E3-5D82-0E44-B3E1-0E9E7F60D705}">
      <dgm:prSet/>
      <dgm:spPr/>
      <dgm:t>
        <a:bodyPr/>
        <a:lstStyle/>
        <a:p>
          <a:endParaRPr lang="en-US"/>
        </a:p>
      </dgm:t>
    </dgm:pt>
    <dgm:pt modelId="{73A28343-86C7-804C-B76B-BA91694CBC07}" type="sibTrans" cxnId="{019C65E3-5D82-0E44-B3E1-0E9E7F60D705}">
      <dgm:prSet/>
      <dgm:spPr/>
      <dgm:t>
        <a:bodyPr/>
        <a:lstStyle/>
        <a:p>
          <a:endParaRPr lang="en-US"/>
        </a:p>
      </dgm:t>
    </dgm:pt>
    <dgm:pt modelId="{A6D20219-1ED0-B544-8C33-B2DB497F0B2F}">
      <dgm:prSet>
        <dgm:style>
          <a:lnRef idx="1">
            <a:schemeClr val="accent3"/>
          </a:lnRef>
          <a:fillRef idx="3">
            <a:schemeClr val="accent3"/>
          </a:fillRef>
          <a:effectRef idx="2">
            <a:schemeClr val="accent3"/>
          </a:effectRef>
          <a:fontRef idx="minor">
            <a:schemeClr val="lt1"/>
          </a:fontRef>
        </dgm:style>
      </dgm:prSet>
      <dgm:spPr/>
      <dgm:t>
        <a:bodyPr/>
        <a:lstStyle/>
        <a:p>
          <a:pPr rtl="0">
            <a:lnSpc>
              <a:spcPct val="100000"/>
            </a:lnSpc>
          </a:pPr>
          <a:r>
            <a:rPr lang="en-US" b="1" dirty="0" smtClean="0"/>
            <a:t>Perinatal</a:t>
          </a:r>
          <a:r>
            <a:rPr lang="en-US" dirty="0" smtClean="0"/>
            <a:t> (antepartum, labor and delivery, postpartum, healthy newborn)</a:t>
          </a:r>
          <a:endParaRPr lang="en-US" dirty="0"/>
        </a:p>
      </dgm:t>
    </dgm:pt>
    <dgm:pt modelId="{DED20864-23E8-CD4C-8CD1-6D1ABB4189D8}" type="parTrans" cxnId="{88959694-2E9F-EB47-8138-574A1E75B810}">
      <dgm:prSet/>
      <dgm:spPr/>
      <dgm:t>
        <a:bodyPr/>
        <a:lstStyle/>
        <a:p>
          <a:endParaRPr lang="en-US"/>
        </a:p>
      </dgm:t>
    </dgm:pt>
    <dgm:pt modelId="{897D5550-5DD9-684F-A678-5F9E892D8EFF}" type="sibTrans" cxnId="{88959694-2E9F-EB47-8138-574A1E75B810}">
      <dgm:prSet/>
      <dgm:spPr/>
      <dgm:t>
        <a:bodyPr/>
        <a:lstStyle/>
        <a:p>
          <a:endParaRPr lang="en-US"/>
        </a:p>
      </dgm:t>
    </dgm:pt>
    <dgm:pt modelId="{3B8A6E36-AE44-B54B-A264-25A9DCA2B89A}">
      <dgm:prSet>
        <dgm:style>
          <a:lnRef idx="1">
            <a:schemeClr val="accent3"/>
          </a:lnRef>
          <a:fillRef idx="3">
            <a:schemeClr val="accent3"/>
          </a:fillRef>
          <a:effectRef idx="2">
            <a:schemeClr val="accent3"/>
          </a:effectRef>
          <a:fontRef idx="minor">
            <a:schemeClr val="lt1"/>
          </a:fontRef>
        </dgm:style>
      </dgm:prSet>
      <dgm:spPr/>
      <dgm:t>
        <a:bodyPr/>
        <a:lstStyle/>
        <a:p>
          <a:pPr rtl="0">
            <a:lnSpc>
              <a:spcPct val="100000"/>
            </a:lnSpc>
          </a:pPr>
          <a:r>
            <a:rPr lang="en-US" b="1" dirty="0" smtClean="0"/>
            <a:t>Psychiatric</a:t>
          </a:r>
          <a:r>
            <a:rPr lang="en-US" dirty="0" smtClean="0"/>
            <a:t> (geriatric, adult, child, adult addiction treatment – medically managed, adult addiction treatment – medically supervised)</a:t>
          </a:r>
          <a:endParaRPr lang="en-US" dirty="0"/>
        </a:p>
      </dgm:t>
    </dgm:pt>
    <dgm:pt modelId="{50DA530B-4B92-834E-ADC4-F67BB03B1803}" type="parTrans" cxnId="{F285B266-42E6-5E43-A891-991FFF73794A}">
      <dgm:prSet/>
      <dgm:spPr/>
      <dgm:t>
        <a:bodyPr/>
        <a:lstStyle/>
        <a:p>
          <a:endParaRPr lang="en-US"/>
        </a:p>
      </dgm:t>
    </dgm:pt>
    <dgm:pt modelId="{2E63FF06-F3CC-5C46-A380-97645C7B92E5}" type="sibTrans" cxnId="{F285B266-42E6-5E43-A891-991FFF73794A}">
      <dgm:prSet/>
      <dgm:spPr/>
      <dgm:t>
        <a:bodyPr/>
        <a:lstStyle/>
        <a:p>
          <a:endParaRPr lang="en-US"/>
        </a:p>
      </dgm:t>
    </dgm:pt>
    <dgm:pt modelId="{E69B1494-61C4-2F49-ADB1-EFC1EE22E8BB}">
      <dgm:prSet>
        <dgm:style>
          <a:lnRef idx="1">
            <a:schemeClr val="accent3"/>
          </a:lnRef>
          <a:fillRef idx="3">
            <a:schemeClr val="accent3"/>
          </a:fillRef>
          <a:effectRef idx="2">
            <a:schemeClr val="accent3"/>
          </a:effectRef>
          <a:fontRef idx="minor">
            <a:schemeClr val="lt1"/>
          </a:fontRef>
        </dgm:style>
      </dgm:prSet>
      <dgm:spPr/>
      <dgm:t>
        <a:bodyPr/>
        <a:lstStyle/>
        <a:p>
          <a:pPr rtl="0"/>
          <a:r>
            <a:rPr lang="en-US" b="1" dirty="0" smtClean="0"/>
            <a:t>Rehab </a:t>
          </a:r>
        </a:p>
        <a:p>
          <a:pPr rtl="0"/>
          <a:r>
            <a:rPr lang="en-US" dirty="0" smtClean="0"/>
            <a:t>(adult, pediatric)</a:t>
          </a:r>
          <a:endParaRPr lang="en-US" dirty="0"/>
        </a:p>
      </dgm:t>
    </dgm:pt>
    <dgm:pt modelId="{5ABE885B-A530-084A-8E50-E3779F25DBF2}" type="parTrans" cxnId="{E7A480E8-CB66-E847-8361-27ED02F38BBF}">
      <dgm:prSet/>
      <dgm:spPr/>
      <dgm:t>
        <a:bodyPr/>
        <a:lstStyle/>
        <a:p>
          <a:endParaRPr lang="en-US"/>
        </a:p>
      </dgm:t>
    </dgm:pt>
    <dgm:pt modelId="{EF64E7AE-3C84-BA46-961C-54194B7AD4EE}" type="sibTrans" cxnId="{E7A480E8-CB66-E847-8361-27ED02F38BBF}">
      <dgm:prSet/>
      <dgm:spPr/>
      <dgm:t>
        <a:bodyPr/>
        <a:lstStyle/>
        <a:p>
          <a:endParaRPr lang="en-US"/>
        </a:p>
      </dgm:t>
    </dgm:pt>
    <dgm:pt modelId="{F0AE336F-B90E-4D47-99A7-2BC6EFB1A71F}" type="pres">
      <dgm:prSet presAssocID="{EF216826-EA63-224A-B0A3-8FBA98E49764}" presName="diagram" presStyleCnt="0">
        <dgm:presLayoutVars>
          <dgm:dir/>
          <dgm:resizeHandles val="exact"/>
        </dgm:presLayoutVars>
      </dgm:prSet>
      <dgm:spPr/>
      <dgm:t>
        <a:bodyPr/>
        <a:lstStyle/>
        <a:p>
          <a:endParaRPr lang="en-US"/>
        </a:p>
      </dgm:t>
    </dgm:pt>
    <dgm:pt modelId="{6E5D6275-7978-E743-AA54-B71BCE7F9A72}" type="pres">
      <dgm:prSet presAssocID="{950DBFA3-318B-6F49-8189-461252A6B89B}" presName="node" presStyleLbl="node1" presStyleIdx="0" presStyleCnt="5">
        <dgm:presLayoutVars>
          <dgm:bulletEnabled val="1"/>
        </dgm:presLayoutVars>
      </dgm:prSet>
      <dgm:spPr/>
      <dgm:t>
        <a:bodyPr/>
        <a:lstStyle/>
        <a:p>
          <a:endParaRPr lang="en-US"/>
        </a:p>
      </dgm:t>
    </dgm:pt>
    <dgm:pt modelId="{2C1237B1-9DA4-2D4E-B0EE-AD87DBA2CE40}" type="pres">
      <dgm:prSet presAssocID="{3EB681FD-344B-0D4A-844C-F46230B9EB51}" presName="sibTrans" presStyleCnt="0"/>
      <dgm:spPr/>
    </dgm:pt>
    <dgm:pt modelId="{92531C24-D6FB-FF48-9C28-CD8F13C85F7F}" type="pres">
      <dgm:prSet presAssocID="{F60DC099-72B3-8A48-94ED-BACDF6E7449D}" presName="node" presStyleLbl="node1" presStyleIdx="1" presStyleCnt="5" custLinFactNeighborX="-675">
        <dgm:presLayoutVars>
          <dgm:bulletEnabled val="1"/>
        </dgm:presLayoutVars>
      </dgm:prSet>
      <dgm:spPr/>
      <dgm:t>
        <a:bodyPr/>
        <a:lstStyle/>
        <a:p>
          <a:endParaRPr lang="en-US"/>
        </a:p>
      </dgm:t>
    </dgm:pt>
    <dgm:pt modelId="{82E3B536-6547-8148-90A8-AB5F9DB2AC82}" type="pres">
      <dgm:prSet presAssocID="{73A28343-86C7-804C-B76B-BA91694CBC07}" presName="sibTrans" presStyleCnt="0"/>
      <dgm:spPr/>
    </dgm:pt>
    <dgm:pt modelId="{8FCF6802-A50C-B147-99B2-3E67AF0EA169}" type="pres">
      <dgm:prSet presAssocID="{A6D20219-1ED0-B544-8C33-B2DB497F0B2F}" presName="node" presStyleLbl="node1" presStyleIdx="2" presStyleCnt="5" custLinFactNeighborX="-2112" custLinFactNeighborY="2264">
        <dgm:presLayoutVars>
          <dgm:bulletEnabled val="1"/>
        </dgm:presLayoutVars>
      </dgm:prSet>
      <dgm:spPr/>
      <dgm:t>
        <a:bodyPr/>
        <a:lstStyle/>
        <a:p>
          <a:endParaRPr lang="en-US"/>
        </a:p>
      </dgm:t>
    </dgm:pt>
    <dgm:pt modelId="{109D2BD4-C9D5-5644-8CF6-C11B059D0647}" type="pres">
      <dgm:prSet presAssocID="{897D5550-5DD9-684F-A678-5F9E892D8EFF}" presName="sibTrans" presStyleCnt="0"/>
      <dgm:spPr/>
    </dgm:pt>
    <dgm:pt modelId="{F04EA64E-6D33-8348-8CE9-BFE395B45583}" type="pres">
      <dgm:prSet presAssocID="{3B8A6E36-AE44-B54B-A264-25A9DCA2B89A}" presName="node" presStyleLbl="node1" presStyleIdx="3" presStyleCnt="5" custScaleX="208680" custLinFactNeighborX="1335">
        <dgm:presLayoutVars>
          <dgm:bulletEnabled val="1"/>
        </dgm:presLayoutVars>
      </dgm:prSet>
      <dgm:spPr/>
      <dgm:t>
        <a:bodyPr/>
        <a:lstStyle/>
        <a:p>
          <a:endParaRPr lang="en-US"/>
        </a:p>
      </dgm:t>
    </dgm:pt>
    <dgm:pt modelId="{BE787132-8B71-A843-8AC3-F82584C635DA}" type="pres">
      <dgm:prSet presAssocID="{2E63FF06-F3CC-5C46-A380-97645C7B92E5}" presName="sibTrans" presStyleCnt="0"/>
      <dgm:spPr/>
    </dgm:pt>
    <dgm:pt modelId="{33DF5E1E-1469-0849-B37F-D5736C6FE5E6}" type="pres">
      <dgm:prSet presAssocID="{E69B1494-61C4-2F49-ADB1-EFC1EE22E8BB}" presName="node" presStyleLbl="node1" presStyleIdx="4" presStyleCnt="5" custLinFactNeighborX="317">
        <dgm:presLayoutVars>
          <dgm:bulletEnabled val="1"/>
        </dgm:presLayoutVars>
      </dgm:prSet>
      <dgm:spPr/>
      <dgm:t>
        <a:bodyPr/>
        <a:lstStyle/>
        <a:p>
          <a:endParaRPr lang="en-US"/>
        </a:p>
      </dgm:t>
    </dgm:pt>
  </dgm:ptLst>
  <dgm:cxnLst>
    <dgm:cxn modelId="{88959694-2E9F-EB47-8138-574A1E75B810}" srcId="{EF216826-EA63-224A-B0A3-8FBA98E49764}" destId="{A6D20219-1ED0-B544-8C33-B2DB497F0B2F}" srcOrd="2" destOrd="0" parTransId="{DED20864-23E8-CD4C-8CD1-6D1ABB4189D8}" sibTransId="{897D5550-5DD9-684F-A678-5F9E892D8EFF}"/>
    <dgm:cxn modelId="{A7281846-49D3-4D87-ABF1-12AF20E7DA6B}" type="presOf" srcId="{EF216826-EA63-224A-B0A3-8FBA98E49764}" destId="{F0AE336F-B90E-4D47-99A7-2BC6EFB1A71F}" srcOrd="0" destOrd="0" presId="urn:microsoft.com/office/officeart/2005/8/layout/default"/>
    <dgm:cxn modelId="{7FBBC498-ABCC-426E-A338-7A6A0D4BF0D5}" type="presOf" srcId="{950DBFA3-318B-6F49-8189-461252A6B89B}" destId="{6E5D6275-7978-E743-AA54-B71BCE7F9A72}" srcOrd="0" destOrd="0" presId="urn:microsoft.com/office/officeart/2005/8/layout/default"/>
    <dgm:cxn modelId="{45B712D0-8960-4216-B65C-F2CB656106C0}" type="presOf" srcId="{E69B1494-61C4-2F49-ADB1-EFC1EE22E8BB}" destId="{33DF5E1E-1469-0849-B37F-D5736C6FE5E6}" srcOrd="0" destOrd="0" presId="urn:microsoft.com/office/officeart/2005/8/layout/default"/>
    <dgm:cxn modelId="{BA18296F-E15F-439B-9E7B-8E895200A5F4}" type="presOf" srcId="{A6D20219-1ED0-B544-8C33-B2DB497F0B2F}" destId="{8FCF6802-A50C-B147-99B2-3E67AF0EA169}" srcOrd="0" destOrd="0" presId="urn:microsoft.com/office/officeart/2005/8/layout/default"/>
    <dgm:cxn modelId="{F285B266-42E6-5E43-A891-991FFF73794A}" srcId="{EF216826-EA63-224A-B0A3-8FBA98E49764}" destId="{3B8A6E36-AE44-B54B-A264-25A9DCA2B89A}" srcOrd="3" destOrd="0" parTransId="{50DA530B-4B92-834E-ADC4-F67BB03B1803}" sibTransId="{2E63FF06-F3CC-5C46-A380-97645C7B92E5}"/>
    <dgm:cxn modelId="{DCB604C9-883B-AC42-83BA-78C2640C0D1B}" srcId="{EF216826-EA63-224A-B0A3-8FBA98E49764}" destId="{950DBFA3-318B-6F49-8189-461252A6B89B}" srcOrd="0" destOrd="0" parTransId="{961CE659-7BB9-DD41-83E2-CD4727D6873A}" sibTransId="{3EB681FD-344B-0D4A-844C-F46230B9EB51}"/>
    <dgm:cxn modelId="{E7A480E8-CB66-E847-8361-27ED02F38BBF}" srcId="{EF216826-EA63-224A-B0A3-8FBA98E49764}" destId="{E69B1494-61C4-2F49-ADB1-EFC1EE22E8BB}" srcOrd="4" destOrd="0" parTransId="{5ABE885B-A530-084A-8E50-E3779F25DBF2}" sibTransId="{EF64E7AE-3C84-BA46-961C-54194B7AD4EE}"/>
    <dgm:cxn modelId="{1C9171A1-89E2-43C7-B08B-F03C74C17B04}" type="presOf" srcId="{F60DC099-72B3-8A48-94ED-BACDF6E7449D}" destId="{92531C24-D6FB-FF48-9C28-CD8F13C85F7F}" srcOrd="0" destOrd="0" presId="urn:microsoft.com/office/officeart/2005/8/layout/default"/>
    <dgm:cxn modelId="{4F1A26FF-2C9C-414E-9520-CADB26BAE65E}" type="presOf" srcId="{3B8A6E36-AE44-B54B-A264-25A9DCA2B89A}" destId="{F04EA64E-6D33-8348-8CE9-BFE395B45583}" srcOrd="0" destOrd="0" presId="urn:microsoft.com/office/officeart/2005/8/layout/default"/>
    <dgm:cxn modelId="{019C65E3-5D82-0E44-B3E1-0E9E7F60D705}" srcId="{EF216826-EA63-224A-B0A3-8FBA98E49764}" destId="{F60DC099-72B3-8A48-94ED-BACDF6E7449D}" srcOrd="1" destOrd="0" parTransId="{19DA9A05-C142-9C4C-BB72-76B0C808A509}" sibTransId="{73A28343-86C7-804C-B76B-BA91694CBC07}"/>
    <dgm:cxn modelId="{D7B40600-BE90-43FC-8952-256E1844B3DE}" type="presParOf" srcId="{F0AE336F-B90E-4D47-99A7-2BC6EFB1A71F}" destId="{6E5D6275-7978-E743-AA54-B71BCE7F9A72}" srcOrd="0" destOrd="0" presId="urn:microsoft.com/office/officeart/2005/8/layout/default"/>
    <dgm:cxn modelId="{2203A181-2449-4011-A2CF-81034727E0B6}" type="presParOf" srcId="{F0AE336F-B90E-4D47-99A7-2BC6EFB1A71F}" destId="{2C1237B1-9DA4-2D4E-B0EE-AD87DBA2CE40}" srcOrd="1" destOrd="0" presId="urn:microsoft.com/office/officeart/2005/8/layout/default"/>
    <dgm:cxn modelId="{44CF5216-95C3-4147-AEFC-2AB8A2A8F545}" type="presParOf" srcId="{F0AE336F-B90E-4D47-99A7-2BC6EFB1A71F}" destId="{92531C24-D6FB-FF48-9C28-CD8F13C85F7F}" srcOrd="2" destOrd="0" presId="urn:microsoft.com/office/officeart/2005/8/layout/default"/>
    <dgm:cxn modelId="{D723090E-8962-4CEB-8B91-025A8EB38FE5}" type="presParOf" srcId="{F0AE336F-B90E-4D47-99A7-2BC6EFB1A71F}" destId="{82E3B536-6547-8148-90A8-AB5F9DB2AC82}" srcOrd="3" destOrd="0" presId="urn:microsoft.com/office/officeart/2005/8/layout/default"/>
    <dgm:cxn modelId="{009CD1D1-F1A1-43AF-9B08-9DEE5A94319C}" type="presParOf" srcId="{F0AE336F-B90E-4D47-99A7-2BC6EFB1A71F}" destId="{8FCF6802-A50C-B147-99B2-3E67AF0EA169}" srcOrd="4" destOrd="0" presId="urn:microsoft.com/office/officeart/2005/8/layout/default"/>
    <dgm:cxn modelId="{B20BB99C-2383-4268-ABD2-C26BDC024B64}" type="presParOf" srcId="{F0AE336F-B90E-4D47-99A7-2BC6EFB1A71F}" destId="{109D2BD4-C9D5-5644-8CF6-C11B059D0647}" srcOrd="5" destOrd="0" presId="urn:microsoft.com/office/officeart/2005/8/layout/default"/>
    <dgm:cxn modelId="{E7D2060B-4B7A-4BE3-B1C2-DCDE74912655}" type="presParOf" srcId="{F0AE336F-B90E-4D47-99A7-2BC6EFB1A71F}" destId="{F04EA64E-6D33-8348-8CE9-BFE395B45583}" srcOrd="6" destOrd="0" presId="urn:microsoft.com/office/officeart/2005/8/layout/default"/>
    <dgm:cxn modelId="{4FA4A2AF-F1FF-4151-A908-F61EA92AC35E}" type="presParOf" srcId="{F0AE336F-B90E-4D47-99A7-2BC6EFB1A71F}" destId="{BE787132-8B71-A843-8AC3-F82584C635DA}" srcOrd="7" destOrd="0" presId="urn:microsoft.com/office/officeart/2005/8/layout/default"/>
    <dgm:cxn modelId="{E21F927B-91C2-4CB4-8C7E-A529D01D8B50}" type="presParOf" srcId="{F0AE336F-B90E-4D47-99A7-2BC6EFB1A71F}" destId="{33DF5E1E-1469-0849-B37F-D5736C6FE5E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D6275-7978-E743-AA54-B71BCE7F9A72}">
      <dsp:nvSpPr>
        <dsp:cNvPr id="0" name=""/>
        <dsp:cNvSpPr/>
      </dsp:nvSpPr>
      <dsp:spPr>
        <a:xfrm>
          <a:off x="187208" y="764"/>
          <a:ext cx="1584888" cy="950932"/>
        </a:xfrm>
        <a:prstGeom prst="rect">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Critical Care </a:t>
          </a:r>
        </a:p>
        <a:p>
          <a:pPr lvl="0" algn="ctr" defTabSz="488950" rtl="0">
            <a:lnSpc>
              <a:spcPct val="90000"/>
            </a:lnSpc>
            <a:spcBef>
              <a:spcPct val="0"/>
            </a:spcBef>
            <a:spcAft>
              <a:spcPct val="35000"/>
            </a:spcAft>
          </a:pPr>
          <a:r>
            <a:rPr lang="en-US" sz="1100" kern="1200" dirty="0" smtClean="0"/>
            <a:t>(adult/pediatric)</a:t>
          </a:r>
          <a:endParaRPr lang="en-US" sz="1100" kern="1200" dirty="0"/>
        </a:p>
      </dsp:txBody>
      <dsp:txXfrm>
        <a:off x="187208" y="764"/>
        <a:ext cx="1584888" cy="950932"/>
      </dsp:txXfrm>
    </dsp:sp>
    <dsp:sp modelId="{92531C24-D6FB-FF48-9C28-CD8F13C85F7F}">
      <dsp:nvSpPr>
        <dsp:cNvPr id="0" name=""/>
        <dsp:cNvSpPr/>
      </dsp:nvSpPr>
      <dsp:spPr>
        <a:xfrm>
          <a:off x="1919887" y="764"/>
          <a:ext cx="1584888" cy="950932"/>
        </a:xfrm>
        <a:prstGeom prst="rect">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Med/</a:t>
          </a:r>
          <a:r>
            <a:rPr lang="en-US" sz="1100" b="1" kern="1200" dirty="0" err="1" smtClean="0"/>
            <a:t>Surg</a:t>
          </a:r>
          <a:r>
            <a:rPr lang="en-US" sz="1100" b="1" kern="1200" dirty="0" smtClean="0"/>
            <a:t> </a:t>
          </a:r>
        </a:p>
        <a:p>
          <a:pPr lvl="0" algn="ctr" defTabSz="488950" rtl="0">
            <a:lnSpc>
              <a:spcPct val="90000"/>
            </a:lnSpc>
            <a:spcBef>
              <a:spcPct val="0"/>
            </a:spcBef>
            <a:spcAft>
              <a:spcPct val="35000"/>
            </a:spcAft>
          </a:pPr>
          <a:r>
            <a:rPr lang="en-US" sz="1100" kern="1200" dirty="0" smtClean="0"/>
            <a:t>(adult/pediatric)</a:t>
          </a:r>
          <a:endParaRPr lang="en-US" sz="1100" kern="1200" dirty="0"/>
        </a:p>
      </dsp:txBody>
      <dsp:txXfrm>
        <a:off x="1919887" y="764"/>
        <a:ext cx="1584888" cy="950932"/>
      </dsp:txXfrm>
    </dsp:sp>
    <dsp:sp modelId="{8FCF6802-A50C-B147-99B2-3E67AF0EA169}">
      <dsp:nvSpPr>
        <dsp:cNvPr id="0" name=""/>
        <dsp:cNvSpPr/>
      </dsp:nvSpPr>
      <dsp:spPr>
        <a:xfrm>
          <a:off x="3640489" y="22293"/>
          <a:ext cx="1584888" cy="950932"/>
        </a:xfrm>
        <a:prstGeom prst="rect">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100000"/>
            </a:lnSpc>
            <a:spcBef>
              <a:spcPct val="0"/>
            </a:spcBef>
            <a:spcAft>
              <a:spcPct val="35000"/>
            </a:spcAft>
          </a:pPr>
          <a:r>
            <a:rPr lang="en-US" sz="1100" b="1" kern="1200" dirty="0" smtClean="0"/>
            <a:t>Perinatal</a:t>
          </a:r>
          <a:r>
            <a:rPr lang="en-US" sz="1100" kern="1200" dirty="0" smtClean="0"/>
            <a:t> (antepartum, labor and delivery, postpartum, healthy newborn)</a:t>
          </a:r>
          <a:endParaRPr lang="en-US" sz="1100" kern="1200" dirty="0"/>
        </a:p>
      </dsp:txBody>
      <dsp:txXfrm>
        <a:off x="3640489" y="22293"/>
        <a:ext cx="1584888" cy="950932"/>
      </dsp:txXfrm>
    </dsp:sp>
    <dsp:sp modelId="{F04EA64E-6D33-8348-8CE9-BFE395B45583}">
      <dsp:nvSpPr>
        <dsp:cNvPr id="0" name=""/>
        <dsp:cNvSpPr/>
      </dsp:nvSpPr>
      <dsp:spPr>
        <a:xfrm>
          <a:off x="218826" y="1110185"/>
          <a:ext cx="3307344" cy="950932"/>
        </a:xfrm>
        <a:prstGeom prst="rect">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100000"/>
            </a:lnSpc>
            <a:spcBef>
              <a:spcPct val="0"/>
            </a:spcBef>
            <a:spcAft>
              <a:spcPct val="35000"/>
            </a:spcAft>
          </a:pPr>
          <a:r>
            <a:rPr lang="en-US" sz="1100" b="1" kern="1200" dirty="0" smtClean="0"/>
            <a:t>Psychiatric</a:t>
          </a:r>
          <a:r>
            <a:rPr lang="en-US" sz="1100" kern="1200" dirty="0" smtClean="0"/>
            <a:t> (geriatric, adult, child, adult addiction treatment – medically managed, adult addiction treatment – medically supervised)</a:t>
          </a:r>
          <a:endParaRPr lang="en-US" sz="1100" kern="1200" dirty="0"/>
        </a:p>
      </dsp:txBody>
      <dsp:txXfrm>
        <a:off x="218826" y="1110185"/>
        <a:ext cx="3307344" cy="950932"/>
      </dsp:txXfrm>
    </dsp:sp>
    <dsp:sp modelId="{33DF5E1E-1469-0849-B37F-D5736C6FE5E6}">
      <dsp:nvSpPr>
        <dsp:cNvPr id="0" name=""/>
        <dsp:cNvSpPr/>
      </dsp:nvSpPr>
      <dsp:spPr>
        <a:xfrm>
          <a:off x="3668526" y="1110185"/>
          <a:ext cx="1584888" cy="950932"/>
        </a:xfrm>
        <a:prstGeom prst="rect">
          <a:avLst/>
        </a:prstGeom>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w="9525"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kern="1200" dirty="0" smtClean="0"/>
            <a:t>Rehab </a:t>
          </a:r>
        </a:p>
        <a:p>
          <a:pPr lvl="0" algn="ctr" defTabSz="488950" rtl="0">
            <a:lnSpc>
              <a:spcPct val="90000"/>
            </a:lnSpc>
            <a:spcBef>
              <a:spcPct val="0"/>
            </a:spcBef>
            <a:spcAft>
              <a:spcPct val="35000"/>
            </a:spcAft>
          </a:pPr>
          <a:r>
            <a:rPr lang="en-US" sz="1100" kern="1200" dirty="0" smtClean="0"/>
            <a:t>(adult, pediatric)</a:t>
          </a:r>
          <a:endParaRPr lang="en-US" sz="1100" kern="1200" dirty="0"/>
        </a:p>
      </dsp:txBody>
      <dsp:txXfrm>
        <a:off x="3668526" y="1110185"/>
        <a:ext cx="1584888" cy="9509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409A182-D41E-4D82-83D6-8D71476276A3}" type="datetimeFigureOut">
              <a:rPr lang="en-US"/>
              <a:pPr>
                <a:defRPr/>
              </a:pPr>
              <a:t>8/14/2017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88A2B1B9-611D-47FD-8046-10DDB511F8AB}" type="slidenum">
              <a:rPr lang="en-US"/>
              <a:pPr>
                <a:defRPr/>
              </a:pPr>
              <a:t>‹#›</a:t>
            </a:fld>
            <a:endParaRPr lang="en-US" dirty="0"/>
          </a:p>
        </p:txBody>
      </p:sp>
    </p:spTree>
    <p:extLst>
      <p:ext uri="{BB962C8B-B14F-4D97-AF65-F5344CB8AC3E}">
        <p14:creationId xmlns:p14="http://schemas.microsoft.com/office/powerpoint/2010/main" val="3970605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F84122F-FB7B-41F3-AE7C-79A2219E3606}" type="datetimeFigureOut">
              <a:rPr lang="en-US"/>
              <a:pPr>
                <a:defRPr/>
              </a:pPr>
              <a:t>8/14/2017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27A2A608-5F0B-4087-9F18-00A1F627706F}" type="slidenum">
              <a:rPr lang="en-US"/>
              <a:pPr>
                <a:defRPr/>
              </a:pPr>
              <a:t>‹#›</a:t>
            </a:fld>
            <a:endParaRPr lang="en-US" dirty="0"/>
          </a:p>
        </p:txBody>
      </p:sp>
    </p:spTree>
    <p:extLst>
      <p:ext uri="{BB962C8B-B14F-4D97-AF65-F5344CB8AC3E}">
        <p14:creationId xmlns:p14="http://schemas.microsoft.com/office/powerpoint/2010/main" val="373400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two implementation</a:t>
            </a:r>
            <a:r>
              <a:rPr lang="en-US" baseline="0" dirty="0" smtClean="0"/>
              <a:t> calls in April and June</a:t>
            </a:r>
            <a:endParaRPr lang="en-US" dirty="0"/>
          </a:p>
        </p:txBody>
      </p:sp>
      <p:sp>
        <p:nvSpPr>
          <p:cNvPr id="4" name="Slide Number Placeholder 3"/>
          <p:cNvSpPr>
            <a:spLocks noGrp="1"/>
          </p:cNvSpPr>
          <p:nvPr>
            <p:ph type="sldNum" sz="quarter" idx="10"/>
          </p:nvPr>
        </p:nvSpPr>
        <p:spPr/>
        <p:txBody>
          <a:bodyPr/>
          <a:lstStyle/>
          <a:p>
            <a:pPr>
              <a:defRPr/>
            </a:pPr>
            <a:fld id="{27A2A608-5F0B-4087-9F18-00A1F627706F}" type="slidenum">
              <a:rPr lang="en-US" smtClean="0"/>
              <a:pPr>
                <a:defRPr/>
              </a:pPr>
              <a:t>17</a:t>
            </a:fld>
            <a:endParaRPr lang="en-US" dirty="0"/>
          </a:p>
        </p:txBody>
      </p:sp>
    </p:spTree>
    <p:extLst>
      <p:ext uri="{BB962C8B-B14F-4D97-AF65-F5344CB8AC3E}">
        <p14:creationId xmlns:p14="http://schemas.microsoft.com/office/powerpoint/2010/main" val="102198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a:t>
            </a:r>
            <a:r>
              <a:rPr lang="en-US" baseline="0" dirty="0" smtClean="0"/>
              <a:t> particularly difficult because there is a lot of promise/potential with data sharing but emergency managers need to be focused on what capabilities exist today not what may exist tomorrow</a:t>
            </a:r>
            <a:endParaRPr lang="en-US" dirty="0"/>
          </a:p>
        </p:txBody>
      </p:sp>
      <p:sp>
        <p:nvSpPr>
          <p:cNvPr id="4" name="Slide Number Placeholder 3"/>
          <p:cNvSpPr>
            <a:spLocks noGrp="1"/>
          </p:cNvSpPr>
          <p:nvPr>
            <p:ph type="sldNum" sz="quarter" idx="10"/>
          </p:nvPr>
        </p:nvSpPr>
        <p:spPr/>
        <p:txBody>
          <a:bodyPr/>
          <a:lstStyle/>
          <a:p>
            <a:pPr>
              <a:defRPr/>
            </a:pPr>
            <a:fld id="{27A2A608-5F0B-4087-9F18-00A1F627706F}" type="slidenum">
              <a:rPr lang="en-US" smtClean="0"/>
              <a:pPr>
                <a:defRPr/>
              </a:pPr>
              <a:t>18</a:t>
            </a:fld>
            <a:endParaRPr lang="en-US" dirty="0"/>
          </a:p>
        </p:txBody>
      </p:sp>
    </p:spTree>
    <p:extLst>
      <p:ext uri="{BB962C8B-B14F-4D97-AF65-F5344CB8AC3E}">
        <p14:creationId xmlns:p14="http://schemas.microsoft.com/office/powerpoint/2010/main" val="159799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two implementation</a:t>
            </a:r>
            <a:r>
              <a:rPr lang="en-US" baseline="0" dirty="0"/>
              <a:t> calls in April and June</a:t>
            </a:r>
            <a:endParaRPr lang="en-US" dirty="0"/>
          </a:p>
        </p:txBody>
      </p:sp>
      <p:sp>
        <p:nvSpPr>
          <p:cNvPr id="4" name="Slide Number Placeholder 3"/>
          <p:cNvSpPr>
            <a:spLocks noGrp="1"/>
          </p:cNvSpPr>
          <p:nvPr>
            <p:ph type="sldNum" sz="quarter" idx="10"/>
          </p:nvPr>
        </p:nvSpPr>
        <p:spPr/>
        <p:txBody>
          <a:bodyPr/>
          <a:lstStyle/>
          <a:p>
            <a:pPr defTabSz="931774">
              <a:defRPr/>
            </a:pPr>
            <a:fld id="{27A2A608-5F0B-4087-9F18-00A1F627706F}" type="slidenum">
              <a:rPr lang="en-US">
                <a:solidFill>
                  <a:prstClr val="black"/>
                </a:solidFill>
                <a:latin typeface="Calibri"/>
              </a:rPr>
              <a:pPr defTabSz="931774">
                <a:defRPr/>
              </a:pPr>
              <a:t>24</a:t>
            </a:fld>
            <a:endParaRPr lang="en-US" dirty="0">
              <a:solidFill>
                <a:prstClr val="black"/>
              </a:solidFill>
              <a:latin typeface="Calibri"/>
            </a:endParaRPr>
          </a:p>
        </p:txBody>
      </p:sp>
    </p:spTree>
    <p:extLst>
      <p:ext uri="{BB962C8B-B14F-4D97-AF65-F5344CB8AC3E}">
        <p14:creationId xmlns:p14="http://schemas.microsoft.com/office/powerpoint/2010/main" val="1422485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189288"/>
            <a:ext cx="9144000" cy="171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57150"/>
            <a:ext cx="9144000" cy="329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71950"/>
            <a:ext cx="3813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47700" y="1069183"/>
            <a:ext cx="7848600" cy="1445419"/>
          </a:xfrm>
          <a:noFill/>
        </p:spPr>
        <p:txBody>
          <a:bodyPr anchor="b">
            <a:noAutofit/>
          </a:bodyPr>
          <a:lstStyle>
            <a:lvl1pPr>
              <a:defRPr sz="4400" cap="all"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571750"/>
            <a:ext cx="6400800" cy="400050"/>
          </a:xfrm>
        </p:spPr>
        <p:txBody>
          <a:bodyPr/>
          <a:lstStyle>
            <a:lvl1pPr marL="0" indent="0" algn="l">
              <a:buNone/>
              <a:defRPr>
                <a:solidFill>
                  <a:schemeClr val="bg1">
                    <a:lumMod val="8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3509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3050"/>
            <a:ext cx="8229600" cy="294894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28600"/>
            <a:ext cx="8686800" cy="1177290"/>
          </a:xfrm>
          <a:prstGeom prst="rect">
            <a:avLst/>
          </a:prstGeom>
          <a:solidFill>
            <a:schemeClr val="accent1"/>
          </a:solidFill>
        </p:spPr>
        <p:txBody>
          <a:bodyPr/>
          <a:lstStyle/>
          <a:p>
            <a:r>
              <a:rPr lang="en-US" smtClean="0"/>
              <a:t>Click to edit Master title style</a:t>
            </a:r>
            <a:endParaRPr lang="en-US" dirty="0"/>
          </a:p>
        </p:txBody>
      </p:sp>
      <p:sp>
        <p:nvSpPr>
          <p:cNvPr id="4" name="Footer Placeholder 7"/>
          <p:cNvSpPr>
            <a:spLocks noGrp="1"/>
          </p:cNvSpPr>
          <p:nvPr>
            <p:ph type="ftr" sz="quarter" idx="10"/>
          </p:nvPr>
        </p:nvSpPr>
        <p:spPr>
          <a:xfrm>
            <a:off x="381000" y="4697413"/>
            <a:ext cx="4800600" cy="247650"/>
          </a:xfrm>
        </p:spPr>
        <p:txBody>
          <a:bodyPr/>
          <a:lstStyle>
            <a:lvl1pPr algn="l">
              <a:defRPr>
                <a:latin typeface="+mj-lt"/>
              </a:defRPr>
            </a:lvl1pPr>
          </a:lstStyle>
          <a:p>
            <a:pPr>
              <a:defRPr/>
            </a:pPr>
            <a:endParaRPr lang="en-US"/>
          </a:p>
        </p:txBody>
      </p:sp>
      <p:sp>
        <p:nvSpPr>
          <p:cNvPr id="5" name="Slide Number Placeholder 5"/>
          <p:cNvSpPr>
            <a:spLocks noGrp="1"/>
          </p:cNvSpPr>
          <p:nvPr>
            <p:ph type="sldNum" sz="quarter" idx="11"/>
          </p:nvPr>
        </p:nvSpPr>
        <p:spPr>
          <a:solidFill>
            <a:schemeClr val="bg1">
              <a:lumMod val="65000"/>
            </a:schemeClr>
          </a:solidFill>
        </p:spPr>
        <p:txBody>
          <a:bodyPr/>
          <a:lstStyle>
            <a:lvl1pPr algn="ctr">
              <a:defRPr sz="1400" b="1">
                <a:solidFill>
                  <a:schemeClr val="bg1"/>
                </a:solidFill>
              </a:defRPr>
            </a:lvl1pPr>
          </a:lstStyle>
          <a:p>
            <a:pPr>
              <a:defRPr/>
            </a:pPr>
            <a:fld id="{3C24D2B9-97E2-4711-9F95-249A263F96DA}" type="slidenum">
              <a:rPr lang="en-US"/>
              <a:pPr>
                <a:defRPr/>
              </a:pPr>
              <a:t>‹#›</a:t>
            </a:fld>
            <a:endParaRPr lang="en-US" dirty="0"/>
          </a:p>
        </p:txBody>
      </p:sp>
    </p:spTree>
    <p:extLst>
      <p:ext uri="{BB962C8B-B14F-4D97-AF65-F5344CB8AC3E}">
        <p14:creationId xmlns:p14="http://schemas.microsoft.com/office/powerpoint/2010/main" val="284271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_NoBrand">
    <p:spTree>
      <p:nvGrpSpPr>
        <p:cNvPr id="1" name=""/>
        <p:cNvGrpSpPr/>
        <p:nvPr/>
      </p:nvGrpSpPr>
      <p:grpSpPr>
        <a:xfrm>
          <a:off x="0" y="0"/>
          <a:ext cx="0" cy="0"/>
          <a:chOff x="0" y="0"/>
          <a:chExt cx="0" cy="0"/>
        </a:xfrm>
      </p:grpSpPr>
      <p:sp>
        <p:nvSpPr>
          <p:cNvPr id="4" name="Rectangle 3"/>
          <p:cNvSpPr/>
          <p:nvPr/>
        </p:nvSpPr>
        <p:spPr>
          <a:xfrm>
            <a:off x="0" y="228600"/>
            <a:ext cx="457200" cy="11779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1651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457200" y="1543050"/>
            <a:ext cx="8229600" cy="294894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28600"/>
            <a:ext cx="8686800" cy="1177290"/>
          </a:xfrm>
          <a:prstGeom prst="rect">
            <a:avLst/>
          </a:prstGeom>
          <a:solidFill>
            <a:schemeClr val="accent1"/>
          </a:solidFill>
        </p:spPr>
        <p:txBody>
          <a:bodyPr/>
          <a:lstStyle/>
          <a:p>
            <a:r>
              <a:rPr lang="en-US" smtClean="0"/>
              <a:t>Click to edit Master title style</a:t>
            </a:r>
            <a:endParaRPr lang="en-US" dirty="0"/>
          </a:p>
        </p:txBody>
      </p:sp>
      <p:sp>
        <p:nvSpPr>
          <p:cNvPr id="6" name="Footer Placeholder 7"/>
          <p:cNvSpPr>
            <a:spLocks noGrp="1"/>
          </p:cNvSpPr>
          <p:nvPr>
            <p:ph type="ftr" sz="quarter" idx="10"/>
          </p:nvPr>
        </p:nvSpPr>
        <p:spPr>
          <a:xfrm>
            <a:off x="381000" y="4697413"/>
            <a:ext cx="4800600" cy="247650"/>
          </a:xfrm>
        </p:spPr>
        <p:txBody>
          <a:bodyPr/>
          <a:lstStyle>
            <a:lvl1pPr algn="l">
              <a:defRPr>
                <a:latin typeface="+mj-lt"/>
              </a:defRPr>
            </a:lvl1pPr>
          </a:lstStyle>
          <a:p>
            <a:pPr>
              <a:defRPr/>
            </a:pPr>
            <a:endParaRPr lang="en-US"/>
          </a:p>
        </p:txBody>
      </p:sp>
      <p:sp>
        <p:nvSpPr>
          <p:cNvPr id="8" name="Slide Number Placeholder 5"/>
          <p:cNvSpPr>
            <a:spLocks noGrp="1"/>
          </p:cNvSpPr>
          <p:nvPr>
            <p:ph type="sldNum" sz="quarter" idx="11"/>
          </p:nvPr>
        </p:nvSpPr>
        <p:spPr/>
        <p:txBody>
          <a:bodyPr/>
          <a:lstStyle>
            <a:lvl1pPr algn="ctr">
              <a:defRPr sz="1400" b="1">
                <a:solidFill>
                  <a:schemeClr val="bg1"/>
                </a:solidFill>
              </a:defRPr>
            </a:lvl1pPr>
          </a:lstStyle>
          <a:p>
            <a:pPr>
              <a:defRPr/>
            </a:pPr>
            <a:fld id="{31FB48B8-2686-44BC-98C2-B63CDA365A58}" type="slidenum">
              <a:rPr lang="en-US"/>
              <a:pPr>
                <a:defRPr/>
              </a:pPr>
              <a:t>‹#›</a:t>
            </a:fld>
            <a:endParaRPr lang="en-US" dirty="0"/>
          </a:p>
        </p:txBody>
      </p:sp>
    </p:spTree>
    <p:extLst>
      <p:ext uri="{BB962C8B-B14F-4D97-AF65-F5344CB8AC3E}">
        <p14:creationId xmlns:p14="http://schemas.microsoft.com/office/powerpoint/2010/main" val="320630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71450"/>
            <a:ext cx="9144000" cy="171450"/>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257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731838" y="2905125"/>
            <a:ext cx="7848600" cy="15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4400550"/>
            <a:ext cx="22891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200151"/>
            <a:ext cx="7772400" cy="1650207"/>
          </a:xfrm>
          <a:noFill/>
        </p:spPr>
        <p:txBody>
          <a:bodyPr anchor="b"/>
          <a:lstStyle>
            <a:lvl1pPr algn="l">
              <a:defRPr sz="4400" b="0" cap="all" baseline="0">
                <a:solidFill>
                  <a:schemeClr val="accent1"/>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25795"/>
            <a:ext cx="7772400" cy="1125140"/>
          </a:xfrm>
        </p:spPr>
        <p:txBody>
          <a:bodyPr>
            <a:normAutofit/>
          </a:bodyPr>
          <a:lstStyle>
            <a:lvl1pPr marL="0" indent="0">
              <a:buNone/>
              <a:defRPr sz="2400" cap="none" baseline="0">
                <a:solidFill>
                  <a:schemeClr val="tx1">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4617826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543050"/>
            <a:ext cx="4038600" cy="301752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43050"/>
            <a:ext cx="4038600" cy="3017520"/>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457200" y="4724400"/>
            <a:ext cx="4800600" cy="247650"/>
          </a:xfrm>
        </p:spPr>
        <p:txBody>
          <a:bodyPr/>
          <a:lstStyle>
            <a:lvl1pPr algn="l">
              <a:defRPr>
                <a:latin typeface="+mj-lt"/>
              </a:defRPr>
            </a:lvl1pPr>
          </a:lstStyle>
          <a:p>
            <a:pPr>
              <a:defRPr/>
            </a:pPr>
            <a:endParaRPr lang="en-US"/>
          </a:p>
        </p:txBody>
      </p:sp>
      <p:sp>
        <p:nvSpPr>
          <p:cNvPr id="6" name="Slide Number Placeholder 6"/>
          <p:cNvSpPr>
            <a:spLocks noGrp="1"/>
          </p:cNvSpPr>
          <p:nvPr>
            <p:ph type="sldNum" sz="quarter" idx="11"/>
          </p:nvPr>
        </p:nvSpPr>
        <p:spPr>
          <a:solidFill>
            <a:schemeClr val="bg1">
              <a:lumMod val="65000"/>
            </a:schemeClr>
          </a:solidFill>
        </p:spPr>
        <p:txBody>
          <a:bodyPr/>
          <a:lstStyle>
            <a:lvl1pPr>
              <a:defRPr/>
            </a:lvl1pPr>
          </a:lstStyle>
          <a:p>
            <a:pPr>
              <a:defRPr/>
            </a:pPr>
            <a:fld id="{D5A3508D-53A2-442E-A620-E1431792DF3F}" type="slidenum">
              <a:rPr lang="en-US"/>
              <a:pPr>
                <a:defRPr/>
              </a:pPr>
              <a:t>‹#›</a:t>
            </a:fld>
            <a:endParaRPr lang="en-US" dirty="0"/>
          </a:p>
        </p:txBody>
      </p:sp>
    </p:spTree>
    <p:extLst>
      <p:ext uri="{BB962C8B-B14F-4D97-AF65-F5344CB8AC3E}">
        <p14:creationId xmlns:p14="http://schemas.microsoft.com/office/powerpoint/2010/main" val="320820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573588" y="1543050"/>
            <a:ext cx="0" cy="30178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chemeClr val="accent1"/>
          </a:solidFill>
        </p:spPr>
        <p:txBody>
          <a:bodyPr/>
          <a:lstStyle>
            <a:lvl1pPr>
              <a:defRPr sz="32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43289"/>
            <a:ext cx="3931920" cy="479822"/>
          </a:xfrm>
          <a:solidFill>
            <a:schemeClr val="accent1"/>
          </a:solidFill>
          <a:ln>
            <a:noFill/>
          </a:ln>
        </p:spPr>
        <p:style>
          <a:lnRef idx="3">
            <a:schemeClr val="lt1"/>
          </a:lnRef>
          <a:fillRef idx="1">
            <a:schemeClr val="accent4"/>
          </a:fillRef>
          <a:effectRef idx="1">
            <a:schemeClr val="accent4"/>
          </a:effectRef>
          <a:fontRef idx="none"/>
        </p:style>
        <p:txBody>
          <a:bodyPr anchor="ctr">
            <a:normAutofit/>
          </a:bodyPr>
          <a:lstStyle>
            <a:lvl1pPr marL="0" indent="0" algn="ctr">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1690"/>
            <a:ext cx="3931920" cy="246888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543050"/>
            <a:ext cx="3931920" cy="479822"/>
          </a:xfrm>
          <a:solidFill>
            <a:schemeClr val="accent1"/>
          </a:solidFill>
          <a:ln>
            <a:noFill/>
          </a:ln>
        </p:spPr>
        <p:style>
          <a:lnRef idx="3">
            <a:schemeClr val="lt1"/>
          </a:lnRef>
          <a:fillRef idx="1">
            <a:schemeClr val="accent4"/>
          </a:fillRef>
          <a:effectRef idx="1">
            <a:schemeClr val="accent4"/>
          </a:effectRef>
          <a:fontRef idx="none"/>
        </p:style>
        <p:txBody>
          <a:bodyPr anchor="ctr">
            <a:normAutofit/>
          </a:bodyPr>
          <a:lstStyle>
            <a:lvl1pPr marL="0" indent="0" algn="ctr">
              <a:buNone/>
              <a:defRPr lang="en-US" sz="2000" b="0" kern="1200" dirty="0" smtClean="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091690"/>
            <a:ext cx="3931920" cy="2468880"/>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a:xfrm>
            <a:off x="381000" y="4656138"/>
            <a:ext cx="4038600" cy="247650"/>
          </a:xfrm>
        </p:spPr>
        <p:txBody>
          <a:bodyPr/>
          <a:lstStyle>
            <a:lvl1pPr algn="l">
              <a:defRPr>
                <a:latin typeface="+mj-lt"/>
              </a:defRPr>
            </a:lvl1pPr>
          </a:lstStyle>
          <a:p>
            <a:pPr>
              <a:defRPr/>
            </a:pPr>
            <a:endParaRPr lang="en-US"/>
          </a:p>
        </p:txBody>
      </p:sp>
      <p:sp>
        <p:nvSpPr>
          <p:cNvPr id="9" name="Slide Number Placeholder 8"/>
          <p:cNvSpPr>
            <a:spLocks noGrp="1"/>
          </p:cNvSpPr>
          <p:nvPr>
            <p:ph type="sldNum" sz="quarter" idx="11"/>
          </p:nvPr>
        </p:nvSpPr>
        <p:spPr>
          <a:solidFill>
            <a:schemeClr val="bg1">
              <a:lumMod val="65000"/>
            </a:schemeClr>
          </a:solidFill>
        </p:spPr>
        <p:txBody>
          <a:bodyPr/>
          <a:lstStyle>
            <a:lvl1pPr>
              <a:defRPr/>
            </a:lvl1pPr>
          </a:lstStyle>
          <a:p>
            <a:pPr>
              <a:defRPr/>
            </a:pPr>
            <a:fld id="{99B88778-96B7-43A1-9DEB-CEA450AC112D}" type="slidenum">
              <a:rPr lang="en-US"/>
              <a:pPr>
                <a:defRPr/>
              </a:pPr>
              <a:t>‹#›</a:t>
            </a:fld>
            <a:endParaRPr lang="en-US" dirty="0"/>
          </a:p>
        </p:txBody>
      </p:sp>
    </p:spTree>
    <p:extLst>
      <p:ext uri="{BB962C8B-B14F-4D97-AF65-F5344CB8AC3E}">
        <p14:creationId xmlns:p14="http://schemas.microsoft.com/office/powerpoint/2010/main" val="283063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71450"/>
            <a:ext cx="9144000" cy="1714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27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92625"/>
            <a:ext cx="2441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94360"/>
            <a:ext cx="2142680" cy="948690"/>
          </a:xfrm>
          <a:solidFill>
            <a:schemeClr val="accent1"/>
          </a:solidFill>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600200"/>
            <a:ext cx="2139696" cy="25488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0"/>
          </p:nvPr>
        </p:nvSpPr>
        <p:spPr>
          <a:xfrm>
            <a:off x="3886200" y="4887913"/>
            <a:ext cx="4800600" cy="247650"/>
          </a:xfrm>
        </p:spPr>
        <p:txBody>
          <a:bodyPr/>
          <a:lstStyle>
            <a:lvl1pPr algn="r">
              <a:defRPr/>
            </a:lvl1pPr>
          </a:lstStyle>
          <a:p>
            <a:pPr>
              <a:defRPr/>
            </a:pPr>
            <a:endParaRPr lang="en-US"/>
          </a:p>
        </p:txBody>
      </p:sp>
      <p:sp>
        <p:nvSpPr>
          <p:cNvPr id="9" name="Slide Number Placeholder 6"/>
          <p:cNvSpPr>
            <a:spLocks noGrp="1"/>
          </p:cNvSpPr>
          <p:nvPr>
            <p:ph type="sldNum" sz="quarter" idx="11"/>
          </p:nvPr>
        </p:nvSpPr>
        <p:spPr>
          <a:xfrm>
            <a:off x="0" y="582613"/>
            <a:ext cx="457200" cy="960437"/>
          </a:xfrm>
        </p:spPr>
        <p:txBody>
          <a:bodyPr/>
          <a:lstStyle>
            <a:lvl1pPr>
              <a:defRPr>
                <a:solidFill>
                  <a:schemeClr val="accent1"/>
                </a:solidFill>
              </a:defRPr>
            </a:lvl1pPr>
          </a:lstStyle>
          <a:p>
            <a:pPr>
              <a:defRPr/>
            </a:pPr>
            <a:fld id="{BBFFB951-FC96-4F95-B519-376C03EF258F}" type="slidenum">
              <a:rPr lang="en-US"/>
              <a:pPr>
                <a:defRPr/>
              </a:pPr>
              <a:t>‹#›</a:t>
            </a:fld>
            <a:endParaRPr lang="en-US" dirty="0"/>
          </a:p>
        </p:txBody>
      </p:sp>
    </p:spTree>
    <p:extLst>
      <p:ext uri="{BB962C8B-B14F-4D97-AF65-F5344CB8AC3E}">
        <p14:creationId xmlns:p14="http://schemas.microsoft.com/office/powerpoint/2010/main" val="262151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2746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618038"/>
            <a:ext cx="2441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23850"/>
            <a:ext cx="9144000" cy="800100"/>
          </a:xfrm>
          <a:solidFill>
            <a:schemeClr val="accent1"/>
          </a:solidFill>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886200" y="4887913"/>
            <a:ext cx="4800600" cy="247650"/>
          </a:xfrm>
        </p:spPr>
        <p:txBody>
          <a:bodyPr/>
          <a:lstStyle>
            <a:lvl1pPr algn="r">
              <a:defRPr/>
            </a:lvl1pPr>
          </a:lstStyle>
          <a:p>
            <a:pPr>
              <a:defRPr/>
            </a:pPr>
            <a:endParaRPr lang="en-US"/>
          </a:p>
        </p:txBody>
      </p:sp>
      <p:sp>
        <p:nvSpPr>
          <p:cNvPr id="7" name="Slide Number Placeholder 5"/>
          <p:cNvSpPr>
            <a:spLocks noGrp="1"/>
          </p:cNvSpPr>
          <p:nvPr>
            <p:ph type="sldNum" sz="quarter" idx="11"/>
          </p:nvPr>
        </p:nvSpPr>
        <p:spPr>
          <a:xfrm rot="5400000">
            <a:off x="8666163" y="4794250"/>
            <a:ext cx="446087" cy="252413"/>
          </a:xfrm>
        </p:spPr>
        <p:txBody>
          <a:bodyPr/>
          <a:lstStyle>
            <a:lvl1pPr>
              <a:defRPr>
                <a:solidFill>
                  <a:schemeClr val="accent1"/>
                </a:solidFill>
              </a:defRPr>
            </a:lvl1pPr>
          </a:lstStyle>
          <a:p>
            <a:pPr>
              <a:defRPr/>
            </a:pPr>
            <a:fld id="{EB5964B9-39AD-48B4-B305-2C3F9A88E53A}" type="slidenum">
              <a:rPr lang="en-US"/>
              <a:pPr>
                <a:defRPr/>
              </a:pPr>
              <a:t>‹#›</a:t>
            </a:fld>
            <a:endParaRPr lang="en-US" dirty="0"/>
          </a:p>
        </p:txBody>
      </p:sp>
    </p:spTree>
    <p:extLst>
      <p:ext uri="{BB962C8B-B14F-4D97-AF65-F5344CB8AC3E}">
        <p14:creationId xmlns:p14="http://schemas.microsoft.com/office/powerpoint/2010/main" val="213150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228600"/>
            <a:ext cx="457200" cy="1177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228600"/>
            <a:ext cx="8686800" cy="1177925"/>
          </a:xfrm>
          <a:prstGeom prst="rect">
            <a:avLst/>
          </a:prstGeom>
          <a:solidFill>
            <a:schemeClr val="bg1">
              <a:lumMod val="65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543050"/>
            <a:ext cx="82296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Rectangle 15"/>
          <p:cNvSpPr/>
          <p:nvPr/>
        </p:nvSpPr>
        <p:spPr>
          <a:xfrm>
            <a:off x="0" y="33338"/>
            <a:ext cx="9144000" cy="1952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0" y="0"/>
            <a:ext cx="9144000" cy="1651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ooter Placeholder 4"/>
          <p:cNvSpPr>
            <a:spLocks noGrp="1"/>
          </p:cNvSpPr>
          <p:nvPr>
            <p:ph type="ftr" sz="quarter" idx="3"/>
          </p:nvPr>
        </p:nvSpPr>
        <p:spPr>
          <a:xfrm>
            <a:off x="381000" y="4656138"/>
            <a:ext cx="4800600" cy="247650"/>
          </a:xfrm>
          <a:prstGeom prst="rect">
            <a:avLst/>
          </a:prstGeom>
        </p:spPr>
        <p:txBody>
          <a:bodyPr vert="horz" lIns="91440" tIns="45720" rIns="91440" bIns="45720" rtlCol="0" anchor="ctr"/>
          <a:lstStyle>
            <a:lvl1pPr algn="l" fontAlgn="auto">
              <a:spcBef>
                <a:spcPts val="0"/>
              </a:spcBef>
              <a:spcAft>
                <a:spcPts val="0"/>
              </a:spcAft>
              <a:defRPr sz="1200">
                <a:solidFill>
                  <a:schemeClr val="accent1"/>
                </a:solidFill>
                <a:latin typeface="+mn-lt"/>
                <a:cs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0" y="228600"/>
            <a:ext cx="457200" cy="1177925"/>
          </a:xfrm>
          <a:prstGeom prst="rect">
            <a:avLst/>
          </a:prstGeom>
        </p:spPr>
        <p:txBody>
          <a:bodyPr vert="horz" lIns="91440" tIns="45720" rIns="91440" bIns="45720" rtlCol="0" anchor="ctr"/>
          <a:lstStyle>
            <a:lvl1pPr algn="ctr" fontAlgn="auto">
              <a:spcBef>
                <a:spcPts val="0"/>
              </a:spcBef>
              <a:spcAft>
                <a:spcPts val="0"/>
              </a:spcAft>
              <a:defRPr sz="1400" b="1">
                <a:solidFill>
                  <a:schemeClr val="bg1"/>
                </a:solidFill>
                <a:latin typeface="+mn-lt"/>
                <a:cs typeface="+mn-cs"/>
              </a:defRPr>
            </a:lvl1pPr>
          </a:lstStyle>
          <a:p>
            <a:pPr>
              <a:defRPr/>
            </a:pPr>
            <a:fld id="{85C8DD69-8968-4BF3-9E46-F1FF3B850997}" type="slidenum">
              <a:rPr lang="en-US"/>
              <a:pPr>
                <a:defRPr/>
              </a:pPr>
              <a:t>‹#›</a:t>
            </a:fld>
            <a:endParaRPr lang="en-US" dirty="0"/>
          </a:p>
        </p:txBody>
      </p:sp>
      <p:pic>
        <p:nvPicPr>
          <p:cNvPr id="1033"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4570413"/>
            <a:ext cx="228917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3200" kern="1200" spc="-100">
          <a:solidFill>
            <a:schemeClr val="bg1"/>
          </a:solidFill>
          <a:latin typeface="+mj-lt"/>
          <a:ea typeface="Calibri" pitchFamily="34" charset="0"/>
          <a:cs typeface="Calibri" pitchFamily="34" charset="0"/>
        </a:defRPr>
      </a:lvl1pPr>
      <a:lvl2pPr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2pPr>
      <a:lvl3pPr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3pPr>
      <a:lvl4pPr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4pPr>
      <a:lvl5pPr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5pPr>
      <a:lvl6pPr marL="457200"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6pPr>
      <a:lvl7pPr marL="914400"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7pPr>
      <a:lvl8pPr marL="1371600"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8pPr>
      <a:lvl9pPr marL="1828800" algn="l" rtl="0" eaLnBrk="1" fontAlgn="base" hangingPunct="1">
        <a:spcBef>
          <a:spcPct val="0"/>
        </a:spcBef>
        <a:spcAft>
          <a:spcPct val="0"/>
        </a:spcAft>
        <a:defRPr sz="3200">
          <a:solidFill>
            <a:schemeClr val="bg1"/>
          </a:solidFill>
          <a:latin typeface="Arial" charset="0"/>
          <a:ea typeface="Calibri" pitchFamily="34" charset="0"/>
          <a:cs typeface="Calibri" pitchFamily="34" charset="0"/>
        </a:defRPr>
      </a:lvl9pPr>
    </p:titleStyle>
    <p:bodyStyle>
      <a:lvl1pPr marL="182563" indent="-182563" algn="l" rtl="0" eaLnBrk="1" fontAlgn="base" hangingPunct="1">
        <a:spcBef>
          <a:spcPct val="20000"/>
        </a:spcBef>
        <a:spcAft>
          <a:spcPct val="0"/>
        </a:spcAft>
        <a:buClr>
          <a:schemeClr val="tx2"/>
        </a:buClr>
        <a:buSzPct val="85000"/>
        <a:buFont typeface="Arial" charset="0"/>
        <a:buChar char="□"/>
        <a:defRPr sz="2400" kern="1200">
          <a:solidFill>
            <a:srgbClr val="3C3C3C"/>
          </a:solidFill>
          <a:latin typeface="+mn-lt"/>
          <a:ea typeface="Calibri" pitchFamily="34" charset="0"/>
          <a:cs typeface="Calibri" pitchFamily="34" charset="0"/>
        </a:defRPr>
      </a:lvl1pPr>
      <a:lvl2pPr marL="457200" indent="-182563" algn="l" rtl="0" eaLnBrk="1" fontAlgn="base" hangingPunct="1">
        <a:spcBef>
          <a:spcPct val="20000"/>
        </a:spcBef>
        <a:spcAft>
          <a:spcPct val="0"/>
        </a:spcAft>
        <a:buClr>
          <a:schemeClr val="accent2"/>
        </a:buClr>
        <a:buSzPct val="85000"/>
        <a:buFont typeface="Arial" charset="0"/>
        <a:buChar char="□"/>
        <a:defRPr sz="2000" kern="1200">
          <a:solidFill>
            <a:srgbClr val="3C3C3C"/>
          </a:solidFill>
          <a:latin typeface="+mn-lt"/>
          <a:ea typeface="Calibri" pitchFamily="34" charset="0"/>
          <a:cs typeface="Calibri" pitchFamily="34" charset="0"/>
        </a:defRPr>
      </a:lvl2pPr>
      <a:lvl3pPr marL="730250" indent="-182563" algn="l" rtl="0" eaLnBrk="1" fontAlgn="base" hangingPunct="1">
        <a:spcBef>
          <a:spcPct val="20000"/>
        </a:spcBef>
        <a:spcAft>
          <a:spcPct val="0"/>
        </a:spcAft>
        <a:buClr>
          <a:srgbClr val="8A8D32"/>
        </a:buClr>
        <a:buSzPct val="90000"/>
        <a:buFont typeface="Arial" charset="0"/>
        <a:buChar char="□"/>
        <a:defRPr kern="1200">
          <a:solidFill>
            <a:srgbClr val="3C3C3C"/>
          </a:solidFill>
          <a:latin typeface="+mn-lt"/>
          <a:ea typeface="Calibri" pitchFamily="34" charset="0"/>
          <a:cs typeface="Calibri" pitchFamily="34" charset="0"/>
        </a:defRPr>
      </a:lvl3pPr>
      <a:lvl4pPr marL="1004888" indent="-182563" algn="l" rtl="0" eaLnBrk="1" fontAlgn="base" hangingPunct="1">
        <a:spcBef>
          <a:spcPct val="20000"/>
        </a:spcBef>
        <a:spcAft>
          <a:spcPct val="0"/>
        </a:spcAft>
        <a:buClr>
          <a:srgbClr val="A8353A"/>
        </a:buClr>
        <a:buFont typeface="Arial" charset="0"/>
        <a:buChar char="□"/>
        <a:defRPr sz="1600" kern="1200">
          <a:solidFill>
            <a:srgbClr val="3C3C3C"/>
          </a:solidFill>
          <a:latin typeface="+mn-lt"/>
          <a:ea typeface="Calibri" pitchFamily="34" charset="0"/>
          <a:cs typeface="Calibri" pitchFamily="34" charset="0"/>
        </a:defRPr>
      </a:lvl4pPr>
      <a:lvl5pPr marL="1187450" indent="-136525" algn="l" rtl="0" eaLnBrk="1" fontAlgn="base" hangingPunct="1">
        <a:spcBef>
          <a:spcPct val="20000"/>
        </a:spcBef>
        <a:spcAft>
          <a:spcPct val="0"/>
        </a:spcAft>
        <a:buClr>
          <a:srgbClr val="61376F"/>
        </a:buClr>
        <a:buSzPct val="100000"/>
        <a:buFont typeface="Arial" charset="0"/>
        <a:buChar char="□"/>
        <a:defRPr sz="1400" kern="1200">
          <a:solidFill>
            <a:srgbClr val="3C3C3C"/>
          </a:solidFill>
          <a:latin typeface="+mn-lt"/>
          <a:ea typeface="Calibri" pitchFamily="34" charset="0"/>
          <a:cs typeface="Calibri"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jmandel-ricci@gnyh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Patient Evacuation Toolkit Implementation Webinar</a:t>
            </a:r>
            <a:endParaRPr lang="en-US" dirty="0"/>
          </a:p>
        </p:txBody>
      </p:sp>
      <p:sp>
        <p:nvSpPr>
          <p:cNvPr id="6" name="Text Placeholder 5"/>
          <p:cNvSpPr>
            <a:spLocks noGrp="1"/>
          </p:cNvSpPr>
          <p:nvPr>
            <p:ph type="body" idx="1"/>
          </p:nvPr>
        </p:nvSpPr>
        <p:spPr/>
        <p:txBody>
          <a:bodyPr/>
          <a:lstStyle/>
          <a:p>
            <a:r>
              <a:rPr lang="en-US" dirty="0" smtClean="0"/>
              <a:t>Thursday, June 22, 2017</a:t>
            </a:r>
            <a:endParaRPr lang="en-US" dirty="0"/>
          </a:p>
        </p:txBody>
      </p:sp>
      <p:sp>
        <p:nvSpPr>
          <p:cNvPr id="4" name="Slide Number Placeholder 3"/>
          <p:cNvSpPr>
            <a:spLocks noGrp="1"/>
          </p:cNvSpPr>
          <p:nvPr>
            <p:ph type="sldNum" sz="quarter" idx="4294967295"/>
          </p:nvPr>
        </p:nvSpPr>
        <p:spPr>
          <a:xfrm>
            <a:off x="0" y="228600"/>
            <a:ext cx="457200" cy="1177925"/>
          </a:xfrm>
        </p:spPr>
        <p:txBody>
          <a:bodyPr/>
          <a:lstStyle/>
          <a:p>
            <a:pPr>
              <a:defRPr/>
            </a:pPr>
            <a:fld id="{3C24D2B9-97E2-4711-9F95-249A263F96DA}" type="slidenum">
              <a:rPr lang="en-US" smtClean="0"/>
              <a:pPr>
                <a:defRPr/>
              </a:pPr>
              <a:t>1</a:t>
            </a:fld>
            <a:endParaRPr lang="en-US" dirty="0"/>
          </a:p>
        </p:txBody>
      </p:sp>
    </p:spTree>
    <p:extLst>
      <p:ext uri="{BB962C8B-B14F-4D97-AF65-F5344CB8AC3E}">
        <p14:creationId xmlns:p14="http://schemas.microsoft.com/office/powerpoint/2010/main" val="79253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7350"/>
            <a:ext cx="8229600" cy="2948940"/>
          </a:xfrm>
        </p:spPr>
        <p:txBody>
          <a:bodyPr/>
          <a:lstStyle/>
          <a:p>
            <a:r>
              <a:rPr lang="en-US" sz="2000" dirty="0" smtClean="0">
                <a:solidFill>
                  <a:schemeClr val="tx1"/>
                </a:solidFill>
              </a:rPr>
              <a:t>Once we developed the definitions, we needed to operationalize their use during an evacuation scenario.</a:t>
            </a:r>
          </a:p>
          <a:p>
            <a:r>
              <a:rPr lang="en-US" sz="2000" dirty="0" smtClean="0">
                <a:solidFill>
                  <a:schemeClr val="tx1"/>
                </a:solidFill>
              </a:rPr>
              <a:t>We designed forms to facilitate evacuation planning whether the facility is managing the evacuation on its own, via its healthcare system, or using government assistance.</a:t>
            </a:r>
          </a:p>
          <a:p>
            <a:pPr lvl="1"/>
            <a:r>
              <a:rPr lang="en-US" sz="1800" dirty="0" smtClean="0">
                <a:solidFill>
                  <a:schemeClr val="tx1"/>
                </a:solidFill>
              </a:rPr>
              <a:t>Separate forms for sending vs. receiving hospitals</a:t>
            </a:r>
          </a:p>
          <a:p>
            <a:pPr lvl="1"/>
            <a:r>
              <a:rPr lang="en-US" sz="1800" dirty="0" smtClean="0">
                <a:solidFill>
                  <a:schemeClr val="tx1"/>
                </a:solidFill>
              </a:rPr>
              <a:t>For sending facilities - </a:t>
            </a:r>
            <a:r>
              <a:rPr lang="en-US" sz="1800" dirty="0">
                <a:solidFill>
                  <a:schemeClr val="tx1"/>
                </a:solidFill>
              </a:rPr>
              <a:t>b</a:t>
            </a:r>
            <a:r>
              <a:rPr lang="en-US" sz="1800" dirty="0" smtClean="0">
                <a:solidFill>
                  <a:schemeClr val="tx1"/>
                </a:solidFill>
              </a:rPr>
              <a:t>asic form to be used at </a:t>
            </a:r>
            <a:r>
              <a:rPr lang="en-US" sz="1800" dirty="0">
                <a:solidFill>
                  <a:schemeClr val="tx1"/>
                </a:solidFill>
              </a:rPr>
              <a:t>u</a:t>
            </a:r>
            <a:r>
              <a:rPr lang="en-US" sz="1800" dirty="0" smtClean="0">
                <a:solidFill>
                  <a:schemeClr val="tx1"/>
                </a:solidFill>
              </a:rPr>
              <a:t>nit level, plus aggregate forms for use in Hospital Command Center </a:t>
            </a:r>
          </a:p>
          <a:p>
            <a:pPr lvl="2"/>
            <a:r>
              <a:rPr lang="en-US" sz="1600" dirty="0" smtClean="0">
                <a:solidFill>
                  <a:schemeClr val="tx1"/>
                </a:solidFill>
              </a:rPr>
              <a:t>Forms incorporate NYS DOH Transportation Assistance Levels (TALs)</a:t>
            </a:r>
          </a:p>
        </p:txBody>
      </p:sp>
      <p:sp>
        <p:nvSpPr>
          <p:cNvPr id="3" name="Title 2"/>
          <p:cNvSpPr>
            <a:spLocks noGrp="1"/>
          </p:cNvSpPr>
          <p:nvPr>
            <p:ph type="title"/>
          </p:nvPr>
        </p:nvSpPr>
        <p:spPr/>
        <p:txBody>
          <a:bodyPr>
            <a:normAutofit/>
          </a:bodyPr>
          <a:lstStyle/>
          <a:p>
            <a:r>
              <a:rPr lang="en-US" sz="2900" dirty="0" smtClean="0"/>
              <a:t>Operationalizing Use of Standardized Bed Definitions</a:t>
            </a:r>
            <a:endParaRPr lang="en-US" sz="29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10</a:t>
            </a:fld>
            <a:endParaRPr lang="en-US" dirty="0"/>
          </a:p>
        </p:txBody>
      </p:sp>
    </p:spTree>
    <p:extLst>
      <p:ext uri="{BB962C8B-B14F-4D97-AF65-F5344CB8AC3E}">
        <p14:creationId xmlns:p14="http://schemas.microsoft.com/office/powerpoint/2010/main" val="72481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4010"/>
            <a:ext cx="8229600" cy="2948940"/>
          </a:xfrm>
        </p:spPr>
        <p:txBody>
          <a:bodyPr/>
          <a:lstStyle/>
          <a:p>
            <a:r>
              <a:rPr lang="en-US" sz="1800" dirty="0">
                <a:solidFill>
                  <a:schemeClr val="tx1"/>
                </a:solidFill>
              </a:rPr>
              <a:t>V</a:t>
            </a:r>
            <a:r>
              <a:rPr lang="en-US" sz="1800" dirty="0" smtClean="0">
                <a:solidFill>
                  <a:schemeClr val="tx1"/>
                </a:solidFill>
              </a:rPr>
              <a:t>erified standard and augmented definitions with specialists in each area</a:t>
            </a:r>
          </a:p>
          <a:p>
            <a:r>
              <a:rPr lang="en-US" sz="1800" dirty="0">
                <a:solidFill>
                  <a:schemeClr val="tx1"/>
                </a:solidFill>
              </a:rPr>
              <a:t>C</a:t>
            </a:r>
            <a:r>
              <a:rPr lang="en-US" sz="1800" dirty="0" smtClean="0">
                <a:solidFill>
                  <a:schemeClr val="tx1"/>
                </a:solidFill>
              </a:rPr>
              <a:t>onducted three separate pilot tests:</a:t>
            </a:r>
          </a:p>
          <a:p>
            <a:pPr lvl="1"/>
            <a:r>
              <a:rPr lang="en-US" sz="1600" dirty="0">
                <a:solidFill>
                  <a:schemeClr val="tx1"/>
                </a:solidFill>
              </a:rPr>
              <a:t>Each pilot focused on distinct bed categories, and involved multiple units </a:t>
            </a:r>
          </a:p>
          <a:p>
            <a:pPr lvl="1"/>
            <a:r>
              <a:rPr lang="en-US" sz="1600" dirty="0">
                <a:solidFill>
                  <a:schemeClr val="tx1"/>
                </a:solidFill>
              </a:rPr>
              <a:t>The first two pilots also included QA/QI to ensure validity of definitions</a:t>
            </a:r>
          </a:p>
          <a:p>
            <a:pPr lvl="2"/>
            <a:r>
              <a:rPr lang="en-US" sz="1400" dirty="0">
                <a:solidFill>
                  <a:schemeClr val="tx1"/>
                </a:solidFill>
              </a:rPr>
              <a:t>Captured patient names and assigned bed category; post pilot categorization conducted again by clinician using information available from </a:t>
            </a:r>
            <a:r>
              <a:rPr lang="en-US" sz="1400" dirty="0" smtClean="0">
                <a:solidFill>
                  <a:schemeClr val="tx1"/>
                </a:solidFill>
              </a:rPr>
              <a:t>EMR</a:t>
            </a:r>
          </a:p>
          <a:p>
            <a:pPr lvl="2"/>
            <a:endParaRPr lang="en-US" sz="800" dirty="0" smtClean="0">
              <a:solidFill>
                <a:schemeClr val="tx1"/>
              </a:solidFill>
            </a:endParaRPr>
          </a:p>
          <a:p>
            <a:r>
              <a:rPr lang="en-US" sz="1800" dirty="0" smtClean="0">
                <a:solidFill>
                  <a:schemeClr val="tx1"/>
                </a:solidFill>
              </a:rPr>
              <a:t>After each pilot, made significant revisions to forms and developed additional tools</a:t>
            </a:r>
          </a:p>
          <a:p>
            <a:pPr lvl="1"/>
            <a:r>
              <a:rPr lang="en-US" sz="1600" dirty="0" smtClean="0">
                <a:solidFill>
                  <a:schemeClr val="tx1"/>
                </a:solidFill>
              </a:rPr>
              <a:t>Pre-event unit crosswalk</a:t>
            </a:r>
          </a:p>
          <a:p>
            <a:pPr lvl="1"/>
            <a:r>
              <a:rPr lang="en-US" sz="1600" dirty="0" smtClean="0">
                <a:solidFill>
                  <a:schemeClr val="tx1"/>
                </a:solidFill>
              </a:rPr>
              <a:t>Transportation Assistance Level Job Aid</a:t>
            </a:r>
          </a:p>
          <a:p>
            <a:pPr marL="0" indent="0">
              <a:buNone/>
            </a:pPr>
            <a:endParaRPr lang="en-US" sz="1800" dirty="0" smtClean="0">
              <a:solidFill>
                <a:schemeClr val="tx1"/>
              </a:solidFill>
            </a:endParaRPr>
          </a:p>
        </p:txBody>
      </p:sp>
      <p:sp>
        <p:nvSpPr>
          <p:cNvPr id="3" name="Title 2"/>
          <p:cNvSpPr>
            <a:spLocks noGrp="1"/>
          </p:cNvSpPr>
          <p:nvPr>
            <p:ph type="title"/>
          </p:nvPr>
        </p:nvSpPr>
        <p:spPr/>
        <p:txBody>
          <a:bodyPr>
            <a:normAutofit fontScale="90000"/>
          </a:bodyPr>
          <a:lstStyle/>
          <a:p>
            <a:r>
              <a:rPr lang="en-US" sz="3600" dirty="0" smtClean="0"/>
              <a:t>Testing of Standardized Definitions and Forms</a:t>
            </a:r>
            <a:endParaRPr lang="en-US" sz="36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11</a:t>
            </a:fld>
            <a:endParaRPr lang="en-US" dirty="0"/>
          </a:p>
        </p:txBody>
      </p:sp>
    </p:spTree>
    <p:extLst>
      <p:ext uri="{BB962C8B-B14F-4D97-AF65-F5344CB8AC3E}">
        <p14:creationId xmlns:p14="http://schemas.microsoft.com/office/powerpoint/2010/main" val="187884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000" dirty="0" smtClean="0"/>
              <a:t>Additional Opportunities</a:t>
            </a:r>
            <a:endParaRPr lang="en-US" sz="2000" dirty="0"/>
          </a:p>
          <a:p>
            <a:pPr lvl="1"/>
            <a:r>
              <a:rPr lang="en-US" sz="1800" dirty="0" smtClean="0"/>
              <a:t>Advocating that </a:t>
            </a:r>
            <a:r>
              <a:rPr lang="en-US" sz="1800" dirty="0"/>
              <a:t>NYSDOH to adopt these definitions into their Healthcare Evacuation Center </a:t>
            </a:r>
            <a:r>
              <a:rPr lang="en-US" sz="1800" dirty="0" smtClean="0"/>
              <a:t>application</a:t>
            </a:r>
          </a:p>
          <a:p>
            <a:pPr lvl="1"/>
            <a:r>
              <a:rPr lang="en-US" sz="1800" dirty="0" smtClean="0"/>
              <a:t>It is technically possible to build logic into EMR systems to automatically and continuously assign patients to a Standardized bed category and a Transportation Assistance Level; Stanford Children’s Hospital has developed this capability</a:t>
            </a:r>
          </a:p>
          <a:p>
            <a:pPr lvl="2"/>
            <a:r>
              <a:rPr lang="en-US" sz="1600" dirty="0" smtClean="0"/>
              <a:t>Such approaches have the potential to improve both day-to-day transfers and large-scale patient evacuations	</a:t>
            </a:r>
            <a:endParaRPr lang="en-US" sz="1600" dirty="0"/>
          </a:p>
        </p:txBody>
      </p:sp>
      <p:sp>
        <p:nvSpPr>
          <p:cNvPr id="3" name="Title 2"/>
          <p:cNvSpPr>
            <a:spLocks noGrp="1"/>
          </p:cNvSpPr>
          <p:nvPr>
            <p:ph type="title"/>
          </p:nvPr>
        </p:nvSpPr>
        <p:spPr/>
        <p:txBody>
          <a:bodyPr/>
          <a:lstStyle/>
          <a:p>
            <a:r>
              <a:rPr lang="en-US" dirty="0" smtClean="0"/>
              <a:t>Additional Opportunities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12</a:t>
            </a:fld>
            <a:endParaRPr lang="en-US" dirty="0"/>
          </a:p>
        </p:txBody>
      </p:sp>
    </p:spTree>
    <p:extLst>
      <p:ext uri="{BB962C8B-B14F-4D97-AF65-F5344CB8AC3E}">
        <p14:creationId xmlns:p14="http://schemas.microsoft.com/office/powerpoint/2010/main" val="70298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2. Facilitating </a:t>
            </a:r>
            <a:r>
              <a:rPr lang="en-US" sz="2800" dirty="0"/>
              <a:t>Sharing of </a:t>
            </a:r>
            <a:r>
              <a:rPr lang="en-US" sz="2800" dirty="0" smtClean="0"/>
              <a:t>Critical </a:t>
            </a:r>
            <a:r>
              <a:rPr lang="en-US" sz="2800" dirty="0"/>
              <a:t>Medical Information During </a:t>
            </a:r>
            <a:r>
              <a:rPr lang="en-US" sz="2800" dirty="0" smtClean="0"/>
              <a:t>Transport Process: </a:t>
            </a:r>
            <a:r>
              <a:rPr lang="en-US" sz="2800" b="1" dirty="0" smtClean="0"/>
              <a:t>Concern and Goal</a:t>
            </a:r>
            <a:endParaRPr lang="en-US" sz="2800" b="1" dirty="0"/>
          </a:p>
        </p:txBody>
      </p:sp>
      <p:sp>
        <p:nvSpPr>
          <p:cNvPr id="5" name="Text Placeholder 4"/>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Concern</a:t>
            </a:r>
            <a:endParaRPr lang="en-US" dirty="0"/>
          </a:p>
        </p:txBody>
      </p:sp>
      <p:sp>
        <p:nvSpPr>
          <p:cNvPr id="2" name="Content Placeholder 1"/>
          <p:cNvSpPr>
            <a:spLocks noGrp="1"/>
          </p:cNvSpPr>
          <p:nvPr>
            <p:ph sz="half" idx="2"/>
          </p:nvPr>
        </p:nvSpPr>
        <p:spPr/>
        <p:txBody>
          <a:bodyPr/>
          <a:lstStyle/>
          <a:p>
            <a:pPr marL="0" indent="0">
              <a:buNone/>
            </a:pPr>
            <a:r>
              <a:rPr lang="en-US" sz="1800" dirty="0" smtClean="0">
                <a:solidFill>
                  <a:schemeClr val="tx1"/>
                </a:solidFill>
              </a:rPr>
              <a:t>During Hurricanes Sandy and Irene, basic clinical and demographic information was not always available to the clinicians and staff responsible for staging at the sending hospital, facilitating transport, and triage, as well as those providing initial care at the receiving hospital – a process that can take several hours. </a:t>
            </a:r>
          </a:p>
        </p:txBody>
      </p:sp>
      <p:sp>
        <p:nvSpPr>
          <p:cNvPr id="6" name="Text Placeholder 5"/>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Goal</a:t>
            </a:r>
            <a:endParaRPr lang="en-US" dirty="0"/>
          </a:p>
        </p:txBody>
      </p:sp>
      <p:sp>
        <p:nvSpPr>
          <p:cNvPr id="8" name="Content Placeholder 7"/>
          <p:cNvSpPr>
            <a:spLocks noGrp="1"/>
          </p:cNvSpPr>
          <p:nvPr>
            <p:ph sz="quarter" idx="4"/>
          </p:nvPr>
        </p:nvSpPr>
        <p:spPr/>
        <p:txBody>
          <a:bodyPr/>
          <a:lstStyle/>
          <a:p>
            <a:pPr marL="0" indent="0">
              <a:buNone/>
            </a:pPr>
            <a:r>
              <a:rPr lang="en-US" sz="1800" dirty="0" smtClean="0">
                <a:solidFill>
                  <a:schemeClr val="tx1"/>
                </a:solidFill>
              </a:rPr>
              <a:t>Facilitate </a:t>
            </a:r>
            <a:r>
              <a:rPr lang="en-US" sz="1800" dirty="0">
                <a:solidFill>
                  <a:schemeClr val="tx1"/>
                </a:solidFill>
              </a:rPr>
              <a:t>process by which all patients have critical clinical and demographic information with them throughout the transport process. </a:t>
            </a:r>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13</a:t>
            </a:fld>
            <a:endParaRPr lang="en-US" dirty="0"/>
          </a:p>
        </p:txBody>
      </p:sp>
      <p:sp>
        <p:nvSpPr>
          <p:cNvPr id="7" name="Rectangle 2"/>
          <p:cNvSpPr>
            <a:spLocks noChangeArrowheads="1"/>
          </p:cNvSpPr>
          <p:nvPr/>
        </p:nvSpPr>
        <p:spPr bwMode="auto">
          <a:xfrm>
            <a:off x="1760538" y="1757591"/>
            <a:ext cx="184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88545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19250"/>
            <a:ext cx="8229600" cy="3238500"/>
          </a:xfrm>
        </p:spPr>
        <p:txBody>
          <a:bodyPr/>
          <a:lstStyle/>
          <a:p>
            <a:r>
              <a:rPr lang="en-US" sz="1700" dirty="0"/>
              <a:t>While some jurisdictions have developed a stand-alone patient evacuation form, workgroup members concluded that using day-to-day systems and documents would result in higher adherence during an emergency incident</a:t>
            </a:r>
            <a:r>
              <a:rPr lang="en-US" sz="1700" dirty="0" smtClean="0"/>
              <a:t>.</a:t>
            </a:r>
            <a:endParaRPr lang="en-US" sz="1700" dirty="0"/>
          </a:p>
          <a:p>
            <a:r>
              <a:rPr lang="en-US" sz="1700" dirty="0"/>
              <a:t>Workgroup considered several sources of clinical and demographic information</a:t>
            </a:r>
            <a:r>
              <a:rPr lang="en-US" sz="1700" dirty="0" smtClean="0"/>
              <a:t>.</a:t>
            </a:r>
            <a:endParaRPr lang="en-US" sz="1700" dirty="0"/>
          </a:p>
          <a:p>
            <a:r>
              <a:rPr lang="en-US" sz="1700" dirty="0"/>
              <a:t>After considerable deliberation, we decided use of inter-facility transfer forms and patient face sheets was most sensible</a:t>
            </a:r>
            <a:r>
              <a:rPr lang="en-US" sz="1700" dirty="0" smtClean="0"/>
              <a:t>.</a:t>
            </a:r>
            <a:endParaRPr lang="en-US" sz="1700" dirty="0"/>
          </a:p>
          <a:p>
            <a:pPr lvl="1"/>
            <a:r>
              <a:rPr lang="en-US" sz="1500" dirty="0"/>
              <a:t>Generally used at hospitals across the NY Region, and day-to-day purpose mimics the intended purpose during an emergency evacuation</a:t>
            </a:r>
            <a:r>
              <a:rPr lang="en-US" sz="1500" dirty="0" smtClean="0"/>
              <a:t>.</a:t>
            </a:r>
            <a:endParaRPr lang="en-US" sz="1500" dirty="0"/>
          </a:p>
          <a:p>
            <a:r>
              <a:rPr lang="en-US" sz="1700" dirty="0"/>
              <a:t>Workgroup examined nearly a dozen examples of such forms, assessing the frequency with which various elements were used, and weighing the importance of these elements during a large-scale patient evacuation</a:t>
            </a:r>
            <a:r>
              <a:rPr lang="en-US" sz="1700" dirty="0" smtClean="0"/>
              <a:t>.</a:t>
            </a:r>
            <a:endParaRPr lang="en-US" sz="1700" dirty="0"/>
          </a:p>
        </p:txBody>
      </p:sp>
      <p:sp>
        <p:nvSpPr>
          <p:cNvPr id="3" name="Title 2"/>
          <p:cNvSpPr>
            <a:spLocks noGrp="1"/>
          </p:cNvSpPr>
          <p:nvPr>
            <p:ph type="title"/>
          </p:nvPr>
        </p:nvSpPr>
        <p:spPr/>
        <p:txBody>
          <a:bodyPr>
            <a:normAutofit/>
          </a:bodyPr>
          <a:lstStyle/>
          <a:p>
            <a:r>
              <a:rPr lang="en-US" sz="2800" dirty="0"/>
              <a:t>Facilitating Sharing of Critical Medical Information During Transport Process</a:t>
            </a:r>
            <a:r>
              <a:rPr lang="en-US" sz="2800" dirty="0" smtClean="0"/>
              <a:t>: </a:t>
            </a:r>
            <a:r>
              <a:rPr lang="en-US" sz="2800" b="1" dirty="0" smtClean="0"/>
              <a:t>Approach</a:t>
            </a:r>
            <a:endParaRPr lang="en-US" sz="2800" b="1"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14</a:t>
            </a:fld>
            <a:endParaRPr lang="en-US" dirty="0"/>
          </a:p>
        </p:txBody>
      </p:sp>
    </p:spTree>
    <p:extLst>
      <p:ext uri="{BB962C8B-B14F-4D97-AF65-F5344CB8AC3E}">
        <p14:creationId xmlns:p14="http://schemas.microsoft.com/office/powerpoint/2010/main" val="3915379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200" dirty="0"/>
              <a:t>Facilitating Sharing of Critical Medical </a:t>
            </a:r>
            <a:r>
              <a:rPr lang="en-US" sz="2200" dirty="0" smtClean="0"/>
              <a:t/>
            </a:r>
            <a:br>
              <a:rPr lang="en-US" sz="2200" dirty="0" smtClean="0"/>
            </a:br>
            <a:r>
              <a:rPr lang="en-US" sz="2200" dirty="0" smtClean="0"/>
              <a:t>Information During </a:t>
            </a:r>
            <a:r>
              <a:rPr lang="en-US" sz="2200" dirty="0"/>
              <a:t>Transport Process: </a:t>
            </a:r>
            <a:r>
              <a:rPr lang="en-US" sz="2200" dirty="0" smtClean="0"/>
              <a:t/>
            </a:r>
            <a:br>
              <a:rPr lang="en-US" sz="2200" dirty="0" smtClean="0"/>
            </a:br>
            <a:r>
              <a:rPr lang="en-US" sz="2200" b="1" dirty="0" smtClean="0"/>
              <a:t>Suggested Data Elements</a:t>
            </a:r>
            <a:endParaRPr lang="en-US" sz="22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15</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458908"/>
            <a:ext cx="3491465" cy="453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49152"/>
            <a:ext cx="4572000" cy="3308598"/>
          </a:xfrm>
          <a:prstGeom prst="rect">
            <a:avLst/>
          </a:prstGeom>
          <a:noFill/>
        </p:spPr>
        <p:txBody>
          <a:bodyPr wrap="square" rtlCol="0">
            <a:spAutoFit/>
          </a:bodyPr>
          <a:lstStyle/>
          <a:p>
            <a:r>
              <a:rPr lang="en-US" sz="2000" dirty="0" smtClean="0">
                <a:solidFill>
                  <a:schemeClr val="tx1">
                    <a:lumMod val="90000"/>
                    <a:lumOff val="10000"/>
                  </a:schemeClr>
                </a:solidFill>
              </a:rPr>
              <a:t>Based on the frequency analysis, </a:t>
            </a:r>
            <a:r>
              <a:rPr lang="en-US" sz="2000" dirty="0">
                <a:solidFill>
                  <a:schemeClr val="tx1">
                    <a:lumMod val="90000"/>
                    <a:lumOff val="10000"/>
                  </a:schemeClr>
                </a:solidFill>
              </a:rPr>
              <a:t>w</a:t>
            </a:r>
            <a:r>
              <a:rPr lang="en-US" sz="2000" dirty="0" smtClean="0">
                <a:solidFill>
                  <a:schemeClr val="tx1">
                    <a:lumMod val="90000"/>
                    <a:lumOff val="10000"/>
                  </a:schemeClr>
                </a:solidFill>
              </a:rPr>
              <a:t>orkgroup members collaboratively developed a list of suggested data elements for inter-facility transfer forms and patient face sheets, with four information domains:</a:t>
            </a:r>
          </a:p>
          <a:p>
            <a:endParaRPr lang="en-US" sz="1100" dirty="0" smtClean="0">
              <a:solidFill>
                <a:schemeClr val="tx1">
                  <a:lumMod val="90000"/>
                  <a:lumOff val="10000"/>
                </a:schemeClr>
              </a:solidFill>
            </a:endParaRPr>
          </a:p>
          <a:p>
            <a:pPr marL="800100" lvl="1" indent="-342900">
              <a:buSzPct val="70000"/>
              <a:buFont typeface="Wingdings" charset="2"/>
              <a:buChar char=""/>
            </a:pPr>
            <a:r>
              <a:rPr lang="en-US" sz="2000" dirty="0" smtClean="0">
                <a:solidFill>
                  <a:schemeClr val="tx1">
                    <a:lumMod val="90000"/>
                    <a:lumOff val="10000"/>
                  </a:schemeClr>
                </a:solidFill>
              </a:rPr>
              <a:t>Demographic </a:t>
            </a:r>
          </a:p>
          <a:p>
            <a:pPr marL="800100" lvl="1" indent="-342900">
              <a:buSzPct val="70000"/>
              <a:buFont typeface="Wingdings" charset="2"/>
              <a:buChar char=""/>
            </a:pPr>
            <a:r>
              <a:rPr lang="en-US" sz="2000" dirty="0" smtClean="0">
                <a:solidFill>
                  <a:schemeClr val="tx1">
                    <a:lumMod val="90000"/>
                    <a:lumOff val="10000"/>
                  </a:schemeClr>
                </a:solidFill>
              </a:rPr>
              <a:t>Patient </a:t>
            </a:r>
            <a:endParaRPr lang="en-US" sz="2000" dirty="0">
              <a:solidFill>
                <a:schemeClr val="tx1">
                  <a:lumMod val="90000"/>
                  <a:lumOff val="10000"/>
                </a:schemeClr>
              </a:solidFill>
            </a:endParaRPr>
          </a:p>
          <a:p>
            <a:pPr marL="800100" lvl="1" indent="-342900">
              <a:buSzPct val="70000"/>
              <a:buFont typeface="Wingdings" charset="2"/>
              <a:buChar char=""/>
            </a:pPr>
            <a:r>
              <a:rPr lang="en-US" sz="2000" dirty="0" smtClean="0">
                <a:solidFill>
                  <a:schemeClr val="tx1">
                    <a:lumMod val="90000"/>
                    <a:lumOff val="10000"/>
                  </a:schemeClr>
                </a:solidFill>
              </a:rPr>
              <a:t>Transport-related</a:t>
            </a:r>
            <a:endParaRPr lang="en-US" sz="2000" dirty="0">
              <a:solidFill>
                <a:schemeClr val="tx1">
                  <a:lumMod val="90000"/>
                  <a:lumOff val="10000"/>
                </a:schemeClr>
              </a:solidFill>
            </a:endParaRPr>
          </a:p>
          <a:p>
            <a:pPr marL="800100" lvl="1" indent="-342900">
              <a:buSzPct val="70000"/>
              <a:buFont typeface="Wingdings" charset="2"/>
              <a:buChar char=""/>
            </a:pPr>
            <a:r>
              <a:rPr lang="en-US" sz="2000" dirty="0" smtClean="0">
                <a:solidFill>
                  <a:schemeClr val="tx1">
                    <a:lumMod val="90000"/>
                    <a:lumOff val="10000"/>
                  </a:schemeClr>
                </a:solidFill>
              </a:rPr>
              <a:t>Clinical</a:t>
            </a:r>
            <a:endParaRPr lang="en-US" sz="2000" dirty="0">
              <a:solidFill>
                <a:schemeClr val="tx1">
                  <a:lumMod val="90000"/>
                  <a:lumOff val="10000"/>
                </a:schemeClr>
              </a:solidFill>
            </a:endParaRPr>
          </a:p>
        </p:txBody>
      </p:sp>
    </p:spTree>
    <p:extLst>
      <p:ext uri="{BB962C8B-B14F-4D97-AF65-F5344CB8AC3E}">
        <p14:creationId xmlns:p14="http://schemas.microsoft.com/office/powerpoint/2010/main" val="3341110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Launch of Transfer Form Initiative, including Suggested Internal Process</a:t>
            </a:r>
            <a:endParaRPr lang="en-US" sz="28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16</a:t>
            </a:fld>
            <a:endParaRPr lang="en-US" dirty="0"/>
          </a:p>
        </p:txBody>
      </p:sp>
      <p:sp>
        <p:nvSpPr>
          <p:cNvPr id="7" name="Rectangle 2"/>
          <p:cNvSpPr>
            <a:spLocks noChangeArrowheads="1"/>
          </p:cNvSpPr>
          <p:nvPr/>
        </p:nvSpPr>
        <p:spPr bwMode="auto">
          <a:xfrm>
            <a:off x="1760538" y="1757591"/>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1760538" y="186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71441"/>
            <a:ext cx="4415498" cy="3433195"/>
          </a:xfrm>
          <a:prstGeom prst="rect">
            <a:avLst/>
          </a:prstGeom>
          <a:noFill/>
          <a:ln w="12700" cmpd="sng">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57200" y="1545432"/>
            <a:ext cx="3886200" cy="3293209"/>
          </a:xfrm>
          <a:prstGeom prst="rect">
            <a:avLst/>
          </a:prstGeom>
          <a:noFill/>
        </p:spPr>
        <p:txBody>
          <a:bodyPr wrap="square" rtlCol="0">
            <a:spAutoFit/>
          </a:bodyPr>
          <a:lstStyle/>
          <a:p>
            <a:r>
              <a:rPr lang="en-US" sz="1600" dirty="0" smtClean="0"/>
              <a:t>Package sent to CEOs of all member hospitals January 2016.</a:t>
            </a:r>
            <a:r>
              <a:rPr lang="en-US" sz="1600" dirty="0"/>
              <a:t> </a:t>
            </a:r>
            <a:r>
              <a:rPr lang="en-US" sz="1600" dirty="0" smtClean="0"/>
              <a:t>Included: </a:t>
            </a:r>
          </a:p>
          <a:p>
            <a:pPr marL="285750" indent="-285750">
              <a:buSzPct val="70000"/>
              <a:buFont typeface="Wingdings" charset="2"/>
              <a:buChar char=""/>
            </a:pPr>
            <a:r>
              <a:rPr lang="en-US" sz="1600" dirty="0" smtClean="0"/>
              <a:t>List of suggested data elements</a:t>
            </a:r>
          </a:p>
          <a:p>
            <a:pPr marL="285750" indent="-285750">
              <a:buSzPct val="70000"/>
              <a:buFont typeface="Wingdings" charset="2"/>
              <a:buChar char=""/>
            </a:pPr>
            <a:r>
              <a:rPr lang="en-US" sz="1600" dirty="0" smtClean="0"/>
              <a:t>Internal process change workflow document</a:t>
            </a:r>
          </a:p>
          <a:p>
            <a:endParaRPr lang="en-US" sz="1600" dirty="0" smtClean="0"/>
          </a:p>
          <a:p>
            <a:r>
              <a:rPr lang="en-US" sz="1600" dirty="0" smtClean="0"/>
              <a:t>Ask of facilities:</a:t>
            </a:r>
          </a:p>
          <a:p>
            <a:pPr marL="285750" indent="-285750">
              <a:buSzPct val="70000"/>
              <a:buFont typeface="Wingdings" charset="2"/>
              <a:buChar char=""/>
            </a:pPr>
            <a:r>
              <a:rPr lang="en-US" sz="1600" dirty="0"/>
              <a:t>C</a:t>
            </a:r>
            <a:r>
              <a:rPr lang="en-US" sz="1600" dirty="0" smtClean="0"/>
              <a:t>ompare the list of suggested data elements against internal documents and consider adjustments based on patient population and service lines</a:t>
            </a:r>
          </a:p>
          <a:p>
            <a:pPr marL="285750" indent="-285750">
              <a:buSzPct val="70000"/>
              <a:buFont typeface="Wingdings" charset="2"/>
              <a:buChar char=""/>
            </a:pPr>
            <a:r>
              <a:rPr lang="en-US" sz="1600" dirty="0" smtClean="0"/>
              <a:t>Consider how EMR changes could facilitate auto-population of fields </a:t>
            </a:r>
          </a:p>
        </p:txBody>
      </p:sp>
    </p:spTree>
    <p:extLst>
      <p:ext uri="{BB962C8B-B14F-4D97-AF65-F5344CB8AC3E}">
        <p14:creationId xmlns:p14="http://schemas.microsoft.com/office/powerpoint/2010/main" val="1087527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Efforts</a:t>
            </a:r>
            <a:endParaRPr lang="en-US" dirty="0"/>
          </a:p>
        </p:txBody>
      </p:sp>
      <p:sp>
        <p:nvSpPr>
          <p:cNvPr id="6" name="Text Placeholder 5"/>
          <p:cNvSpPr>
            <a:spLocks noGrp="1"/>
          </p:cNvSpPr>
          <p:nvPr>
            <p:ph type="body" idx="1"/>
          </p:nvPr>
        </p:nvSpPr>
        <p:spPr/>
        <p:txBody>
          <a:bodyPr>
            <a:normAutofit fontScale="70000" lnSpcReduction="20000"/>
          </a:bodyPr>
          <a:lstStyle/>
          <a:p>
            <a:r>
              <a:rPr lang="en-US" b="1" dirty="0" smtClean="0"/>
              <a:t>Richmond University Medical Center </a:t>
            </a:r>
          </a:p>
          <a:p>
            <a:r>
              <a:rPr lang="en-US" dirty="0" smtClean="0"/>
              <a:t>(Stand alone hospital, Staten Island)</a:t>
            </a:r>
            <a:endParaRPr lang="en-US" dirty="0"/>
          </a:p>
        </p:txBody>
      </p:sp>
      <p:sp>
        <p:nvSpPr>
          <p:cNvPr id="2" name="Content Placeholder 1"/>
          <p:cNvSpPr>
            <a:spLocks noGrp="1"/>
          </p:cNvSpPr>
          <p:nvPr>
            <p:ph sz="half" idx="2"/>
          </p:nvPr>
        </p:nvSpPr>
        <p:spPr/>
        <p:txBody>
          <a:bodyPr/>
          <a:lstStyle/>
          <a:p>
            <a:pPr lvl="1"/>
            <a:endParaRPr lang="en-US" sz="1800" dirty="0" smtClean="0">
              <a:solidFill>
                <a:schemeClr val="tx1"/>
              </a:solidFill>
            </a:endParaRPr>
          </a:p>
          <a:p>
            <a:pPr lvl="1"/>
            <a:endParaRPr lang="en-US" sz="1800" dirty="0" smtClean="0">
              <a:solidFill>
                <a:schemeClr val="tx1"/>
              </a:solidFill>
            </a:endParaRPr>
          </a:p>
        </p:txBody>
      </p:sp>
      <p:sp>
        <p:nvSpPr>
          <p:cNvPr id="7" name="Text Placeholder 6"/>
          <p:cNvSpPr>
            <a:spLocks noGrp="1"/>
          </p:cNvSpPr>
          <p:nvPr>
            <p:ph type="body" sz="quarter" idx="3"/>
          </p:nvPr>
        </p:nvSpPr>
        <p:spPr/>
        <p:txBody>
          <a:bodyPr>
            <a:normAutofit fontScale="70000" lnSpcReduction="20000"/>
          </a:bodyPr>
          <a:lstStyle/>
          <a:p>
            <a:r>
              <a:rPr lang="en-US" b="1" dirty="0" smtClean="0"/>
              <a:t>Jamaica Hospital </a:t>
            </a:r>
          </a:p>
          <a:p>
            <a:r>
              <a:rPr lang="en-US" dirty="0" smtClean="0"/>
              <a:t>(Part of small health system in Queens)</a:t>
            </a:r>
            <a:endParaRPr lang="en-US" dirty="0"/>
          </a:p>
        </p:txBody>
      </p:sp>
      <p:sp>
        <p:nvSpPr>
          <p:cNvPr id="8" name="Content Placeholder 7"/>
          <p:cNvSpPr>
            <a:spLocks noGrp="1"/>
          </p:cNvSpPr>
          <p:nvPr>
            <p:ph sz="quarter" idx="4"/>
          </p:nvPr>
        </p:nvSpPr>
        <p:spPr/>
        <p:txBody>
          <a:bodyPr/>
          <a:lstStyle/>
          <a:p>
            <a:pPr>
              <a:buSzPct val="70000"/>
              <a:buFont typeface="Wingdings" charset="2"/>
              <a:buChar char=""/>
            </a:pPr>
            <a:r>
              <a:rPr lang="en-US" sz="1400" dirty="0" smtClean="0">
                <a:solidFill>
                  <a:schemeClr val="tx1"/>
                </a:solidFill>
              </a:rPr>
              <a:t>Use Epic EMR</a:t>
            </a:r>
          </a:p>
          <a:p>
            <a:pPr>
              <a:buSzPct val="70000"/>
              <a:buFont typeface="Wingdings" charset="2"/>
              <a:buChar char=""/>
            </a:pPr>
            <a:r>
              <a:rPr lang="en-US" sz="1400" dirty="0" smtClean="0">
                <a:solidFill>
                  <a:schemeClr val="tx1"/>
                </a:solidFill>
              </a:rPr>
              <a:t>Created emergency transfer form that is largely auto-populated from EMR</a:t>
            </a:r>
          </a:p>
          <a:p>
            <a:pPr lvl="1">
              <a:buSzPct val="70000"/>
              <a:buFont typeface="Wingdings" charset="2"/>
              <a:buChar char=""/>
            </a:pPr>
            <a:r>
              <a:rPr lang="en-US" sz="1200" dirty="0" smtClean="0">
                <a:solidFill>
                  <a:schemeClr val="tx1"/>
                </a:solidFill>
              </a:rPr>
              <a:t>Includes most of variables from suggested data elements list + 48 hours of progress notes</a:t>
            </a:r>
          </a:p>
          <a:p>
            <a:pPr>
              <a:buSzPct val="70000"/>
              <a:buFont typeface="Wingdings" charset="2"/>
              <a:buChar char=""/>
            </a:pPr>
            <a:r>
              <a:rPr lang="en-US" sz="1400" dirty="0" smtClean="0">
                <a:solidFill>
                  <a:schemeClr val="tx1"/>
                </a:solidFill>
              </a:rPr>
              <a:t>Use of form triggered by activation of Hospital Command Center; transfer form button becomes active on EMR screen</a:t>
            </a:r>
          </a:p>
          <a:p>
            <a:pPr>
              <a:buSzPct val="70000"/>
              <a:buFont typeface="Wingdings" charset="2"/>
              <a:buChar char=""/>
            </a:pPr>
            <a:r>
              <a:rPr lang="en-US" sz="1400" dirty="0" smtClean="0">
                <a:solidFill>
                  <a:schemeClr val="tx1"/>
                </a:solidFill>
              </a:rPr>
              <a:t>Staff involved: Nursing, Social Work, Health Informatics, Emergency Management, reps from all clinical disciplines</a:t>
            </a:r>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17</a:t>
            </a:fld>
            <a:endParaRPr lang="en-US" dirty="0"/>
          </a:p>
        </p:txBody>
      </p:sp>
      <p:sp>
        <p:nvSpPr>
          <p:cNvPr id="5" name="TextBox 4"/>
          <p:cNvSpPr txBox="1"/>
          <p:nvPr/>
        </p:nvSpPr>
        <p:spPr>
          <a:xfrm>
            <a:off x="457200" y="2114550"/>
            <a:ext cx="4038600" cy="3046988"/>
          </a:xfrm>
          <a:prstGeom prst="rect">
            <a:avLst/>
          </a:prstGeom>
          <a:noFill/>
        </p:spPr>
        <p:txBody>
          <a:bodyPr wrap="square" rtlCol="0">
            <a:spAutoFit/>
          </a:bodyPr>
          <a:lstStyle/>
          <a:p>
            <a:pPr marL="285750" indent="-285750">
              <a:buSzPct val="70000"/>
              <a:buFont typeface="Wingdings" charset="2"/>
              <a:buChar char=""/>
            </a:pPr>
            <a:r>
              <a:rPr lang="en-US" sz="1400" dirty="0" smtClean="0"/>
              <a:t>Use Meditech EMR</a:t>
            </a:r>
          </a:p>
          <a:p>
            <a:pPr marL="285750" indent="-285750">
              <a:buSzPct val="70000"/>
              <a:buFont typeface="Wingdings" charset="2"/>
              <a:buChar char=""/>
            </a:pPr>
            <a:r>
              <a:rPr lang="en-US" sz="1400" dirty="0" smtClean="0"/>
              <a:t>Created two summary documents that pull </a:t>
            </a:r>
            <a:br>
              <a:rPr lang="en-US" sz="1400" dirty="0" smtClean="0"/>
            </a:br>
            <a:r>
              <a:rPr lang="en-US" sz="1400" dirty="0" smtClean="0"/>
              <a:t>in majority of suggested data elements</a:t>
            </a:r>
          </a:p>
          <a:p>
            <a:pPr marL="742950" lvl="1" indent="-285750">
              <a:buClr>
                <a:schemeClr val="accent2"/>
              </a:buClr>
              <a:buSzPct val="70000"/>
              <a:buFont typeface="Wingdings" charset="2"/>
              <a:buChar char=""/>
            </a:pPr>
            <a:r>
              <a:rPr lang="en-US" sz="1200" dirty="0" smtClean="0"/>
              <a:t>Physician documentation tool</a:t>
            </a:r>
          </a:p>
          <a:p>
            <a:pPr marL="742950" lvl="1" indent="-285750">
              <a:buClr>
                <a:schemeClr val="accent2"/>
              </a:buClr>
              <a:buSzPct val="70000"/>
              <a:buFont typeface="Wingdings" charset="2"/>
              <a:buChar char=""/>
            </a:pPr>
            <a:r>
              <a:rPr lang="en-US" sz="1200" dirty="0" smtClean="0"/>
              <a:t>Nursing documentation summary</a:t>
            </a:r>
          </a:p>
          <a:p>
            <a:pPr marL="342900" indent="-342900">
              <a:buSzPct val="70000"/>
              <a:buFont typeface="Wingdings" charset="2"/>
              <a:buChar char=""/>
            </a:pPr>
            <a:r>
              <a:rPr lang="en-US" sz="1400" dirty="0" smtClean="0"/>
              <a:t>Component of discharge packet that is used day-to-day; printed with single click from desktop – to15 pages total</a:t>
            </a:r>
          </a:p>
          <a:p>
            <a:pPr marL="800100" lvl="1" indent="-342900">
              <a:buClr>
                <a:schemeClr val="accent2"/>
              </a:buClr>
              <a:buSzPct val="70000"/>
              <a:buFont typeface="Wingdings" charset="2"/>
              <a:buChar char=""/>
            </a:pPr>
            <a:r>
              <a:rPr lang="en-US" sz="1200" dirty="0" smtClean="0"/>
              <a:t>Abbreviated version developed for emergency use</a:t>
            </a:r>
          </a:p>
          <a:p>
            <a:pPr marL="285750" indent="-285750">
              <a:buSzPct val="70000"/>
              <a:buFont typeface="Wingdings" charset="2"/>
              <a:buChar char=""/>
            </a:pPr>
            <a:r>
              <a:rPr lang="en-US" sz="1400" dirty="0" smtClean="0"/>
              <a:t>Health Informatics, Emergency Management, and Clinical Leadership Staff involved</a:t>
            </a:r>
          </a:p>
          <a:p>
            <a:pPr marL="285750" indent="-285750">
              <a:buSzPct val="70000"/>
              <a:buFont typeface="Wingdings" charset="2"/>
              <a:buChar char=""/>
            </a:pPr>
            <a:r>
              <a:rPr lang="en-US" sz="1400" dirty="0" smtClean="0"/>
              <a:t>~40 hours of programming to create forms</a:t>
            </a:r>
          </a:p>
          <a:p>
            <a:endParaRPr lang="en-US" dirty="0"/>
          </a:p>
        </p:txBody>
      </p:sp>
    </p:spTree>
    <p:extLst>
      <p:ext uri="{BB962C8B-B14F-4D97-AF65-F5344CB8AC3E}">
        <p14:creationId xmlns:p14="http://schemas.microsoft.com/office/powerpoint/2010/main" val="1011797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t>3. Increasing </a:t>
            </a:r>
            <a:r>
              <a:rPr lang="en-US" sz="2800" dirty="0"/>
              <a:t>Post-patient Transfer Data Exchange between Sending and Receiving </a:t>
            </a:r>
            <a:r>
              <a:rPr lang="en-US" sz="2800" dirty="0" smtClean="0"/>
              <a:t>Facilities: </a:t>
            </a:r>
            <a:r>
              <a:rPr lang="en-US" sz="2800" b="1" dirty="0" smtClean="0"/>
              <a:t>Concern and Goal</a:t>
            </a:r>
            <a:endParaRPr lang="en-US" sz="2800" b="1" dirty="0"/>
          </a:p>
        </p:txBody>
      </p:sp>
      <p:sp>
        <p:nvSpPr>
          <p:cNvPr id="5" name="Text Placeholder 4"/>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Concern</a:t>
            </a:r>
            <a:endParaRPr lang="en-US" dirty="0"/>
          </a:p>
        </p:txBody>
      </p:sp>
      <p:sp>
        <p:nvSpPr>
          <p:cNvPr id="2" name="Content Placeholder 1"/>
          <p:cNvSpPr>
            <a:spLocks noGrp="1"/>
          </p:cNvSpPr>
          <p:nvPr>
            <p:ph sz="half" idx="2"/>
          </p:nvPr>
        </p:nvSpPr>
        <p:spPr/>
        <p:txBody>
          <a:bodyPr/>
          <a:lstStyle/>
          <a:p>
            <a:pPr marL="0" indent="0">
              <a:buNone/>
            </a:pPr>
            <a:r>
              <a:rPr lang="en-US" sz="1800" dirty="0" smtClean="0">
                <a:solidFill>
                  <a:schemeClr val="tx1"/>
                </a:solidFill>
              </a:rPr>
              <a:t>Despite advances in HIE and EMR remote access capabilities, clinicians at receiving hospitals often have difficulty accessing key portions of the medical record post-patient transfer. </a:t>
            </a:r>
          </a:p>
        </p:txBody>
      </p:sp>
      <p:sp>
        <p:nvSpPr>
          <p:cNvPr id="6" name="Text Placeholder 5"/>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Goal</a:t>
            </a:r>
            <a:endParaRPr lang="en-US" dirty="0"/>
          </a:p>
        </p:txBody>
      </p:sp>
      <p:sp>
        <p:nvSpPr>
          <p:cNvPr id="7" name="Content Placeholder 6"/>
          <p:cNvSpPr>
            <a:spLocks noGrp="1"/>
          </p:cNvSpPr>
          <p:nvPr>
            <p:ph sz="quarter" idx="4"/>
          </p:nvPr>
        </p:nvSpPr>
        <p:spPr/>
        <p:txBody>
          <a:bodyPr/>
          <a:lstStyle/>
          <a:p>
            <a:pPr marL="0" indent="0">
              <a:buNone/>
            </a:pPr>
            <a:r>
              <a:rPr lang="en-US" sz="1800" dirty="0">
                <a:solidFill>
                  <a:schemeClr val="tx1"/>
                </a:solidFill>
              </a:rPr>
              <a:t>Facilitate planning discussions between likely send-receive partners to develop record sharing strategies in advance</a:t>
            </a:r>
            <a:r>
              <a:rPr lang="en-US" sz="1800" dirty="0" smtClean="0">
                <a:solidFill>
                  <a:schemeClr val="tx1"/>
                </a:solidFill>
              </a:rPr>
              <a:t>.</a:t>
            </a:r>
            <a:endParaRPr lang="en-US" sz="18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18</a:t>
            </a:fld>
            <a:endParaRPr lang="en-US" dirty="0"/>
          </a:p>
        </p:txBody>
      </p:sp>
      <p:sp>
        <p:nvSpPr>
          <p:cNvPr id="9" name="Rectangle 3"/>
          <p:cNvSpPr>
            <a:spLocks noChangeArrowheads="1"/>
          </p:cNvSpPr>
          <p:nvPr/>
        </p:nvSpPr>
        <p:spPr bwMode="auto">
          <a:xfrm>
            <a:off x="1760538" y="186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0257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Increasing </a:t>
            </a:r>
            <a:r>
              <a:rPr lang="en-US" sz="2800" dirty="0"/>
              <a:t>Post-patient Transfer Data Exchange between Sending and Receiving </a:t>
            </a:r>
            <a:r>
              <a:rPr lang="en-US" sz="2800" dirty="0" smtClean="0"/>
              <a:t>Facilities: </a:t>
            </a:r>
            <a:r>
              <a:rPr lang="en-US" sz="2800" b="1" dirty="0" smtClean="0"/>
              <a:t>Approach</a:t>
            </a:r>
            <a:endParaRPr lang="en-US" sz="2800" b="1"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19</a:t>
            </a:fld>
            <a:endParaRPr lang="en-US" dirty="0"/>
          </a:p>
        </p:txBody>
      </p:sp>
      <p:sp>
        <p:nvSpPr>
          <p:cNvPr id="7" name="Rectangle 2"/>
          <p:cNvSpPr>
            <a:spLocks noChangeArrowheads="1"/>
          </p:cNvSpPr>
          <p:nvPr/>
        </p:nvSpPr>
        <p:spPr bwMode="auto">
          <a:xfrm>
            <a:off x="1760538" y="1757591"/>
            <a:ext cx="23916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1760538" y="1860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57200" y="1657350"/>
            <a:ext cx="8534400" cy="2948940"/>
          </a:xfrm>
        </p:spPr>
        <p:txBody>
          <a:bodyPr/>
          <a:lstStyle/>
          <a:p>
            <a:r>
              <a:rPr lang="en-US" sz="1700" dirty="0" smtClean="0">
                <a:solidFill>
                  <a:schemeClr val="tx1"/>
                </a:solidFill>
              </a:rPr>
              <a:t>Very practical approach – any method of data exchange/data sharing is acceptable; emphasis is on pre-planning</a:t>
            </a:r>
          </a:p>
          <a:p>
            <a:endParaRPr lang="en-US" sz="900" dirty="0" smtClean="0">
              <a:solidFill>
                <a:schemeClr val="tx1"/>
              </a:solidFill>
            </a:endParaRPr>
          </a:p>
          <a:p>
            <a:r>
              <a:rPr lang="en-US" sz="1700" dirty="0" smtClean="0">
                <a:solidFill>
                  <a:schemeClr val="tx1"/>
                </a:solidFill>
              </a:rPr>
              <a:t>Help facilities understand current capabilities related to data exchange:</a:t>
            </a:r>
          </a:p>
          <a:p>
            <a:pPr lvl="1"/>
            <a:r>
              <a:rPr lang="en-US" sz="1400" dirty="0" smtClean="0">
                <a:solidFill>
                  <a:schemeClr val="tx1"/>
                </a:solidFill>
              </a:rPr>
              <a:t>Summary forms, reports, and documentation used day-to-day by clinicians</a:t>
            </a:r>
          </a:p>
          <a:p>
            <a:pPr lvl="1"/>
            <a:r>
              <a:rPr lang="en-US" sz="1400" dirty="0" smtClean="0">
                <a:solidFill>
                  <a:schemeClr val="tx1"/>
                </a:solidFill>
              </a:rPr>
              <a:t>EMR platform remote access capabilities </a:t>
            </a:r>
          </a:p>
          <a:p>
            <a:pPr lvl="1"/>
            <a:r>
              <a:rPr lang="en-US" sz="1400" dirty="0" smtClean="0">
                <a:solidFill>
                  <a:schemeClr val="tx1"/>
                </a:solidFill>
              </a:rPr>
              <a:t>RHIO utilization – mode used and type of data shared</a:t>
            </a:r>
          </a:p>
          <a:p>
            <a:endParaRPr lang="en-US" sz="900" dirty="0" smtClean="0">
              <a:solidFill>
                <a:schemeClr val="tx1"/>
              </a:solidFill>
            </a:endParaRPr>
          </a:p>
          <a:p>
            <a:r>
              <a:rPr lang="en-US" sz="1700" dirty="0" smtClean="0">
                <a:solidFill>
                  <a:schemeClr val="tx1"/>
                </a:solidFill>
              </a:rPr>
              <a:t>Encourage planning conversations with likely send-receive partner institutions:</a:t>
            </a:r>
          </a:p>
          <a:p>
            <a:pPr lvl="1"/>
            <a:r>
              <a:rPr lang="en-US" sz="1400" dirty="0" smtClean="0">
                <a:solidFill>
                  <a:schemeClr val="tx1"/>
                </a:solidFill>
              </a:rPr>
              <a:t>Decide in advance HOW data can be most easily shared</a:t>
            </a:r>
          </a:p>
          <a:p>
            <a:pPr lvl="1"/>
            <a:r>
              <a:rPr lang="en-US" sz="1400" dirty="0" smtClean="0">
                <a:solidFill>
                  <a:schemeClr val="tx1"/>
                </a:solidFill>
              </a:rPr>
              <a:t>Work through needed system modifications and permissions NOW to facilitate exchange at the time of an event</a:t>
            </a:r>
          </a:p>
        </p:txBody>
      </p:sp>
    </p:spTree>
    <p:extLst>
      <p:ext uri="{BB962C8B-B14F-4D97-AF65-F5344CB8AC3E}">
        <p14:creationId xmlns:p14="http://schemas.microsoft.com/office/powerpoint/2010/main" val="3603752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28750"/>
            <a:ext cx="8229600" cy="2948940"/>
          </a:xfrm>
        </p:spPr>
        <p:txBody>
          <a:bodyPr/>
          <a:lstStyle/>
          <a:p>
            <a:r>
              <a:rPr lang="en-US" sz="2300" dirty="0" smtClean="0"/>
              <a:t>Genesis and Overview of the Patient Evacuation Toolkit</a:t>
            </a:r>
          </a:p>
          <a:p>
            <a:pPr marL="455613" lvl="2">
              <a:buClr>
                <a:schemeClr val="tx2"/>
              </a:buClr>
            </a:pPr>
            <a:r>
              <a:rPr lang="en-US" dirty="0"/>
              <a:t>Jenna Mandel-Ricci, Vice President, Professional and Regulatory Affairs, GNYHA &amp; Tim Styles, Medical Director, Bureau of Healthcare System Readiness, NYC Department of Health and Mental </a:t>
            </a:r>
            <a:r>
              <a:rPr lang="en-US" dirty="0" smtClean="0"/>
              <a:t>Hygiene</a:t>
            </a:r>
          </a:p>
          <a:p>
            <a:r>
              <a:rPr lang="en-US" sz="2300" dirty="0" smtClean="0"/>
              <a:t>Using Toolkit Tools to Advance Hospital and Health System Readiness</a:t>
            </a:r>
          </a:p>
          <a:p>
            <a:pPr lvl="1"/>
            <a:r>
              <a:rPr lang="en-US" sz="1800" dirty="0" smtClean="0"/>
              <a:t>Craig Simpkins, Regional Director, Occupational and Environmental Safety, and Colleen Lyons, Chief Information Officer, Lenox Hill Hospital</a:t>
            </a:r>
          </a:p>
          <a:p>
            <a:pPr lvl="1"/>
            <a:r>
              <a:rPr lang="en-US" sz="1800" dirty="0" smtClean="0"/>
              <a:t>Kevin Chason, Clinical Director, Emergency Management, The Mount Sinai Health System</a:t>
            </a:r>
          </a:p>
        </p:txBody>
      </p:sp>
      <p:sp>
        <p:nvSpPr>
          <p:cNvPr id="4" name="Title 3"/>
          <p:cNvSpPr>
            <a:spLocks noGrp="1"/>
          </p:cNvSpPr>
          <p:nvPr>
            <p:ph type="title"/>
          </p:nvPr>
        </p:nvSpPr>
        <p:spPr/>
        <p:txBody>
          <a:bodyPr/>
          <a:lstStyle/>
          <a:p>
            <a:r>
              <a:rPr lang="en-US" dirty="0" smtClean="0"/>
              <a:t>Today’s Speakers</a:t>
            </a:r>
            <a:endParaRPr lang="en-US" dirty="0"/>
          </a:p>
        </p:txBody>
      </p:sp>
    </p:spTree>
    <p:extLst>
      <p:ext uri="{BB962C8B-B14F-4D97-AF65-F5344CB8AC3E}">
        <p14:creationId xmlns:p14="http://schemas.microsoft.com/office/powerpoint/2010/main" val="1838154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Worksheet Developed </a:t>
            </a:r>
            <a:br>
              <a:rPr lang="en-US" sz="2800" dirty="0" smtClean="0"/>
            </a:br>
            <a:r>
              <a:rPr lang="en-US" sz="2800" dirty="0" smtClean="0"/>
              <a:t>and Disseminated</a:t>
            </a:r>
            <a:endParaRPr lang="en-US" sz="28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20</a:t>
            </a:fld>
            <a:endParaRPr lang="en-US" dirty="0"/>
          </a:p>
        </p:txBody>
      </p:sp>
      <p:sp>
        <p:nvSpPr>
          <p:cNvPr id="7" name="Content Placeholder 1"/>
          <p:cNvSpPr>
            <a:spLocks noGrp="1"/>
          </p:cNvSpPr>
          <p:nvPr>
            <p:ph idx="1"/>
          </p:nvPr>
        </p:nvSpPr>
        <p:spPr>
          <a:xfrm>
            <a:off x="457200" y="1680210"/>
            <a:ext cx="3048000" cy="2948940"/>
          </a:xfrm>
        </p:spPr>
        <p:txBody>
          <a:bodyPr/>
          <a:lstStyle/>
          <a:p>
            <a:r>
              <a:rPr lang="en-US" sz="1600" dirty="0" smtClean="0">
                <a:solidFill>
                  <a:schemeClr val="tx1"/>
                </a:solidFill>
              </a:rPr>
              <a:t>Part </a:t>
            </a:r>
            <a:r>
              <a:rPr lang="en-US" sz="1600" dirty="0">
                <a:solidFill>
                  <a:schemeClr val="tx1"/>
                </a:solidFill>
              </a:rPr>
              <a:t>A designed to help hospitals better understand their own medical record sharing capabilities </a:t>
            </a:r>
          </a:p>
          <a:p>
            <a:endParaRPr lang="en-US" sz="500" dirty="0">
              <a:solidFill>
                <a:schemeClr val="tx1"/>
              </a:solidFill>
            </a:endParaRPr>
          </a:p>
          <a:p>
            <a:r>
              <a:rPr lang="en-US" sz="1600" dirty="0">
                <a:solidFill>
                  <a:schemeClr val="tx1"/>
                </a:solidFill>
              </a:rPr>
              <a:t>Parts B through D (all identical) designed to facilitate planning conversations between </a:t>
            </a:r>
            <a:r>
              <a:rPr lang="en-US" sz="1600" dirty="0" smtClean="0">
                <a:solidFill>
                  <a:schemeClr val="tx1"/>
                </a:solidFill>
              </a:rPr>
              <a:t>a </a:t>
            </a:r>
            <a:r>
              <a:rPr lang="en-US" sz="1600" dirty="0">
                <a:solidFill>
                  <a:schemeClr val="tx1"/>
                </a:solidFill>
              </a:rPr>
              <a:t>home institution and 3 partner </a:t>
            </a:r>
            <a:r>
              <a:rPr lang="en-US" sz="1600" dirty="0" smtClean="0">
                <a:solidFill>
                  <a:schemeClr val="tx1"/>
                </a:solidFill>
              </a:rPr>
              <a:t>institutions</a:t>
            </a:r>
            <a:endParaRPr lang="en-US" sz="1600" dirty="0">
              <a:solidFill>
                <a:schemeClr val="tx1"/>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50" y="1733550"/>
            <a:ext cx="4476750" cy="3233208"/>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61950"/>
            <a:ext cx="3910094" cy="2667000"/>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191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7350"/>
            <a:ext cx="8229600" cy="2948940"/>
          </a:xfrm>
        </p:spPr>
        <p:txBody>
          <a:bodyPr/>
          <a:lstStyle/>
          <a:p>
            <a:r>
              <a:rPr lang="en-US" sz="2000" dirty="0" smtClean="0"/>
              <a:t>Worksheet process works best if multi-disciplinary </a:t>
            </a:r>
          </a:p>
          <a:p>
            <a:pPr lvl="1"/>
            <a:r>
              <a:rPr lang="en-US" sz="1800" dirty="0" smtClean="0"/>
              <a:t>Different roles may be needed to complete Part A (for own institution) vs. Part B (data sharing with other institutions)</a:t>
            </a:r>
          </a:p>
          <a:p>
            <a:r>
              <a:rPr lang="en-US" sz="2000" dirty="0" smtClean="0"/>
              <a:t>Users reported the process was eye opening for understanding data-sharing limitations</a:t>
            </a:r>
          </a:p>
          <a:p>
            <a:r>
              <a:rPr lang="en-US" sz="2000" dirty="0" smtClean="0"/>
              <a:t>Facilitates practical conversations with send-receive partners about what data can be shared currently and by what method </a:t>
            </a:r>
            <a:endParaRPr lang="en-US" sz="2000" dirty="0"/>
          </a:p>
        </p:txBody>
      </p:sp>
      <p:sp>
        <p:nvSpPr>
          <p:cNvPr id="3" name="Title 2"/>
          <p:cNvSpPr>
            <a:spLocks noGrp="1"/>
          </p:cNvSpPr>
          <p:nvPr>
            <p:ph type="title"/>
          </p:nvPr>
        </p:nvSpPr>
        <p:spPr/>
        <p:txBody>
          <a:bodyPr/>
          <a:lstStyle/>
          <a:p>
            <a:r>
              <a:rPr lang="en-US" dirty="0"/>
              <a:t>I</a:t>
            </a:r>
            <a:r>
              <a:rPr lang="en-US" dirty="0" smtClean="0"/>
              <a:t>mplementation Efforts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21</a:t>
            </a:fld>
            <a:endParaRPr lang="en-US" dirty="0"/>
          </a:p>
        </p:txBody>
      </p:sp>
    </p:spTree>
    <p:extLst>
      <p:ext uri="{BB962C8B-B14F-4D97-AF65-F5344CB8AC3E}">
        <p14:creationId xmlns:p14="http://schemas.microsoft.com/office/powerpoint/2010/main" val="1566699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W</a:t>
            </a:r>
            <a:r>
              <a:rPr lang="en-US" sz="1800" dirty="0" smtClean="0"/>
              <a:t>ould like to understand how hospitals on the same EMR platform can best configure their systems to maximize data sharing during an evacuation scenario</a:t>
            </a:r>
          </a:p>
          <a:p>
            <a:pPr marL="0" indent="0">
              <a:buNone/>
            </a:pPr>
            <a:endParaRPr lang="en-US" sz="1000" dirty="0" smtClean="0"/>
          </a:p>
          <a:p>
            <a:r>
              <a:rPr lang="en-US" sz="1800" dirty="0" smtClean="0"/>
              <a:t> Exploring with NYS DOH how </a:t>
            </a:r>
            <a:br>
              <a:rPr lang="en-US" sz="1800" dirty="0" smtClean="0"/>
            </a:br>
            <a:r>
              <a:rPr lang="en-US" sz="1800" dirty="0" smtClean="0"/>
              <a:t>information about data sharing </a:t>
            </a:r>
            <a:r>
              <a:rPr lang="en-US" sz="1800" dirty="0"/>
              <a:t/>
            </a:r>
            <a:br>
              <a:rPr lang="en-US" sz="1800" dirty="0"/>
            </a:br>
            <a:r>
              <a:rPr lang="en-US" sz="1800" dirty="0" smtClean="0"/>
              <a:t>capabilities can be integrated into </a:t>
            </a:r>
            <a:br>
              <a:rPr lang="en-US" sz="1800" dirty="0" smtClean="0"/>
            </a:br>
            <a:r>
              <a:rPr lang="en-US" sz="1800" dirty="0" smtClean="0"/>
              <a:t>the Facility Profile Application </a:t>
            </a:r>
            <a:br>
              <a:rPr lang="en-US" sz="1800" dirty="0" smtClean="0"/>
            </a:br>
            <a:r>
              <a:rPr lang="en-US" sz="1800" i="1" dirty="0" smtClean="0"/>
              <a:t>(used to collect critical facility </a:t>
            </a:r>
            <a:br>
              <a:rPr lang="en-US" sz="1800" i="1" dirty="0" smtClean="0"/>
            </a:br>
            <a:r>
              <a:rPr lang="en-US" sz="1800" i="1" dirty="0" smtClean="0"/>
              <a:t>information annually)</a:t>
            </a:r>
            <a:endParaRPr lang="en-US" sz="1800" i="1" dirty="0"/>
          </a:p>
        </p:txBody>
      </p:sp>
      <p:sp>
        <p:nvSpPr>
          <p:cNvPr id="3" name="Title 2"/>
          <p:cNvSpPr>
            <a:spLocks noGrp="1"/>
          </p:cNvSpPr>
          <p:nvPr>
            <p:ph type="title"/>
          </p:nvPr>
        </p:nvSpPr>
        <p:spPr/>
        <p:txBody>
          <a:bodyPr/>
          <a:lstStyle/>
          <a:p>
            <a:r>
              <a:rPr lang="en-US" dirty="0" smtClean="0"/>
              <a:t>Additional Opportunities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647950"/>
            <a:ext cx="4558788" cy="2312988"/>
          </a:xfrm>
          <a:prstGeom prst="rect">
            <a:avLst/>
          </a:prstGeom>
          <a:noFill/>
          <a:ln w="1270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762000" y="4476750"/>
            <a:ext cx="3276600" cy="0"/>
          </a:xfrm>
          <a:prstGeom prst="straightConnector1">
            <a:avLst/>
          </a:prstGeom>
          <a:ln w="25400">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5716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Using Toolkit Tools to Advance Hospital and Health System </a:t>
            </a:r>
            <a:r>
              <a:rPr lang="en-US" sz="3200" dirty="0" smtClean="0"/>
              <a:t>Readiness</a:t>
            </a:r>
            <a:endParaRPr lang="en-US" sz="3200" dirty="0"/>
          </a:p>
        </p:txBody>
      </p:sp>
      <p:sp>
        <p:nvSpPr>
          <p:cNvPr id="8" name="Text Placeholder 7"/>
          <p:cNvSpPr>
            <a:spLocks noGrp="1"/>
          </p:cNvSpPr>
          <p:nvPr>
            <p:ph type="body" idx="1"/>
          </p:nvPr>
        </p:nvSpPr>
        <p:spPr>
          <a:xfrm>
            <a:off x="722313" y="2925794"/>
            <a:ext cx="7772400" cy="1550955"/>
          </a:xfrm>
        </p:spPr>
        <p:txBody>
          <a:bodyPr>
            <a:normAutofit fontScale="47500" lnSpcReduction="20000"/>
          </a:bodyPr>
          <a:lstStyle/>
          <a:p>
            <a:r>
              <a:rPr lang="en-US" sz="5100" dirty="0"/>
              <a:t>Craig Simpkins, Regional Director, Occupational and Environmental Safety, and Colleen Lyons, </a:t>
            </a:r>
            <a:r>
              <a:rPr lang="en-US" sz="5100" dirty="0" smtClean="0"/>
              <a:t>Chief Information Officer, </a:t>
            </a:r>
            <a:r>
              <a:rPr lang="en-US" sz="5100" dirty="0"/>
              <a:t>Lenox Hill Hospital</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4294967295"/>
          </p:nvPr>
        </p:nvSpPr>
        <p:spPr>
          <a:xfrm>
            <a:off x="0" y="228600"/>
            <a:ext cx="457200" cy="1177925"/>
          </a:xfrm>
        </p:spPr>
        <p:txBody>
          <a:bodyPr/>
          <a:lstStyle/>
          <a:p>
            <a:pPr>
              <a:defRPr/>
            </a:pPr>
            <a:fld id="{3C24D2B9-97E2-4711-9F95-249A263F96DA}" type="slidenum">
              <a:rPr lang="en-US" smtClean="0"/>
              <a:pPr>
                <a:defRPr/>
              </a:pPr>
              <a:t>23</a:t>
            </a:fld>
            <a:endParaRPr lang="en-US" dirty="0"/>
          </a:p>
        </p:txBody>
      </p:sp>
    </p:spTree>
    <p:extLst>
      <p:ext uri="{BB962C8B-B14F-4D97-AF65-F5344CB8AC3E}">
        <p14:creationId xmlns:p14="http://schemas.microsoft.com/office/powerpoint/2010/main" val="3105265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Lenox Hill Hospital (LHH) </a:t>
            </a:r>
            <a:r>
              <a:rPr lang="en-US" dirty="0"/>
              <a:t>Implementation Efforts</a:t>
            </a:r>
          </a:p>
        </p:txBody>
      </p:sp>
      <p:sp>
        <p:nvSpPr>
          <p:cNvPr id="2" name="Content Placeholder 1"/>
          <p:cNvSpPr>
            <a:spLocks noGrp="1"/>
          </p:cNvSpPr>
          <p:nvPr>
            <p:ph sz="half" idx="2"/>
          </p:nvPr>
        </p:nvSpPr>
        <p:spPr/>
        <p:txBody>
          <a:bodyPr/>
          <a:lstStyle/>
          <a:p>
            <a:pPr lvl="1"/>
            <a:endParaRPr lang="en-US" sz="1800" dirty="0">
              <a:solidFill>
                <a:schemeClr val="tx1"/>
              </a:solidFill>
            </a:endParaRPr>
          </a:p>
          <a:p>
            <a:pPr lvl="1"/>
            <a:endParaRPr lang="en-US" sz="1800" dirty="0">
              <a:solidFill>
                <a:schemeClr val="tx1"/>
              </a:solidFill>
            </a:endParaRPr>
          </a:p>
        </p:txBody>
      </p:sp>
      <p:sp>
        <p:nvSpPr>
          <p:cNvPr id="7" name="Text Placeholder 6"/>
          <p:cNvSpPr>
            <a:spLocks noGrp="1"/>
          </p:cNvSpPr>
          <p:nvPr>
            <p:ph type="body" sz="quarter" idx="3"/>
          </p:nvPr>
        </p:nvSpPr>
        <p:spPr>
          <a:xfrm>
            <a:off x="450574" y="1490722"/>
            <a:ext cx="3931920" cy="479822"/>
          </a:xfrm>
        </p:spPr>
        <p:txBody>
          <a:bodyPr>
            <a:normAutofit/>
          </a:bodyPr>
          <a:lstStyle/>
          <a:p>
            <a:r>
              <a:rPr lang="en-US" b="1" dirty="0"/>
              <a:t>Local Efforts</a:t>
            </a:r>
            <a:endParaRPr lang="en-US" dirty="0"/>
          </a:p>
        </p:txBody>
      </p:sp>
      <p:sp>
        <p:nvSpPr>
          <p:cNvPr id="8" name="Content Placeholder 7"/>
          <p:cNvSpPr>
            <a:spLocks noGrp="1"/>
          </p:cNvSpPr>
          <p:nvPr>
            <p:ph sz="quarter" idx="4"/>
          </p:nvPr>
        </p:nvSpPr>
        <p:spPr/>
        <p:txBody>
          <a:bodyPr/>
          <a:lstStyle/>
          <a:p>
            <a:pPr>
              <a:buSzPct val="70000"/>
              <a:buFont typeface="Wingdings" charset="2"/>
              <a:buChar char=""/>
            </a:pPr>
            <a:r>
              <a:rPr lang="en-US" sz="1400" dirty="0">
                <a:solidFill>
                  <a:schemeClr val="tx1"/>
                </a:solidFill>
              </a:rPr>
              <a:t>Will ensure Communication Plan to staff has been completed and agreed upon</a:t>
            </a:r>
          </a:p>
          <a:p>
            <a:pPr>
              <a:buSzPct val="70000"/>
              <a:buFont typeface="Wingdings" charset="2"/>
              <a:buChar char=""/>
            </a:pPr>
            <a:r>
              <a:rPr lang="en-US" sz="1400" dirty="0">
                <a:solidFill>
                  <a:schemeClr val="tx1"/>
                </a:solidFill>
              </a:rPr>
              <a:t>Ensure that Toolkit available on EMR “downtime” workstations that have capability to also print to non-networked printers</a:t>
            </a:r>
          </a:p>
          <a:p>
            <a:pPr>
              <a:buSzPct val="70000"/>
              <a:buFont typeface="Wingdings" charset="2"/>
              <a:buChar char=""/>
            </a:pPr>
            <a:r>
              <a:rPr lang="en-US" sz="1400" dirty="0">
                <a:solidFill>
                  <a:schemeClr val="tx1"/>
                </a:solidFill>
              </a:rPr>
              <a:t>Look into capability/cost of including as a Tiered application in Downtime/Disaster recovery efforts which would include offsite access to the Toolkit</a:t>
            </a:r>
          </a:p>
        </p:txBody>
      </p:sp>
      <p:sp>
        <p:nvSpPr>
          <p:cNvPr id="4" name="Slide Number Placeholder 3"/>
          <p:cNvSpPr>
            <a:spLocks noGrp="1"/>
          </p:cNvSpPr>
          <p:nvPr>
            <p:ph type="sldNum" sz="quarter" idx="11"/>
          </p:nvPr>
        </p:nvSpPr>
        <p:spPr/>
        <p:txBody>
          <a:bodyPr/>
          <a:lstStyle/>
          <a:p>
            <a:pPr defTabSz="914378">
              <a:defRPr/>
            </a:pPr>
            <a:fld id="{3C24D2B9-97E2-4711-9F95-249A263F96DA}" type="slidenum">
              <a:rPr lang="en-US">
                <a:solidFill>
                  <a:srgbClr val="FFFFFF"/>
                </a:solidFill>
                <a:latin typeface="Arial"/>
              </a:rPr>
              <a:pPr defTabSz="914378">
                <a:defRPr/>
              </a:pPr>
              <a:t>24</a:t>
            </a:fld>
            <a:endParaRPr lang="en-US" dirty="0">
              <a:solidFill>
                <a:srgbClr val="FFFFFF"/>
              </a:solidFill>
              <a:latin typeface="Arial"/>
            </a:endParaRPr>
          </a:p>
        </p:txBody>
      </p:sp>
      <p:sp>
        <p:nvSpPr>
          <p:cNvPr id="5" name="TextBox 4"/>
          <p:cNvSpPr txBox="1"/>
          <p:nvPr/>
        </p:nvSpPr>
        <p:spPr>
          <a:xfrm>
            <a:off x="258417" y="2100138"/>
            <a:ext cx="4038600" cy="2593355"/>
          </a:xfrm>
          <a:prstGeom prst="rect">
            <a:avLst/>
          </a:prstGeom>
          <a:noFill/>
        </p:spPr>
        <p:txBody>
          <a:bodyPr wrap="square" lIns="68580" tIns="34290" rIns="68580" bIns="34290" rtlCol="0">
            <a:spAutoFit/>
          </a:bodyPr>
          <a:lstStyle/>
          <a:p>
            <a:pPr marL="285743" indent="-285743" defTabSz="914378">
              <a:buSzPct val="70000"/>
              <a:buFont typeface="Wingdings" charset="2"/>
              <a:buChar char=""/>
            </a:pPr>
            <a:r>
              <a:rPr lang="en-US" sz="1400" dirty="0">
                <a:solidFill>
                  <a:srgbClr val="262626"/>
                </a:solidFill>
              </a:rPr>
              <a:t>Multiple staff from LHH involved in the pre-planning stage</a:t>
            </a:r>
          </a:p>
          <a:p>
            <a:pPr marL="285743" indent="-285743" defTabSz="914378">
              <a:buSzPct val="70000"/>
              <a:buFont typeface="Wingdings" charset="2"/>
              <a:buChar char=""/>
            </a:pPr>
            <a:r>
              <a:rPr lang="en-US" sz="1400" dirty="0">
                <a:solidFill>
                  <a:srgbClr val="262626"/>
                </a:solidFill>
              </a:rPr>
              <a:t>Dissemination and adoption phase</a:t>
            </a:r>
          </a:p>
          <a:p>
            <a:pPr marL="742931" lvl="1" indent="-285743" defTabSz="914378">
              <a:buSzPct val="70000"/>
              <a:buFont typeface="Wingdings" charset="2"/>
              <a:buChar char=""/>
            </a:pPr>
            <a:r>
              <a:rPr lang="en-US" sz="1200" dirty="0">
                <a:solidFill>
                  <a:srgbClr val="262626"/>
                </a:solidFill>
              </a:rPr>
              <a:t>Will engage EM committee members to introduce this new initiative</a:t>
            </a:r>
          </a:p>
          <a:p>
            <a:pPr marL="742931" lvl="1" indent="-285743" defTabSz="914378">
              <a:buSzPct val="70000"/>
              <a:buFont typeface="Wingdings" charset="2"/>
              <a:buChar char=""/>
            </a:pPr>
            <a:r>
              <a:rPr lang="en-US" sz="1200" dirty="0">
                <a:solidFill>
                  <a:srgbClr val="262626"/>
                </a:solidFill>
              </a:rPr>
              <a:t>Develop sub-committee of Nursing, Bed Mgmt, IT, Social Work and Admin </a:t>
            </a:r>
          </a:p>
          <a:p>
            <a:pPr marL="285743" indent="-285743" defTabSz="914378">
              <a:buSzPct val="70000"/>
              <a:buFont typeface="Wingdings" charset="2"/>
              <a:buChar char=""/>
            </a:pPr>
            <a:r>
              <a:rPr lang="en-US" sz="1400" dirty="0">
                <a:solidFill>
                  <a:srgbClr val="262626"/>
                </a:solidFill>
              </a:rPr>
              <a:t>Review with EM committee</a:t>
            </a:r>
          </a:p>
          <a:p>
            <a:pPr marL="285743" indent="-285743" defTabSz="914378">
              <a:buSzPct val="70000"/>
              <a:buFont typeface="Wingdings" charset="2"/>
              <a:buChar char=""/>
            </a:pPr>
            <a:r>
              <a:rPr lang="en-US" sz="1400" dirty="0">
                <a:solidFill>
                  <a:srgbClr val="262626"/>
                </a:solidFill>
              </a:rPr>
              <a:t>Incorporate final addition into established plans</a:t>
            </a:r>
          </a:p>
          <a:p>
            <a:pPr marL="285743" indent="-285743" defTabSz="914378">
              <a:buSzPct val="70000"/>
              <a:buFont typeface="Wingdings" charset="2"/>
              <a:buChar char=""/>
            </a:pPr>
            <a:r>
              <a:rPr lang="en-US" sz="1400" dirty="0">
                <a:solidFill>
                  <a:srgbClr val="262626"/>
                </a:solidFill>
              </a:rPr>
              <a:t>Drill to improve process</a:t>
            </a:r>
          </a:p>
          <a:p>
            <a:pPr defTabSz="914378"/>
            <a:endParaRPr lang="en-US" dirty="0">
              <a:solidFill>
                <a:srgbClr val="262626"/>
              </a:solidFill>
            </a:endParaRPr>
          </a:p>
        </p:txBody>
      </p:sp>
      <p:sp>
        <p:nvSpPr>
          <p:cNvPr id="11" name="Text Placeholder 6">
            <a:extLst>
              <a:ext uri="{FF2B5EF4-FFF2-40B4-BE49-F238E27FC236}">
                <a16:creationId xmlns="" xmlns:a16="http://schemas.microsoft.com/office/drawing/2014/main" id="{B8B2E46C-A1D5-4D58-8136-BE7A79679437}"/>
              </a:ext>
            </a:extLst>
          </p:cNvPr>
          <p:cNvSpPr>
            <a:spLocks noGrp="1"/>
          </p:cNvSpPr>
          <p:nvPr>
            <p:ph type="body" sz="quarter" idx="3"/>
          </p:nvPr>
        </p:nvSpPr>
        <p:spPr>
          <a:xfrm>
            <a:off x="4774758" y="1533216"/>
            <a:ext cx="3931920" cy="479822"/>
          </a:xfrm>
        </p:spPr>
        <p:txBody>
          <a:bodyPr>
            <a:normAutofit/>
          </a:bodyPr>
          <a:lstStyle/>
          <a:p>
            <a:r>
              <a:rPr lang="en-US" b="1" dirty="0"/>
              <a:t>IT Implementation</a:t>
            </a:r>
            <a:endParaRPr lang="en-US" dirty="0"/>
          </a:p>
        </p:txBody>
      </p:sp>
    </p:spTree>
    <p:extLst>
      <p:ext uri="{BB962C8B-B14F-4D97-AF65-F5344CB8AC3E}">
        <p14:creationId xmlns:p14="http://schemas.microsoft.com/office/powerpoint/2010/main" val="111801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dirty="0"/>
              <a:t>Using Toolkit Tools to Advance Hospital and Health System </a:t>
            </a:r>
            <a:r>
              <a:rPr lang="en-US" sz="3200" dirty="0" smtClean="0"/>
              <a:t>Readiness</a:t>
            </a:r>
            <a:endParaRPr lang="en-US" sz="3200" dirty="0"/>
          </a:p>
        </p:txBody>
      </p:sp>
      <p:sp>
        <p:nvSpPr>
          <p:cNvPr id="8" name="Text Placeholder 7"/>
          <p:cNvSpPr>
            <a:spLocks noGrp="1"/>
          </p:cNvSpPr>
          <p:nvPr>
            <p:ph type="body" idx="1"/>
          </p:nvPr>
        </p:nvSpPr>
        <p:spPr/>
        <p:txBody>
          <a:bodyPr>
            <a:normAutofit lnSpcReduction="10000"/>
          </a:bodyPr>
          <a:lstStyle/>
          <a:p>
            <a:r>
              <a:rPr lang="en-US" dirty="0" smtClean="0"/>
              <a:t>Kevin </a:t>
            </a:r>
            <a:r>
              <a:rPr lang="en-US" dirty="0"/>
              <a:t>Chason, </a:t>
            </a:r>
            <a:r>
              <a:rPr lang="en-US" dirty="0" smtClean="0"/>
              <a:t>Clinical Director</a:t>
            </a:r>
            <a:r>
              <a:rPr lang="en-US" dirty="0"/>
              <a:t>, Emergency Management, </a:t>
            </a:r>
            <a:r>
              <a:rPr lang="en-US" dirty="0" smtClean="0"/>
              <a:t>The Mount </a:t>
            </a:r>
            <a:r>
              <a:rPr lang="en-US" dirty="0"/>
              <a:t>Sinai Health System</a:t>
            </a:r>
            <a:br>
              <a:rPr lang="en-US" dirty="0"/>
            </a:br>
            <a:endParaRPr lang="en-US" dirty="0"/>
          </a:p>
        </p:txBody>
      </p:sp>
      <p:sp>
        <p:nvSpPr>
          <p:cNvPr id="4" name="Slide Number Placeholder 3"/>
          <p:cNvSpPr>
            <a:spLocks noGrp="1"/>
          </p:cNvSpPr>
          <p:nvPr>
            <p:ph type="sldNum" sz="quarter" idx="4294967295"/>
          </p:nvPr>
        </p:nvSpPr>
        <p:spPr>
          <a:xfrm>
            <a:off x="0" y="228600"/>
            <a:ext cx="457200" cy="1177925"/>
          </a:xfrm>
        </p:spPr>
        <p:txBody>
          <a:bodyPr/>
          <a:lstStyle/>
          <a:p>
            <a:pPr>
              <a:defRPr/>
            </a:pPr>
            <a:fld id="{3C24D2B9-97E2-4711-9F95-249A263F96DA}" type="slidenum">
              <a:rPr lang="en-US" smtClean="0"/>
              <a:pPr>
                <a:defRPr/>
              </a:pPr>
              <a:t>25</a:t>
            </a:fld>
            <a:endParaRPr lang="en-US" dirty="0"/>
          </a:p>
        </p:txBody>
      </p:sp>
    </p:spTree>
    <p:extLst>
      <p:ext uri="{BB962C8B-B14F-4D97-AF65-F5344CB8AC3E}">
        <p14:creationId xmlns:p14="http://schemas.microsoft.com/office/powerpoint/2010/main" val="18034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Newly merged health system</a:t>
            </a:r>
          </a:p>
          <a:p>
            <a:r>
              <a:rPr lang="en-US" dirty="0" smtClean="0"/>
              <a:t>7 hospitals</a:t>
            </a:r>
          </a:p>
          <a:p>
            <a:r>
              <a:rPr lang="en-US" dirty="0" smtClean="0"/>
              <a:t>3 EMRs</a:t>
            </a:r>
          </a:p>
          <a:p>
            <a:r>
              <a:rPr lang="en-US" dirty="0" smtClean="0"/>
              <a:t>3 bed management systems</a:t>
            </a:r>
          </a:p>
          <a:p>
            <a:r>
              <a:rPr lang="en-US" dirty="0" smtClean="0"/>
              <a:t>4 ADT systems</a:t>
            </a:r>
          </a:p>
          <a:p>
            <a:r>
              <a:rPr lang="en-US" dirty="0" smtClean="0"/>
              <a:t>Centralized Transfer Service</a:t>
            </a:r>
            <a:endParaRPr lang="en-US" dirty="0"/>
          </a:p>
        </p:txBody>
      </p:sp>
      <p:sp>
        <p:nvSpPr>
          <p:cNvPr id="4" name="Title 3"/>
          <p:cNvSpPr>
            <a:spLocks noGrp="1"/>
          </p:cNvSpPr>
          <p:nvPr>
            <p:ph type="title"/>
          </p:nvPr>
        </p:nvSpPr>
        <p:spPr/>
        <p:txBody>
          <a:bodyPr/>
          <a:lstStyle/>
          <a:p>
            <a:r>
              <a:rPr lang="en-US" dirty="0" smtClean="0"/>
              <a:t>Health System Strategy</a:t>
            </a:r>
            <a:endParaRPr lang="en-US" dirty="0"/>
          </a:p>
        </p:txBody>
      </p:sp>
    </p:spTree>
    <p:extLst>
      <p:ext uri="{BB962C8B-B14F-4D97-AF65-F5344CB8AC3E}">
        <p14:creationId xmlns:p14="http://schemas.microsoft.com/office/powerpoint/2010/main" val="427696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Emergency Management Subcommittee</a:t>
            </a:r>
          </a:p>
          <a:p>
            <a:pPr lvl="1"/>
            <a:r>
              <a:rPr lang="en-US" dirty="0" smtClean="0"/>
              <a:t>Initial charge to manage potential loss of technology</a:t>
            </a:r>
          </a:p>
          <a:p>
            <a:pPr lvl="1"/>
            <a:r>
              <a:rPr lang="en-US" dirty="0" smtClean="0"/>
              <a:t>Scope increased to include joint IT-emergency management and Health Information Sharing</a:t>
            </a:r>
          </a:p>
          <a:p>
            <a:r>
              <a:rPr lang="en-US" dirty="0" smtClean="0"/>
              <a:t>Emergency Managers socialized tools with key stakeholders</a:t>
            </a:r>
          </a:p>
          <a:p>
            <a:pPr lvl="1"/>
            <a:r>
              <a:rPr lang="en-US" dirty="0" smtClean="0"/>
              <a:t>EMR/Informatics</a:t>
            </a:r>
          </a:p>
          <a:p>
            <a:pPr lvl="1"/>
            <a:r>
              <a:rPr lang="en-US" dirty="0" smtClean="0"/>
              <a:t>Bed Management</a:t>
            </a:r>
          </a:p>
          <a:p>
            <a:pPr lvl="1"/>
            <a:r>
              <a:rPr lang="en-US" smtClean="0"/>
              <a:t>Transfer Service </a:t>
            </a:r>
            <a:endParaRPr lang="en-US" dirty="0" smtClean="0"/>
          </a:p>
        </p:txBody>
      </p:sp>
      <p:sp>
        <p:nvSpPr>
          <p:cNvPr id="3" name="Title 2"/>
          <p:cNvSpPr>
            <a:spLocks noGrp="1"/>
          </p:cNvSpPr>
          <p:nvPr>
            <p:ph type="title"/>
          </p:nvPr>
        </p:nvSpPr>
        <p:spPr/>
        <p:txBody>
          <a:bodyPr/>
          <a:lstStyle/>
          <a:p>
            <a:r>
              <a:rPr lang="en-US" dirty="0" smtClean="0"/>
              <a:t>Hospital based activity</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27</a:t>
            </a:fld>
            <a:endParaRPr lang="en-US" dirty="0"/>
          </a:p>
        </p:txBody>
      </p:sp>
    </p:spTree>
    <p:extLst>
      <p:ext uri="{BB962C8B-B14F-4D97-AF65-F5344CB8AC3E}">
        <p14:creationId xmlns:p14="http://schemas.microsoft.com/office/powerpoint/2010/main" val="3561836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Electronic and Paper solutions</a:t>
            </a:r>
          </a:p>
          <a:p>
            <a:pPr lvl="1"/>
            <a:r>
              <a:rPr lang="en-US" dirty="0" smtClean="0"/>
              <a:t>EMR reports</a:t>
            </a:r>
          </a:p>
          <a:p>
            <a:pPr lvl="2"/>
            <a:r>
              <a:rPr lang="en-US" dirty="0" smtClean="0"/>
              <a:t>System hospitals transitioning to EPIC</a:t>
            </a:r>
          </a:p>
          <a:p>
            <a:pPr lvl="1"/>
            <a:r>
              <a:rPr lang="en-US" dirty="0" smtClean="0"/>
              <a:t>Forms to gather and report data</a:t>
            </a:r>
            <a:endParaRPr lang="en-US" dirty="0"/>
          </a:p>
        </p:txBody>
      </p:sp>
      <p:sp>
        <p:nvSpPr>
          <p:cNvPr id="3" name="Title 2"/>
          <p:cNvSpPr>
            <a:spLocks noGrp="1"/>
          </p:cNvSpPr>
          <p:nvPr>
            <p:ph type="title"/>
          </p:nvPr>
        </p:nvSpPr>
        <p:spPr/>
        <p:txBody>
          <a:bodyPr/>
          <a:lstStyle/>
          <a:p>
            <a:r>
              <a:rPr lang="en-US" dirty="0" smtClean="0"/>
              <a:t>Hospital Planning</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28</a:t>
            </a:fld>
            <a:endParaRPr lang="en-US" dirty="0"/>
          </a:p>
        </p:txBody>
      </p:sp>
    </p:spTree>
    <p:extLst>
      <p:ext uri="{BB962C8B-B14F-4D97-AF65-F5344CB8AC3E}">
        <p14:creationId xmlns:p14="http://schemas.microsoft.com/office/powerpoint/2010/main" val="3374419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Reports</a:t>
            </a:r>
            <a:endParaRPr lang="en-US" dirty="0"/>
          </a:p>
        </p:txBody>
      </p:sp>
      <p:sp>
        <p:nvSpPr>
          <p:cNvPr id="3" name="Title 2"/>
          <p:cNvSpPr>
            <a:spLocks noGrp="1"/>
          </p:cNvSpPr>
          <p:nvPr>
            <p:ph type="title"/>
          </p:nvPr>
        </p:nvSpPr>
        <p:spPr>
          <a:xfrm>
            <a:off x="457200" y="742950"/>
            <a:ext cx="8686800" cy="1177290"/>
          </a:xfrm>
        </p:spPr>
        <p:txBody>
          <a:bodyPr/>
          <a:lstStyle/>
          <a:p>
            <a:r>
              <a:rPr lang="en-US" dirty="0" smtClean="0"/>
              <a:t>EMR solutions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62150"/>
            <a:ext cx="7171200" cy="233954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560" y="2571750"/>
            <a:ext cx="3429000" cy="166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78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Post-Sandy: Efforts to Address System Gaps</a:t>
            </a:r>
          </a:p>
        </p:txBody>
      </p:sp>
      <p:sp>
        <p:nvSpPr>
          <p:cNvPr id="6" name="Text Placeholder 5"/>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Overall Efforts	</a:t>
            </a:r>
            <a:endParaRPr lang="en-US" dirty="0"/>
          </a:p>
        </p:txBody>
      </p:sp>
      <p:sp>
        <p:nvSpPr>
          <p:cNvPr id="7" name="Content Placeholder 6"/>
          <p:cNvSpPr>
            <a:spLocks noGrp="1"/>
          </p:cNvSpPr>
          <p:nvPr>
            <p:ph sz="half" idx="2"/>
          </p:nvPr>
        </p:nvSpPr>
        <p:spPr/>
        <p:txBody>
          <a:bodyPr/>
          <a:lstStyle/>
          <a:p>
            <a:r>
              <a:rPr lang="en-US" sz="1500" dirty="0"/>
              <a:t>Introduction of new evacuation zone framework </a:t>
            </a:r>
          </a:p>
          <a:p>
            <a:pPr marL="455613" lvl="2">
              <a:buClr>
                <a:schemeClr val="tx2"/>
              </a:buClr>
            </a:pPr>
            <a:r>
              <a:rPr lang="en-US" sz="1500" dirty="0"/>
              <a:t>Six rather than three zones; </a:t>
            </a:r>
            <a:r>
              <a:rPr lang="en-US" sz="1500" dirty="0" smtClean="0"/>
              <a:t>take </a:t>
            </a:r>
            <a:r>
              <a:rPr lang="en-US" sz="1500" dirty="0"/>
              <a:t>into account </a:t>
            </a:r>
            <a:r>
              <a:rPr lang="en-US" sz="1500" dirty="0" smtClean="0"/>
              <a:t>storm bearing, surge, </a:t>
            </a:r>
            <a:r>
              <a:rPr lang="en-US" sz="1500" dirty="0"/>
              <a:t>and </a:t>
            </a:r>
            <a:r>
              <a:rPr lang="en-US" sz="1500" dirty="0" smtClean="0"/>
              <a:t>still water </a:t>
            </a:r>
            <a:r>
              <a:rPr lang="en-US" sz="1500" dirty="0"/>
              <a:t>flooding </a:t>
            </a:r>
          </a:p>
          <a:p>
            <a:r>
              <a:rPr lang="en-US" sz="1500" dirty="0"/>
              <a:t>Revisions to coastal storm </a:t>
            </a:r>
            <a:r>
              <a:rPr lang="en-US" sz="1500" dirty="0" smtClean="0"/>
              <a:t>plans</a:t>
            </a:r>
            <a:endParaRPr lang="en-US" sz="1500" dirty="0"/>
          </a:p>
          <a:p>
            <a:pPr marL="0" indent="0">
              <a:buNone/>
            </a:pPr>
            <a:endParaRPr lang="en-US" sz="1500" dirty="0"/>
          </a:p>
        </p:txBody>
      </p:sp>
      <p:sp>
        <p:nvSpPr>
          <p:cNvPr id="8" name="Text Placeholder 7"/>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Efforts Specific to Healthcare</a:t>
            </a:r>
            <a:endParaRPr lang="en-US" dirty="0"/>
          </a:p>
        </p:txBody>
      </p:sp>
      <p:sp>
        <p:nvSpPr>
          <p:cNvPr id="9" name="Content Placeholder 8"/>
          <p:cNvSpPr>
            <a:spLocks noGrp="1"/>
          </p:cNvSpPr>
          <p:nvPr>
            <p:ph sz="quarter" idx="4"/>
          </p:nvPr>
        </p:nvSpPr>
        <p:spPr>
          <a:xfrm>
            <a:off x="4754880" y="2091690"/>
            <a:ext cx="3931920" cy="2613660"/>
          </a:xfrm>
        </p:spPr>
        <p:txBody>
          <a:bodyPr/>
          <a:lstStyle/>
          <a:p>
            <a:r>
              <a:rPr lang="en-US" sz="1500" dirty="0"/>
              <a:t>Development/launch of eFINDS patient tracking system </a:t>
            </a:r>
          </a:p>
          <a:p>
            <a:r>
              <a:rPr lang="en-US" sz="1500" dirty="0"/>
              <a:t>Significant improvements made to the Healthcare Evacuation </a:t>
            </a:r>
            <a:r>
              <a:rPr lang="en-US" sz="1500" dirty="0" smtClean="0"/>
              <a:t>Center; application development and testing</a:t>
            </a:r>
          </a:p>
          <a:p>
            <a:r>
              <a:rPr lang="en-US" sz="1500" dirty="0" smtClean="0"/>
              <a:t>Focus on decision making process and timeline for healthcare evacuation</a:t>
            </a:r>
          </a:p>
          <a:p>
            <a:r>
              <a:rPr lang="en-US" sz="1500" dirty="0" smtClean="0"/>
              <a:t>Extensive analysis of healthcare facility receiving capacity </a:t>
            </a:r>
            <a:endParaRPr lang="en-US" sz="1500" dirty="0"/>
          </a:p>
          <a:p>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3</a:t>
            </a:fld>
            <a:endParaRPr lang="en-US" dirty="0"/>
          </a:p>
        </p:txBody>
      </p:sp>
    </p:spTree>
    <p:extLst>
      <p:ext uri="{BB962C8B-B14F-4D97-AF65-F5344CB8AC3E}">
        <p14:creationId xmlns:p14="http://schemas.microsoft.com/office/powerpoint/2010/main" val="2638281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EMR Solutions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30</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62150"/>
            <a:ext cx="7467600" cy="1996398"/>
          </a:xfrm>
        </p:spPr>
      </p:pic>
    </p:spTree>
    <p:extLst>
      <p:ext uri="{BB962C8B-B14F-4D97-AF65-F5344CB8AC3E}">
        <p14:creationId xmlns:p14="http://schemas.microsoft.com/office/powerpoint/2010/main" val="3430837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Paper Solutions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31</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504950"/>
            <a:ext cx="6934200" cy="2975820"/>
          </a:xfrm>
        </p:spPr>
      </p:pic>
    </p:spTree>
    <p:extLst>
      <p:ext uri="{BB962C8B-B14F-4D97-AF65-F5344CB8AC3E}">
        <p14:creationId xmlns:p14="http://schemas.microsoft.com/office/powerpoint/2010/main" val="482350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52550"/>
            <a:ext cx="6796790" cy="3124200"/>
          </a:xfrm>
        </p:spPr>
      </p:pic>
      <p:sp>
        <p:nvSpPr>
          <p:cNvPr id="3" name="Title 2"/>
          <p:cNvSpPr>
            <a:spLocks noGrp="1"/>
          </p:cNvSpPr>
          <p:nvPr>
            <p:ph type="title"/>
          </p:nvPr>
        </p:nvSpPr>
        <p:spPr/>
        <p:txBody>
          <a:bodyPr/>
          <a:lstStyle/>
          <a:p>
            <a:r>
              <a:rPr lang="en-US" dirty="0" smtClean="0"/>
              <a:t>Paper Solutions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32</a:t>
            </a:fld>
            <a:endParaRPr lang="en-US" dirty="0"/>
          </a:p>
        </p:txBody>
      </p:sp>
    </p:spTree>
    <p:extLst>
      <p:ext uri="{BB962C8B-B14F-4D97-AF65-F5344CB8AC3E}">
        <p14:creationId xmlns:p14="http://schemas.microsoft.com/office/powerpoint/2010/main" val="2677070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04950"/>
            <a:ext cx="8001000" cy="3048000"/>
          </a:xfrm>
        </p:spPr>
      </p:pic>
      <p:sp>
        <p:nvSpPr>
          <p:cNvPr id="3" name="Title 2"/>
          <p:cNvSpPr>
            <a:spLocks noGrp="1"/>
          </p:cNvSpPr>
          <p:nvPr>
            <p:ph type="title"/>
          </p:nvPr>
        </p:nvSpPr>
        <p:spPr/>
        <p:txBody>
          <a:bodyPr/>
          <a:lstStyle/>
          <a:p>
            <a:r>
              <a:rPr lang="en-US" dirty="0" smtClean="0"/>
              <a:t>Paper Solutions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33</a:t>
            </a:fld>
            <a:endParaRPr lang="en-US" dirty="0"/>
          </a:p>
        </p:txBody>
      </p:sp>
    </p:spTree>
    <p:extLst>
      <p:ext uri="{BB962C8B-B14F-4D97-AF65-F5344CB8AC3E}">
        <p14:creationId xmlns:p14="http://schemas.microsoft.com/office/powerpoint/2010/main" val="3671127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4010"/>
            <a:ext cx="8229600" cy="2948940"/>
          </a:xfrm>
        </p:spPr>
        <p:txBody>
          <a:bodyPr/>
          <a:lstStyle/>
          <a:p>
            <a:pPr marL="0" indent="0">
              <a:buNone/>
            </a:pPr>
            <a:r>
              <a:rPr lang="en-US" sz="1600" b="1" dirty="0">
                <a:solidFill>
                  <a:schemeClr val="tx1">
                    <a:lumMod val="90000"/>
                    <a:lumOff val="10000"/>
                  </a:schemeClr>
                </a:solidFill>
              </a:rPr>
              <a:t>Jenna Mandel-Ricci</a:t>
            </a:r>
            <a:endParaRPr lang="en-US" sz="1600" dirty="0">
              <a:solidFill>
                <a:schemeClr val="tx1">
                  <a:lumMod val="90000"/>
                  <a:lumOff val="10000"/>
                </a:schemeClr>
              </a:solidFill>
            </a:endParaRPr>
          </a:p>
          <a:p>
            <a:pPr marL="0" indent="0">
              <a:buNone/>
            </a:pPr>
            <a:r>
              <a:rPr lang="en-US" sz="1600" dirty="0">
                <a:solidFill>
                  <a:schemeClr val="tx1">
                    <a:lumMod val="90000"/>
                    <a:lumOff val="10000"/>
                  </a:schemeClr>
                </a:solidFill>
              </a:rPr>
              <a:t>Vice President, Regulatory and Professional </a:t>
            </a:r>
            <a:r>
              <a:rPr lang="en-US" sz="1600" dirty="0" smtClean="0">
                <a:solidFill>
                  <a:schemeClr val="tx1">
                    <a:lumMod val="90000"/>
                    <a:lumOff val="10000"/>
                  </a:schemeClr>
                </a:solidFill>
              </a:rPr>
              <a:t>Affairs, Greater New York Hospital Association</a:t>
            </a:r>
            <a:endParaRPr lang="en-US" sz="1600" dirty="0">
              <a:solidFill>
                <a:schemeClr val="tx1">
                  <a:lumMod val="90000"/>
                  <a:lumOff val="10000"/>
                </a:schemeClr>
              </a:solidFill>
            </a:endParaRPr>
          </a:p>
          <a:p>
            <a:pPr marL="0" indent="0">
              <a:buNone/>
            </a:pPr>
            <a:r>
              <a:rPr lang="tr-TR" sz="1600" dirty="0">
                <a:solidFill>
                  <a:schemeClr val="tx1">
                    <a:lumMod val="90000"/>
                    <a:lumOff val="10000"/>
                  </a:schemeClr>
                </a:solidFill>
              </a:rPr>
              <a:t>P</a:t>
            </a:r>
            <a:r>
              <a:rPr lang="tr-TR" sz="1600" dirty="0" smtClean="0">
                <a:solidFill>
                  <a:schemeClr val="tx1">
                    <a:lumMod val="90000"/>
                    <a:lumOff val="10000"/>
                  </a:schemeClr>
                </a:solidFill>
              </a:rPr>
              <a:t>hone</a:t>
            </a:r>
            <a:r>
              <a:rPr lang="tr-TR" sz="1600" dirty="0">
                <a:solidFill>
                  <a:schemeClr val="tx1">
                    <a:lumMod val="90000"/>
                    <a:lumOff val="10000"/>
                  </a:schemeClr>
                </a:solidFill>
              </a:rPr>
              <a:t>: 212.258-5314</a:t>
            </a:r>
          </a:p>
          <a:p>
            <a:pPr marL="0" indent="0">
              <a:buNone/>
            </a:pPr>
            <a:r>
              <a:rPr lang="tr-TR" sz="1600" dirty="0">
                <a:solidFill>
                  <a:schemeClr val="tx1">
                    <a:lumMod val="90000"/>
                    <a:lumOff val="10000"/>
                  </a:schemeClr>
                </a:solidFill>
              </a:rPr>
              <a:t>E</a:t>
            </a:r>
            <a:r>
              <a:rPr lang="tr-TR" sz="1600" dirty="0" smtClean="0">
                <a:solidFill>
                  <a:schemeClr val="tx1">
                    <a:lumMod val="90000"/>
                    <a:lumOff val="10000"/>
                  </a:schemeClr>
                </a:solidFill>
              </a:rPr>
              <a:t>-</a:t>
            </a:r>
            <a:r>
              <a:rPr lang="tr-TR" sz="1600" dirty="0">
                <a:solidFill>
                  <a:schemeClr val="tx1">
                    <a:lumMod val="90000"/>
                    <a:lumOff val="10000"/>
                  </a:schemeClr>
                </a:solidFill>
              </a:rPr>
              <a:t>mail: </a:t>
            </a:r>
            <a:r>
              <a:rPr lang="tr-TR" sz="1600" u="sng" dirty="0">
                <a:hlinkClick r:id="rId2"/>
              </a:rPr>
              <a:t>jmandel-ricci@</a:t>
            </a:r>
            <a:r>
              <a:rPr lang="tr-TR" sz="1600" u="sng" dirty="0" smtClean="0">
                <a:hlinkClick r:id="rId2"/>
              </a:rPr>
              <a:t>gnyha.org</a:t>
            </a:r>
            <a:endParaRPr lang="tr-TR" sz="1600" u="sng" dirty="0" smtClean="0"/>
          </a:p>
          <a:p>
            <a:pPr marL="0" indent="0">
              <a:buNone/>
            </a:pPr>
            <a:endParaRPr lang="en-US" sz="1600" b="1" dirty="0" smtClean="0"/>
          </a:p>
          <a:p>
            <a:pPr marL="0" indent="0">
              <a:buNone/>
            </a:pPr>
            <a:endParaRPr lang="tr-TR" sz="1600" u="sng" dirty="0"/>
          </a:p>
        </p:txBody>
      </p:sp>
      <p:sp>
        <p:nvSpPr>
          <p:cNvPr id="3" name="Title 2"/>
          <p:cNvSpPr>
            <a:spLocks noGrp="1"/>
          </p:cNvSpPr>
          <p:nvPr>
            <p:ph type="title"/>
          </p:nvPr>
        </p:nvSpPr>
        <p:spPr/>
        <p:txBody>
          <a:bodyPr/>
          <a:lstStyle/>
          <a:p>
            <a:r>
              <a:rPr lang="en-US" dirty="0" smtClean="0"/>
              <a:t>Thank you to all our presenters and participants!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34</a:t>
            </a:fld>
            <a:endParaRPr lang="en-US" dirty="0"/>
          </a:p>
        </p:txBody>
      </p:sp>
    </p:spTree>
    <p:extLst>
      <p:ext uri="{BB962C8B-B14F-4D97-AF65-F5344CB8AC3E}">
        <p14:creationId xmlns:p14="http://schemas.microsoft.com/office/powerpoint/2010/main" val="110745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57350"/>
            <a:ext cx="8229600" cy="2948940"/>
          </a:xfrm>
        </p:spPr>
        <p:txBody>
          <a:bodyPr/>
          <a:lstStyle/>
          <a:p>
            <a:r>
              <a:rPr lang="en-US" sz="2000" dirty="0" smtClean="0"/>
              <a:t>Finding appropriate beds for certain patients was particularly challenging during Hurricane Sandy</a:t>
            </a:r>
          </a:p>
          <a:p>
            <a:r>
              <a:rPr lang="en-US" sz="2000" dirty="0" smtClean="0"/>
              <a:t>Concerns about continuity of care for very sick patients during evacuations that can take several hours </a:t>
            </a:r>
            <a:endParaRPr lang="en-US" sz="2000" dirty="0"/>
          </a:p>
          <a:p>
            <a:r>
              <a:rPr lang="en-US" sz="2000" dirty="0" smtClean="0"/>
              <a:t>Recognition that subject matter experts in hospitals were best positioned to address these issues</a:t>
            </a:r>
          </a:p>
        </p:txBody>
      </p:sp>
      <p:sp>
        <p:nvSpPr>
          <p:cNvPr id="3" name="Title 2"/>
          <p:cNvSpPr>
            <a:spLocks noGrp="1"/>
          </p:cNvSpPr>
          <p:nvPr>
            <p:ph type="title"/>
          </p:nvPr>
        </p:nvSpPr>
        <p:spPr/>
        <p:txBody>
          <a:bodyPr>
            <a:normAutofit/>
          </a:bodyPr>
          <a:lstStyle/>
          <a:p>
            <a:r>
              <a:rPr lang="en-US" sz="2800" dirty="0" smtClean="0"/>
              <a:t>Additional Issues That Make Large-Scale Patient Evacuation Challenging</a:t>
            </a:r>
            <a:endParaRPr lang="en-US" sz="28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4</a:t>
            </a:fld>
            <a:endParaRPr lang="en-US" dirty="0"/>
          </a:p>
        </p:txBody>
      </p:sp>
      <p:sp>
        <p:nvSpPr>
          <p:cNvPr id="6" name="Rounded Rectangle 5"/>
          <p:cNvSpPr/>
          <p:nvPr/>
        </p:nvSpPr>
        <p:spPr>
          <a:xfrm>
            <a:off x="762000" y="3867150"/>
            <a:ext cx="7239000" cy="609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2400" dirty="0"/>
              <a:t>The Patient Movement Workgroup is born!</a:t>
            </a:r>
          </a:p>
        </p:txBody>
      </p:sp>
    </p:spTree>
    <p:extLst>
      <p:ext uri="{BB962C8B-B14F-4D97-AF65-F5344CB8AC3E}">
        <p14:creationId xmlns:p14="http://schemas.microsoft.com/office/powerpoint/2010/main" val="353853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57350"/>
            <a:ext cx="8839200" cy="2948940"/>
          </a:xfrm>
        </p:spPr>
        <p:txBody>
          <a:bodyPr/>
          <a:lstStyle/>
          <a:p>
            <a:r>
              <a:rPr lang="en-US" sz="1800" dirty="0" smtClean="0">
                <a:solidFill>
                  <a:schemeClr val="tx1"/>
                </a:solidFill>
              </a:rPr>
              <a:t>Co-led by NYC Department of Health and Mental Hygiene and GNYHA</a:t>
            </a:r>
          </a:p>
          <a:p>
            <a:pPr lvl="1"/>
            <a:r>
              <a:rPr lang="en-US" sz="1600" dirty="0" smtClean="0">
                <a:solidFill>
                  <a:schemeClr val="tx1"/>
                </a:solidFill>
              </a:rPr>
              <a:t>Created initial workgroup agenda based on conversations with key staff at hospitals most impacted by Hurricane Sandy</a:t>
            </a:r>
          </a:p>
          <a:p>
            <a:pPr lvl="1"/>
            <a:r>
              <a:rPr lang="en-US" sz="1600" dirty="0" smtClean="0">
                <a:solidFill>
                  <a:schemeClr val="tx1"/>
                </a:solidFill>
              </a:rPr>
              <a:t>Assembled representatives from a broad range of hospitals – large health systems as well as stand-alone hospitals + representatives from government agencies involved in evacuation planning and response</a:t>
            </a:r>
          </a:p>
          <a:p>
            <a:pPr lvl="1"/>
            <a:r>
              <a:rPr lang="en-US" sz="1600" dirty="0" smtClean="0">
                <a:solidFill>
                  <a:schemeClr val="tx1"/>
                </a:solidFill>
              </a:rPr>
              <a:t>Monthly, in-person meetings with conference line option; met from early 2015 through 2016 </a:t>
            </a:r>
          </a:p>
          <a:p>
            <a:pPr lvl="2"/>
            <a:r>
              <a:rPr lang="en-US" sz="1400" dirty="0" smtClean="0">
                <a:solidFill>
                  <a:schemeClr val="tx1"/>
                </a:solidFill>
              </a:rPr>
              <a:t>After each meeting, detailed notes were sent </a:t>
            </a:r>
            <a:br>
              <a:rPr lang="en-US" sz="1400" dirty="0" smtClean="0">
                <a:solidFill>
                  <a:schemeClr val="tx1"/>
                </a:solidFill>
              </a:rPr>
            </a:br>
            <a:r>
              <a:rPr lang="en-US" sz="1400" dirty="0" smtClean="0">
                <a:solidFill>
                  <a:schemeClr val="tx1"/>
                </a:solidFill>
              </a:rPr>
              <a:t>to entire group, and work was done to advance </a:t>
            </a:r>
            <a:br>
              <a:rPr lang="en-US" sz="1400" dirty="0" smtClean="0">
                <a:solidFill>
                  <a:schemeClr val="tx1"/>
                </a:solidFill>
              </a:rPr>
            </a:br>
            <a:r>
              <a:rPr lang="en-US" sz="1400" dirty="0" smtClean="0">
                <a:solidFill>
                  <a:schemeClr val="tx1"/>
                </a:solidFill>
              </a:rPr>
              <a:t>documents and processes between meetings</a:t>
            </a:r>
          </a:p>
        </p:txBody>
      </p:sp>
      <p:sp>
        <p:nvSpPr>
          <p:cNvPr id="3" name="Title 2"/>
          <p:cNvSpPr>
            <a:spLocks noGrp="1"/>
          </p:cNvSpPr>
          <p:nvPr>
            <p:ph type="title"/>
          </p:nvPr>
        </p:nvSpPr>
        <p:spPr/>
        <p:txBody>
          <a:bodyPr>
            <a:normAutofit/>
          </a:bodyPr>
          <a:lstStyle/>
          <a:p>
            <a:r>
              <a:rPr lang="en-US" sz="2800" dirty="0" smtClean="0"/>
              <a:t>Patient Movement Workgroup: Initial Development</a:t>
            </a:r>
            <a:endParaRPr lang="en-US" sz="28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5</a:t>
            </a:fld>
            <a:endParaRPr lang="en-US" dirty="0"/>
          </a:p>
        </p:txBody>
      </p:sp>
      <p:pic>
        <p:nvPicPr>
          <p:cNvPr id="5" name="Picture 4" descr="imgres.png"/>
          <p:cNvPicPr>
            <a:picLocks noChangeAspect="1"/>
          </p:cNvPicPr>
          <p:nvPr/>
        </p:nvPicPr>
        <p:blipFill rotWithShape="1">
          <a:blip r:embed="rId2" cstate="print">
            <a:extLst>
              <a:ext uri="{28A0092B-C50C-407E-A947-70E740481C1C}">
                <a14:useLocalDpi xmlns:a14="http://schemas.microsoft.com/office/drawing/2010/main" val="0"/>
              </a:ext>
            </a:extLst>
          </a:blip>
          <a:srcRect l="9830" t="7994" r="9221" b="9637"/>
          <a:stretch/>
        </p:blipFill>
        <p:spPr>
          <a:xfrm>
            <a:off x="5837002" y="4171950"/>
            <a:ext cx="1249598" cy="635760"/>
          </a:xfrm>
          <a:prstGeom prst="rect">
            <a:avLst/>
          </a:prstGeom>
        </p:spPr>
      </p:pic>
      <p:pic>
        <p:nvPicPr>
          <p:cNvPr id="6" name="Picture 5" descr="GNYHA_Logo_cmy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3172" y="4043959"/>
            <a:ext cx="1362342" cy="737590"/>
          </a:xfrm>
          <a:prstGeom prst="rect">
            <a:avLst/>
          </a:prstGeom>
        </p:spPr>
      </p:pic>
    </p:spTree>
    <p:extLst>
      <p:ext uri="{BB962C8B-B14F-4D97-AF65-F5344CB8AC3E}">
        <p14:creationId xmlns:p14="http://schemas.microsoft.com/office/powerpoint/2010/main" val="1307735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4010"/>
            <a:ext cx="8229600" cy="2948940"/>
          </a:xfrm>
        </p:spPr>
        <p:txBody>
          <a:bodyPr/>
          <a:lstStyle/>
          <a:p>
            <a:r>
              <a:rPr lang="en-US" sz="1800" dirty="0" smtClean="0">
                <a:solidFill>
                  <a:schemeClr val="tx1"/>
                </a:solidFill>
              </a:rPr>
              <a:t>Began by developing standardized bed definitions to facilitate bed matching at a regional level</a:t>
            </a:r>
          </a:p>
          <a:p>
            <a:r>
              <a:rPr lang="en-US" sz="1800" dirty="0" smtClean="0">
                <a:solidFill>
                  <a:schemeClr val="tx1"/>
                </a:solidFill>
              </a:rPr>
              <a:t>From work on this issue, a number of other challenges emerged that the group sought to address, including:</a:t>
            </a:r>
          </a:p>
          <a:p>
            <a:pPr lvl="1"/>
            <a:r>
              <a:rPr lang="en-US" sz="1500" dirty="0">
                <a:solidFill>
                  <a:schemeClr val="tx1"/>
                </a:solidFill>
              </a:rPr>
              <a:t>Facilitating sharing of critical medical information during transport </a:t>
            </a:r>
          </a:p>
          <a:p>
            <a:pPr lvl="1"/>
            <a:r>
              <a:rPr lang="en-US" sz="1500" dirty="0">
                <a:solidFill>
                  <a:schemeClr val="tx1"/>
                </a:solidFill>
              </a:rPr>
              <a:t>Increasing post-transfer PHI exchange between sending and receiving facilities</a:t>
            </a:r>
          </a:p>
          <a:p>
            <a:pPr lvl="1"/>
            <a:r>
              <a:rPr lang="en-US" sz="1500" dirty="0">
                <a:solidFill>
                  <a:schemeClr val="tx1"/>
                </a:solidFill>
              </a:rPr>
              <a:t>Best practices related to emergency credentialing of healthcare personnel </a:t>
            </a:r>
            <a:r>
              <a:rPr lang="en-US" sz="1500" i="1" dirty="0">
                <a:solidFill>
                  <a:schemeClr val="tx1"/>
                </a:solidFill>
              </a:rPr>
              <a:t>(will not touch on this </a:t>
            </a:r>
            <a:r>
              <a:rPr lang="en-US" sz="1500" i="1" dirty="0" smtClean="0">
                <a:solidFill>
                  <a:schemeClr val="tx1"/>
                </a:solidFill>
              </a:rPr>
              <a:t>during </a:t>
            </a:r>
            <a:r>
              <a:rPr lang="en-US" sz="1500" i="1" dirty="0">
                <a:solidFill>
                  <a:schemeClr val="tx1"/>
                </a:solidFill>
              </a:rPr>
              <a:t>today’s presentation)</a:t>
            </a:r>
          </a:p>
          <a:p>
            <a:r>
              <a:rPr lang="en-US" sz="1800" dirty="0" smtClean="0">
                <a:solidFill>
                  <a:schemeClr val="tx1"/>
                </a:solidFill>
              </a:rPr>
              <a:t>Initial workgroup members included emergency managers and clinical leaders; pulled in other subject matter experts as necessitated by our work</a:t>
            </a:r>
          </a:p>
          <a:p>
            <a:pPr lvl="1"/>
            <a:r>
              <a:rPr lang="en-US" sz="1600" dirty="0" smtClean="0">
                <a:solidFill>
                  <a:schemeClr val="tx1"/>
                </a:solidFill>
              </a:rPr>
              <a:t>These included transfer center staff, heath IT experts, and medical staff specialists</a:t>
            </a:r>
          </a:p>
          <a:p>
            <a:endParaRPr lang="en-US" dirty="0"/>
          </a:p>
        </p:txBody>
      </p:sp>
      <p:sp>
        <p:nvSpPr>
          <p:cNvPr id="3" name="Title 2"/>
          <p:cNvSpPr>
            <a:spLocks noGrp="1"/>
          </p:cNvSpPr>
          <p:nvPr>
            <p:ph type="title"/>
          </p:nvPr>
        </p:nvSpPr>
        <p:spPr/>
        <p:txBody>
          <a:bodyPr>
            <a:normAutofit/>
          </a:bodyPr>
          <a:lstStyle/>
          <a:p>
            <a:r>
              <a:rPr lang="en-US" sz="2800" dirty="0" smtClean="0"/>
              <a:t>Patient Movement Workgroup: Scope of Projects</a:t>
            </a:r>
            <a:endParaRPr lang="en-US" sz="28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6</a:t>
            </a:fld>
            <a:endParaRPr lang="en-US" dirty="0"/>
          </a:p>
        </p:txBody>
      </p:sp>
    </p:spTree>
    <p:extLst>
      <p:ext uri="{BB962C8B-B14F-4D97-AF65-F5344CB8AC3E}">
        <p14:creationId xmlns:p14="http://schemas.microsoft.com/office/powerpoint/2010/main" val="124796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1"/>
            <a:r>
              <a:rPr lang="en-US" sz="2800" dirty="0" smtClean="0"/>
              <a:t>1</a:t>
            </a:r>
            <a:r>
              <a:rPr lang="en-US" sz="2800" dirty="0"/>
              <a:t>.</a:t>
            </a:r>
            <a:r>
              <a:rPr lang="en-US" sz="2800" dirty="0" smtClean="0"/>
              <a:t> Standardized Bed Definitions </a:t>
            </a:r>
            <a:r>
              <a:rPr lang="en-US" sz="2800" dirty="0"/>
              <a:t>to </a:t>
            </a:r>
            <a:r>
              <a:rPr lang="en-US" sz="2800" dirty="0" smtClean="0"/>
              <a:t>Facilitate Bed Matching: </a:t>
            </a:r>
            <a:r>
              <a:rPr lang="en-US" sz="2800" b="1" dirty="0" smtClean="0"/>
              <a:t>Concern and Goal</a:t>
            </a:r>
            <a:endParaRPr lang="en-US" sz="2800" dirty="0"/>
          </a:p>
        </p:txBody>
      </p:sp>
      <p:sp>
        <p:nvSpPr>
          <p:cNvPr id="6" name="Text Placeholder 5"/>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Concern</a:t>
            </a:r>
            <a:endParaRPr lang="en-US" dirty="0"/>
          </a:p>
        </p:txBody>
      </p:sp>
      <p:sp>
        <p:nvSpPr>
          <p:cNvPr id="2" name="Content Placeholder 1"/>
          <p:cNvSpPr>
            <a:spLocks noGrp="1"/>
          </p:cNvSpPr>
          <p:nvPr>
            <p:ph sz="half" idx="2"/>
          </p:nvPr>
        </p:nvSpPr>
        <p:spPr/>
        <p:txBody>
          <a:bodyPr/>
          <a:lstStyle/>
          <a:p>
            <a:pPr marL="0" indent="0">
              <a:buNone/>
            </a:pPr>
            <a:r>
              <a:rPr lang="en-US" sz="1700" dirty="0" smtClean="0">
                <a:solidFill>
                  <a:schemeClr val="tx1"/>
                </a:solidFill>
              </a:rPr>
              <a:t>During </a:t>
            </a:r>
            <a:r>
              <a:rPr lang="en-US" sz="1700" dirty="0">
                <a:solidFill>
                  <a:schemeClr val="tx1"/>
                </a:solidFill>
              </a:rPr>
              <a:t>Hurricanes Sandy and Irene, </a:t>
            </a:r>
            <a:r>
              <a:rPr lang="en-US" sz="1700" dirty="0" smtClean="0">
                <a:solidFill>
                  <a:schemeClr val="tx1"/>
                </a:solidFill>
              </a:rPr>
              <a:t>different understandings of commonly used bed type terms compromised the ability of involved staff to identify appropriate beds/resources for patients that needed to be evacuated.</a:t>
            </a:r>
          </a:p>
          <a:p>
            <a:pPr marL="0" indent="0">
              <a:buNone/>
            </a:pPr>
            <a:endParaRPr lang="en-US" sz="1000" dirty="0" smtClean="0">
              <a:solidFill>
                <a:schemeClr val="tx1"/>
              </a:solidFill>
            </a:endParaRPr>
          </a:p>
          <a:p>
            <a:pPr marL="0" indent="0">
              <a:buNone/>
            </a:pPr>
            <a:r>
              <a:rPr lang="en-US" sz="1700" dirty="0" smtClean="0">
                <a:solidFill>
                  <a:schemeClr val="tx1"/>
                </a:solidFill>
              </a:rPr>
              <a:t> </a:t>
            </a:r>
            <a:r>
              <a:rPr lang="en-US" sz="1700" i="1" dirty="0" smtClean="0">
                <a:solidFill>
                  <a:schemeClr val="tx1"/>
                </a:solidFill>
              </a:rPr>
              <a:t>Put another way, an ICU bed is not an ICU bed is not an ICU bed across different types of institutions. </a:t>
            </a:r>
          </a:p>
        </p:txBody>
      </p:sp>
      <p:sp>
        <p:nvSpPr>
          <p:cNvPr id="7" name="Text Placeholder 6"/>
          <p:cNvSpPr>
            <a:spLocks noGrp="1"/>
          </p:cNvSpPr>
          <p:nvPr>
            <p:ph type="body" sz="quarter" idx="3"/>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Goal</a:t>
            </a:r>
            <a:endParaRPr lang="en-US" dirty="0"/>
          </a:p>
        </p:txBody>
      </p:sp>
      <p:sp>
        <p:nvSpPr>
          <p:cNvPr id="8" name="Content Placeholder 7"/>
          <p:cNvSpPr>
            <a:spLocks noGrp="1"/>
          </p:cNvSpPr>
          <p:nvPr>
            <p:ph sz="quarter" idx="4"/>
          </p:nvPr>
        </p:nvSpPr>
        <p:spPr/>
        <p:txBody>
          <a:bodyPr/>
          <a:lstStyle/>
          <a:p>
            <a:pPr marL="0" indent="0">
              <a:buNone/>
            </a:pPr>
            <a:r>
              <a:rPr lang="en-US" sz="1700" dirty="0" smtClean="0">
                <a:solidFill>
                  <a:schemeClr val="tx1"/>
                </a:solidFill>
              </a:rPr>
              <a:t>Create </a:t>
            </a:r>
            <a:r>
              <a:rPr lang="en-US" sz="1700" dirty="0">
                <a:solidFill>
                  <a:schemeClr val="tx1"/>
                </a:solidFill>
              </a:rPr>
              <a:t>standardized bed definitions that can be used as a common vocabulary regionally or statewide to facilitate appropriate bed matching</a:t>
            </a:r>
            <a:r>
              <a:rPr lang="en-US" sz="1700" dirty="0" smtClean="0">
                <a:solidFill>
                  <a:schemeClr val="tx1"/>
                </a:solidFill>
              </a:rPr>
              <a:t>.</a:t>
            </a:r>
            <a:endParaRPr lang="en-US" sz="1700" dirty="0">
              <a:solidFill>
                <a:schemeClr val="tx1"/>
              </a:solidFill>
            </a:endParaRPr>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7</a:t>
            </a:fld>
            <a:endParaRPr lang="en-US" dirty="0"/>
          </a:p>
        </p:txBody>
      </p:sp>
    </p:spTree>
    <p:extLst>
      <p:ext uri="{BB962C8B-B14F-4D97-AF65-F5344CB8AC3E}">
        <p14:creationId xmlns:p14="http://schemas.microsoft.com/office/powerpoint/2010/main" val="123385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1"/>
            <a:r>
              <a:rPr lang="en-US" sz="2500" dirty="0" smtClean="0"/>
              <a:t>Standardized Bed Definitions </a:t>
            </a:r>
            <a:r>
              <a:rPr lang="en-US" sz="2500" dirty="0"/>
              <a:t>to </a:t>
            </a:r>
            <a:r>
              <a:rPr lang="en-US" sz="2500" dirty="0" smtClean="0"/>
              <a:t>Facilitate Bed Matching: </a:t>
            </a:r>
            <a:r>
              <a:rPr lang="en-US" sz="2500" b="1" dirty="0" smtClean="0"/>
              <a:t>Initial Approach Using Existing Classifications</a:t>
            </a:r>
            <a:endParaRPr lang="en-US" sz="2500"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8</a:t>
            </a:fld>
            <a:endParaRPr lang="en-US" dirty="0"/>
          </a:p>
        </p:txBody>
      </p:sp>
      <p:sp>
        <p:nvSpPr>
          <p:cNvPr id="6" name="TextBox 5"/>
          <p:cNvSpPr txBox="1"/>
          <p:nvPr/>
        </p:nvSpPr>
        <p:spPr>
          <a:xfrm>
            <a:off x="6019800" y="5086350"/>
            <a:ext cx="184731"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33793145"/>
              </p:ext>
            </p:extLst>
          </p:nvPr>
        </p:nvGraphicFramePr>
        <p:xfrm>
          <a:off x="457200" y="1504950"/>
          <a:ext cx="8229600" cy="3520440"/>
        </p:xfrm>
        <a:graphic>
          <a:graphicData uri="http://schemas.openxmlformats.org/drawingml/2006/table">
            <a:tbl>
              <a:tblPr firstRow="1" bandRow="1">
                <a:tableStyleId>{5C22544A-7EE6-4342-B048-85BDC9FD1C3A}</a:tableStyleId>
              </a:tblPr>
              <a:tblGrid>
                <a:gridCol w="1600200"/>
                <a:gridCol w="1600200"/>
                <a:gridCol w="1676400"/>
                <a:gridCol w="1676400"/>
                <a:gridCol w="1676400"/>
              </a:tblGrid>
              <a:tr h="685800">
                <a:tc gridSpan="3">
                  <a:txBody>
                    <a:bodyPr/>
                    <a:lstStyle/>
                    <a:p>
                      <a:r>
                        <a:rPr lang="en-US" sz="1200" dirty="0" smtClean="0"/>
                        <a:t>NYS Licensed</a:t>
                      </a:r>
                      <a:r>
                        <a:rPr lang="en-US" sz="1200" baseline="0" dirty="0" smtClean="0"/>
                        <a:t> Bed Types </a:t>
                      </a:r>
                      <a:r>
                        <a:rPr lang="en-US" sz="1200" i="1" baseline="0" dirty="0" smtClean="0"/>
                        <a:t>(36 Total)</a:t>
                      </a:r>
                      <a:endParaRPr lang="en-US" sz="1200" i="1" dirty="0"/>
                    </a:p>
                  </a:txBody>
                  <a:tcPr/>
                </a:tc>
                <a:tc hMerge="1">
                  <a:txBody>
                    <a:bodyPr/>
                    <a:lstStyle/>
                    <a:p>
                      <a:endParaRPr lang="en-US" dirty="0"/>
                    </a:p>
                  </a:txBody>
                  <a:tcPr/>
                </a:tc>
                <a:tc hMerge="1">
                  <a:txBody>
                    <a:bodyPr/>
                    <a:lstStyle/>
                    <a:p>
                      <a:endParaRPr lang="en-US" sz="1200" dirty="0"/>
                    </a:p>
                  </a:txBody>
                  <a:tcPr/>
                </a:tc>
                <a:tc>
                  <a:txBody>
                    <a:bodyPr/>
                    <a:lstStyle/>
                    <a:p>
                      <a:r>
                        <a:rPr lang="en-US" sz="1200" dirty="0" smtClean="0"/>
                        <a:t>NYS Healthcare</a:t>
                      </a:r>
                      <a:r>
                        <a:rPr lang="en-US" sz="1200" baseline="0" dirty="0" smtClean="0"/>
                        <a:t> Evacuation Center Categories </a:t>
                      </a:r>
                      <a:r>
                        <a:rPr lang="en-US" sz="1200" i="1" baseline="0" dirty="0" smtClean="0"/>
                        <a:t>(18 total)</a:t>
                      </a:r>
                      <a:endParaRPr lang="en-US" sz="12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lt1"/>
                          </a:solidFill>
                          <a:effectLst/>
                          <a:latin typeface="+mn-lt"/>
                          <a:ea typeface="+mn-ea"/>
                          <a:cs typeface="+mn-cs"/>
                        </a:rPr>
                        <a:t>VA/DoD</a:t>
                      </a:r>
                      <a:r>
                        <a:rPr lang="en-US" sz="1200" b="1" i="0" kern="1200" baseline="0" dirty="0" smtClean="0">
                          <a:solidFill>
                            <a:schemeClr val="lt1"/>
                          </a:solidFill>
                          <a:effectLst/>
                          <a:latin typeface="+mn-lt"/>
                          <a:ea typeface="+mn-ea"/>
                          <a:cs typeface="+mn-cs"/>
                        </a:rPr>
                        <a:t> </a:t>
                      </a:r>
                      <a:r>
                        <a:rPr lang="en-US" sz="1200" b="1" i="0" kern="1200" dirty="0" smtClean="0">
                          <a:solidFill>
                            <a:schemeClr val="lt1"/>
                          </a:solidFill>
                          <a:effectLst/>
                          <a:latin typeface="+mn-lt"/>
                          <a:ea typeface="+mn-ea"/>
                          <a:cs typeface="+mn-cs"/>
                        </a:rPr>
                        <a:t>Categories </a:t>
                      </a:r>
                      <a:r>
                        <a:rPr lang="en-US" sz="1200" b="1" i="1" kern="1200" dirty="0" smtClean="0">
                          <a:solidFill>
                            <a:schemeClr val="lt1"/>
                          </a:solidFill>
                          <a:effectLst/>
                          <a:latin typeface="+mn-lt"/>
                          <a:ea typeface="+mn-ea"/>
                          <a:cs typeface="+mn-cs"/>
                        </a:rPr>
                        <a:t>(7 total)</a:t>
                      </a:r>
                    </a:p>
                  </a:txBody>
                  <a:tcPr/>
                </a:tc>
              </a:tr>
              <a:tr h="370840">
                <a:tc>
                  <a:txBody>
                    <a:bodyPr/>
                    <a:lstStyle/>
                    <a:p>
                      <a:pPr marL="0" lvl="0" indent="0">
                        <a:buFont typeface="+mj-lt"/>
                        <a:buNone/>
                      </a:pPr>
                      <a:r>
                        <a:rPr lang="en-US" sz="1000" kern="1200" dirty="0" smtClean="0">
                          <a:solidFill>
                            <a:schemeClr val="dk1"/>
                          </a:solidFill>
                          <a:effectLst/>
                          <a:latin typeface="+mn-lt"/>
                          <a:ea typeface="+mn-ea"/>
                          <a:cs typeface="+mn-cs"/>
                        </a:rPr>
                        <a:t>Medical/Surgical</a:t>
                      </a:r>
                    </a:p>
                    <a:p>
                      <a:pPr marL="0" lvl="0" indent="0">
                        <a:buFont typeface="+mj-lt"/>
                        <a:buNone/>
                      </a:pPr>
                      <a:r>
                        <a:rPr lang="en-US" sz="1000" kern="1200" dirty="0" smtClean="0">
                          <a:solidFill>
                            <a:schemeClr val="dk1"/>
                          </a:solidFill>
                          <a:effectLst/>
                          <a:latin typeface="+mn-lt"/>
                          <a:ea typeface="+mn-ea"/>
                          <a:cs typeface="+mn-cs"/>
                        </a:rPr>
                        <a:t>Intensive Care</a:t>
                      </a:r>
                    </a:p>
                    <a:p>
                      <a:pPr marL="0" lvl="0" indent="0">
                        <a:buFont typeface="+mj-lt"/>
                        <a:buNone/>
                      </a:pPr>
                      <a:r>
                        <a:rPr lang="en-US" sz="1000" kern="1200" dirty="0" smtClean="0">
                          <a:solidFill>
                            <a:schemeClr val="dk1"/>
                          </a:solidFill>
                          <a:effectLst/>
                          <a:latin typeface="+mn-lt"/>
                          <a:ea typeface="+mn-ea"/>
                          <a:cs typeface="+mn-cs"/>
                        </a:rPr>
                        <a:t>Coronary Care</a:t>
                      </a:r>
                    </a:p>
                    <a:p>
                      <a:pPr marL="0" lvl="0" indent="0">
                        <a:buFont typeface="+mj-lt"/>
                        <a:buNone/>
                      </a:pPr>
                      <a:r>
                        <a:rPr lang="en-US" sz="1000" kern="1200" dirty="0" smtClean="0">
                          <a:solidFill>
                            <a:schemeClr val="dk1"/>
                          </a:solidFill>
                          <a:effectLst/>
                          <a:latin typeface="+mn-lt"/>
                          <a:ea typeface="+mn-ea"/>
                          <a:cs typeface="+mn-cs"/>
                        </a:rPr>
                        <a:t>Pediatric</a:t>
                      </a:r>
                    </a:p>
                    <a:p>
                      <a:pPr marL="0" lvl="0" indent="0">
                        <a:buFont typeface="+mj-lt"/>
                        <a:buNone/>
                      </a:pPr>
                      <a:r>
                        <a:rPr lang="en-US" sz="1000" kern="1200" dirty="0" smtClean="0">
                          <a:solidFill>
                            <a:schemeClr val="dk1"/>
                          </a:solidFill>
                          <a:effectLst/>
                          <a:latin typeface="+mn-lt"/>
                          <a:ea typeface="+mn-ea"/>
                          <a:cs typeface="+mn-cs"/>
                        </a:rPr>
                        <a:t>Maternity</a:t>
                      </a:r>
                    </a:p>
                    <a:p>
                      <a:pPr marL="0" lvl="0" indent="0">
                        <a:buFont typeface="+mj-lt"/>
                        <a:buNone/>
                      </a:pPr>
                      <a:r>
                        <a:rPr lang="en-US" sz="1000" kern="1200" dirty="0" smtClean="0">
                          <a:solidFill>
                            <a:schemeClr val="dk1"/>
                          </a:solidFill>
                          <a:effectLst/>
                          <a:latin typeface="+mn-lt"/>
                          <a:ea typeface="+mn-ea"/>
                          <a:cs typeface="+mn-cs"/>
                        </a:rPr>
                        <a:t>Respiratory</a:t>
                      </a:r>
                    </a:p>
                    <a:p>
                      <a:pPr marL="0" lvl="0" indent="0">
                        <a:buFont typeface="+mj-lt"/>
                        <a:buNone/>
                      </a:pPr>
                      <a:r>
                        <a:rPr lang="en-US" sz="1000" kern="1200" dirty="0" smtClean="0">
                          <a:solidFill>
                            <a:schemeClr val="dk1"/>
                          </a:solidFill>
                          <a:effectLst/>
                          <a:latin typeface="+mn-lt"/>
                          <a:ea typeface="+mn-ea"/>
                          <a:cs typeface="+mn-cs"/>
                        </a:rPr>
                        <a:t>Physical Medicine and Rehabilitation</a:t>
                      </a:r>
                    </a:p>
                    <a:p>
                      <a:pPr marL="0" lvl="0" indent="0">
                        <a:buFont typeface="+mj-lt"/>
                        <a:buNone/>
                      </a:pPr>
                      <a:r>
                        <a:rPr lang="en-US" sz="1000" kern="1200" dirty="0" smtClean="0">
                          <a:solidFill>
                            <a:schemeClr val="dk1"/>
                          </a:solidFill>
                          <a:effectLst/>
                          <a:latin typeface="+mn-lt"/>
                          <a:ea typeface="+mn-ea"/>
                          <a:cs typeface="+mn-cs"/>
                        </a:rPr>
                        <a:t>Psychiatric</a:t>
                      </a:r>
                    </a:p>
                    <a:p>
                      <a:pPr marL="0" lvl="0" indent="0">
                        <a:buFont typeface="+mj-lt"/>
                        <a:buNone/>
                      </a:pPr>
                      <a:r>
                        <a:rPr lang="en-US" sz="1000" kern="1200" dirty="0" smtClean="0">
                          <a:solidFill>
                            <a:schemeClr val="dk1"/>
                          </a:solidFill>
                          <a:effectLst/>
                          <a:latin typeface="+mn-lt"/>
                          <a:ea typeface="+mn-ea"/>
                          <a:cs typeface="+mn-cs"/>
                        </a:rPr>
                        <a:t>Burns Care</a:t>
                      </a:r>
                    </a:p>
                    <a:p>
                      <a:pPr marL="0" lvl="0" indent="0">
                        <a:buFont typeface="+mj-lt"/>
                        <a:buNone/>
                      </a:pPr>
                      <a:r>
                        <a:rPr lang="en-US" sz="1000" kern="1200" dirty="0" smtClean="0">
                          <a:solidFill>
                            <a:schemeClr val="dk1"/>
                          </a:solidFill>
                          <a:effectLst/>
                          <a:latin typeface="+mn-lt"/>
                          <a:ea typeface="+mn-ea"/>
                          <a:cs typeface="+mn-cs"/>
                        </a:rPr>
                        <a:t>Pediatric ICU</a:t>
                      </a:r>
                    </a:p>
                    <a:p>
                      <a:pPr marL="0" lvl="0" indent="0">
                        <a:buFont typeface="+mj-lt"/>
                        <a:buNone/>
                      </a:pPr>
                      <a:r>
                        <a:rPr lang="en-US" sz="1000" kern="1200" dirty="0" smtClean="0">
                          <a:solidFill>
                            <a:schemeClr val="dk1"/>
                          </a:solidFill>
                          <a:effectLst/>
                          <a:latin typeface="+mn-lt"/>
                          <a:ea typeface="+mn-ea"/>
                          <a:cs typeface="+mn-cs"/>
                        </a:rPr>
                        <a:t>Traumatic Brain Injury</a:t>
                      </a:r>
                    </a:p>
                    <a:p>
                      <a:pPr marL="0" lvl="0" indent="0">
                        <a:buFont typeface="+mj-lt"/>
                        <a:buNone/>
                      </a:pPr>
                      <a:r>
                        <a:rPr lang="en-US" sz="1000" kern="1200" dirty="0" smtClean="0">
                          <a:solidFill>
                            <a:schemeClr val="dk1"/>
                          </a:solidFill>
                          <a:effectLst/>
                          <a:latin typeface="+mn-lt"/>
                          <a:ea typeface="+mn-ea"/>
                          <a:cs typeface="+mn-cs"/>
                        </a:rPr>
                        <a:t>Chemical Dependence – Detoxification</a:t>
                      </a:r>
                    </a:p>
                    <a:p>
                      <a:pPr marL="0" lvl="0" indent="0">
                        <a:buFont typeface="+mj-lt"/>
                        <a:buNone/>
                      </a:pPr>
                      <a:r>
                        <a:rPr lang="en-US" sz="1000" kern="1200" dirty="0" smtClean="0">
                          <a:solidFill>
                            <a:schemeClr val="dk1"/>
                          </a:solidFill>
                          <a:effectLst/>
                          <a:latin typeface="+mn-lt"/>
                          <a:ea typeface="+mn-ea"/>
                          <a:cs typeface="+mn-cs"/>
                        </a:rPr>
                        <a:t>Chemical</a:t>
                      </a:r>
                      <a:r>
                        <a:rPr lang="en-US" sz="1000" kern="1200" baseline="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Dependence – Rehabilitation</a:t>
                      </a:r>
                    </a:p>
                  </a:txBody>
                  <a:tcPr/>
                </a:tc>
                <a:tc>
                  <a:txBody>
                    <a:bodyPr/>
                    <a:lstStyle/>
                    <a:p>
                      <a:pPr marL="0" lvl="0" indent="0">
                        <a:buFont typeface="+mj-lt"/>
                        <a:buNone/>
                      </a:pPr>
                      <a:r>
                        <a:rPr lang="en-US" sz="1000" kern="1200" dirty="0" smtClean="0">
                          <a:solidFill>
                            <a:schemeClr val="dk1"/>
                          </a:solidFill>
                          <a:effectLst/>
                          <a:latin typeface="+mn-lt"/>
                          <a:ea typeface="+mn-ea"/>
                          <a:cs typeface="+mn-cs"/>
                        </a:rPr>
                        <a:t>Alcohol Detoxification</a:t>
                      </a:r>
                    </a:p>
                    <a:p>
                      <a:pPr marL="0" lvl="0" indent="0">
                        <a:buFont typeface="+mj-lt"/>
                        <a:buNone/>
                      </a:pPr>
                      <a:r>
                        <a:rPr lang="en-US" sz="1000" kern="1200" dirty="0" smtClean="0">
                          <a:solidFill>
                            <a:schemeClr val="dk1"/>
                          </a:solidFill>
                          <a:effectLst/>
                          <a:latin typeface="+mn-lt"/>
                          <a:ea typeface="+mn-ea"/>
                          <a:cs typeface="+mn-cs"/>
                        </a:rPr>
                        <a:t>Prisoner</a:t>
                      </a:r>
                    </a:p>
                    <a:p>
                      <a:pPr marL="0" lvl="0" indent="0">
                        <a:buFont typeface="+mj-lt"/>
                        <a:buNone/>
                      </a:pPr>
                      <a:r>
                        <a:rPr lang="en-US" sz="1000" kern="1200" dirty="0" smtClean="0">
                          <a:solidFill>
                            <a:schemeClr val="dk1"/>
                          </a:solidFill>
                          <a:effectLst/>
                          <a:latin typeface="+mn-lt"/>
                          <a:ea typeface="+mn-ea"/>
                          <a:cs typeface="+mn-cs"/>
                        </a:rPr>
                        <a:t>RHCF</a:t>
                      </a:r>
                    </a:p>
                    <a:p>
                      <a:pPr marL="0" lvl="0" indent="0">
                        <a:buFont typeface="+mj-lt"/>
                        <a:buNone/>
                      </a:pPr>
                      <a:r>
                        <a:rPr lang="en-US" sz="1000" kern="1200" dirty="0" smtClean="0">
                          <a:solidFill>
                            <a:schemeClr val="dk1"/>
                          </a:solidFill>
                          <a:effectLst/>
                          <a:latin typeface="+mn-lt"/>
                          <a:ea typeface="+mn-ea"/>
                          <a:cs typeface="+mn-cs"/>
                        </a:rPr>
                        <a:t>RHCF- Coma Recovery</a:t>
                      </a:r>
                    </a:p>
                    <a:p>
                      <a:pPr marL="0" indent="0">
                        <a:buFont typeface="+mj-lt"/>
                        <a:buNone/>
                      </a:pPr>
                      <a:r>
                        <a:rPr lang="en-US" sz="1000" kern="1200" dirty="0" smtClean="0">
                          <a:solidFill>
                            <a:schemeClr val="dk1"/>
                          </a:solidFill>
                          <a:effectLst/>
                          <a:latin typeface="+mn-lt"/>
                          <a:ea typeface="+mn-ea"/>
                          <a:cs typeface="+mn-cs"/>
                        </a:rPr>
                        <a:t>Inpatient Certified</a:t>
                      </a:r>
                      <a:endParaRPr lang="en-US" sz="1000" dirty="0" smtClean="0"/>
                    </a:p>
                    <a:p>
                      <a:pPr lvl="0"/>
                      <a:r>
                        <a:rPr lang="en-US" sz="1000" kern="1200" dirty="0" smtClean="0">
                          <a:solidFill>
                            <a:schemeClr val="dk1"/>
                          </a:solidFill>
                          <a:effectLst/>
                          <a:latin typeface="+mn-lt"/>
                          <a:ea typeface="+mn-ea"/>
                          <a:cs typeface="+mn-cs"/>
                        </a:rPr>
                        <a:t>Drug Rehabilitation</a:t>
                      </a:r>
                    </a:p>
                    <a:p>
                      <a:pPr lvl="0"/>
                      <a:r>
                        <a:rPr lang="en-US" sz="1000" kern="1200" dirty="0" smtClean="0">
                          <a:solidFill>
                            <a:schemeClr val="dk1"/>
                          </a:solidFill>
                          <a:effectLst/>
                          <a:latin typeface="+mn-lt"/>
                          <a:ea typeface="+mn-ea"/>
                          <a:cs typeface="+mn-cs"/>
                        </a:rPr>
                        <a:t>Special Use</a:t>
                      </a:r>
                    </a:p>
                    <a:p>
                      <a:pPr lvl="0"/>
                      <a:r>
                        <a:rPr lang="en-US" sz="1000" kern="1200" dirty="0" smtClean="0">
                          <a:solidFill>
                            <a:schemeClr val="dk1"/>
                          </a:solidFill>
                          <a:effectLst/>
                          <a:latin typeface="+mn-lt"/>
                          <a:ea typeface="+mn-ea"/>
                          <a:cs typeface="+mn-cs"/>
                        </a:rPr>
                        <a:t>Bone Marrow Transplant</a:t>
                      </a:r>
                    </a:p>
                    <a:p>
                      <a:pPr lvl="0"/>
                      <a:r>
                        <a:rPr lang="en-US" sz="1000" kern="1200" dirty="0" smtClean="0">
                          <a:solidFill>
                            <a:schemeClr val="dk1"/>
                          </a:solidFill>
                          <a:effectLst/>
                          <a:latin typeface="+mn-lt"/>
                          <a:ea typeface="+mn-ea"/>
                          <a:cs typeface="+mn-cs"/>
                        </a:rPr>
                        <a:t>RHCF Traumatic Brain Injury</a:t>
                      </a:r>
                    </a:p>
                    <a:p>
                      <a:pPr lvl="0"/>
                      <a:r>
                        <a:rPr lang="en-US" sz="1000" kern="1200" dirty="0" smtClean="0">
                          <a:solidFill>
                            <a:schemeClr val="dk1"/>
                          </a:solidFill>
                          <a:effectLst/>
                          <a:latin typeface="+mn-lt"/>
                          <a:ea typeface="+mn-ea"/>
                          <a:cs typeface="+mn-cs"/>
                        </a:rPr>
                        <a:t>AIDS-SNF</a:t>
                      </a:r>
                    </a:p>
                    <a:p>
                      <a:pPr lvl="0"/>
                      <a:r>
                        <a:rPr lang="en-US" sz="1000" kern="1200" dirty="0" smtClean="0">
                          <a:solidFill>
                            <a:schemeClr val="dk1"/>
                          </a:solidFill>
                          <a:effectLst/>
                          <a:latin typeface="+mn-lt"/>
                          <a:ea typeface="+mn-ea"/>
                          <a:cs typeface="+mn-cs"/>
                        </a:rPr>
                        <a:t>SNF- Head Injury Rehabilitation</a:t>
                      </a:r>
                    </a:p>
                    <a:p>
                      <a:pPr lvl="0"/>
                      <a:r>
                        <a:rPr lang="en-US" sz="1000" kern="1200" dirty="0" smtClean="0">
                          <a:solidFill>
                            <a:schemeClr val="dk1"/>
                          </a:solidFill>
                          <a:effectLst/>
                          <a:latin typeface="+mn-lt"/>
                          <a:ea typeface="+mn-ea"/>
                          <a:cs typeface="+mn-cs"/>
                        </a:rPr>
                        <a:t>Medical-Surgical (T.B.)</a:t>
                      </a:r>
                    </a:p>
                    <a:p>
                      <a:pPr lvl="0"/>
                      <a:r>
                        <a:rPr lang="en-US" sz="1000" kern="1200" dirty="0" smtClean="0">
                          <a:solidFill>
                            <a:schemeClr val="dk1"/>
                          </a:solidFill>
                          <a:effectLst/>
                          <a:latin typeface="+mn-lt"/>
                          <a:ea typeface="+mn-ea"/>
                          <a:cs typeface="+mn-cs"/>
                        </a:rPr>
                        <a:t>Coma Recovery</a:t>
                      </a:r>
                    </a:p>
                  </a:txBody>
                  <a:tcPr/>
                </a:tc>
                <a:tc>
                  <a:txBody>
                    <a:bodyPr/>
                    <a:lstStyle/>
                    <a:p>
                      <a:pPr lvl="0"/>
                      <a:r>
                        <a:rPr lang="en-US" sz="1000" kern="1200" dirty="0" smtClean="0">
                          <a:solidFill>
                            <a:schemeClr val="dk1"/>
                          </a:solidFill>
                          <a:effectLst/>
                          <a:latin typeface="+mn-lt"/>
                          <a:ea typeface="+mn-ea"/>
                          <a:cs typeface="+mn-cs"/>
                        </a:rPr>
                        <a:t>Neonatal</a:t>
                      </a:r>
                      <a:r>
                        <a:rPr lang="en-US" sz="1000" kern="1200" baseline="0" dirty="0" smtClean="0">
                          <a:solidFill>
                            <a:schemeClr val="dk1"/>
                          </a:solidFill>
                          <a:effectLst/>
                          <a:latin typeface="+mn-lt"/>
                          <a:ea typeface="+mn-ea"/>
                          <a:cs typeface="+mn-cs"/>
                        </a:rPr>
                        <a:t> Continuing Care</a:t>
                      </a:r>
                    </a:p>
                    <a:p>
                      <a:pPr lvl="0"/>
                      <a:r>
                        <a:rPr lang="en-US" sz="1000" kern="1200" dirty="0" smtClean="0">
                          <a:solidFill>
                            <a:schemeClr val="dk1"/>
                          </a:solidFill>
                          <a:effectLst/>
                          <a:latin typeface="+mn-lt"/>
                          <a:ea typeface="+mn-ea"/>
                          <a:cs typeface="+mn-cs"/>
                        </a:rPr>
                        <a:t>Neonatal</a:t>
                      </a:r>
                      <a:r>
                        <a:rPr lang="en-US" sz="1800" kern="1200" dirty="0" smtClean="0">
                          <a:solidFill>
                            <a:schemeClr val="dk1"/>
                          </a:solidFill>
                          <a:effectLst/>
                          <a:latin typeface="+mn-lt"/>
                          <a:ea typeface="+mn-ea"/>
                          <a:cs typeface="+mn-cs"/>
                        </a:rPr>
                        <a:t> </a:t>
                      </a:r>
                      <a:r>
                        <a:rPr lang="en-US" sz="1000" kern="1200" dirty="0" smtClean="0">
                          <a:solidFill>
                            <a:schemeClr val="dk1"/>
                          </a:solidFill>
                          <a:effectLst/>
                          <a:latin typeface="+mn-lt"/>
                          <a:ea typeface="+mn-ea"/>
                          <a:cs typeface="+mn-cs"/>
                        </a:rPr>
                        <a:t>Intensive Care</a:t>
                      </a:r>
                    </a:p>
                    <a:p>
                      <a:pPr lvl="0"/>
                      <a:r>
                        <a:rPr lang="en-US" sz="1000" kern="1200" dirty="0" smtClean="0">
                          <a:solidFill>
                            <a:schemeClr val="dk1"/>
                          </a:solidFill>
                          <a:effectLst/>
                          <a:latin typeface="+mn-lt"/>
                          <a:ea typeface="+mn-ea"/>
                          <a:cs typeface="+mn-cs"/>
                        </a:rPr>
                        <a:t>Neonatal Intermediate Care</a:t>
                      </a:r>
                    </a:p>
                    <a:p>
                      <a:pPr lvl="0"/>
                      <a:r>
                        <a:rPr lang="en-US" sz="1000" kern="1200" dirty="0" smtClean="0">
                          <a:solidFill>
                            <a:schemeClr val="dk1"/>
                          </a:solidFill>
                          <a:effectLst/>
                          <a:latin typeface="+mn-lt"/>
                          <a:ea typeface="+mn-ea"/>
                          <a:cs typeface="+mn-cs"/>
                        </a:rPr>
                        <a:t>AIDS</a:t>
                      </a:r>
                    </a:p>
                    <a:p>
                      <a:pPr lvl="0"/>
                      <a:r>
                        <a:rPr lang="en-US" sz="1000" kern="1200" dirty="0" smtClean="0">
                          <a:solidFill>
                            <a:schemeClr val="dk1"/>
                          </a:solidFill>
                          <a:effectLst/>
                          <a:latin typeface="+mn-lt"/>
                          <a:ea typeface="+mn-ea"/>
                          <a:cs typeface="+mn-cs"/>
                        </a:rPr>
                        <a:t>Ventilator Dependent</a:t>
                      </a:r>
                    </a:p>
                    <a:p>
                      <a:pPr lvl="0"/>
                      <a:r>
                        <a:rPr lang="en-US" sz="1000" kern="1200" dirty="0" smtClean="0">
                          <a:solidFill>
                            <a:schemeClr val="dk1"/>
                          </a:solidFill>
                          <a:effectLst/>
                          <a:latin typeface="+mn-lt"/>
                          <a:ea typeface="+mn-ea"/>
                          <a:cs typeface="+mn-cs"/>
                        </a:rPr>
                        <a:t>Behavioral Intervention</a:t>
                      </a:r>
                    </a:p>
                    <a:p>
                      <a:pPr lvl="0"/>
                      <a:r>
                        <a:rPr lang="en-US" sz="1000" kern="1200" dirty="0" smtClean="0">
                          <a:solidFill>
                            <a:schemeClr val="dk1"/>
                          </a:solidFill>
                          <a:effectLst/>
                          <a:latin typeface="+mn-lt"/>
                          <a:ea typeface="+mn-ea"/>
                          <a:cs typeface="+mn-cs"/>
                        </a:rPr>
                        <a:t>Transitional Care</a:t>
                      </a:r>
                    </a:p>
                    <a:p>
                      <a:pPr lvl="0"/>
                      <a:r>
                        <a:rPr lang="en-US" sz="1000" kern="1200" dirty="0" smtClean="0">
                          <a:solidFill>
                            <a:schemeClr val="dk1"/>
                          </a:solidFill>
                          <a:effectLst/>
                          <a:latin typeface="+mn-lt"/>
                          <a:ea typeface="+mn-ea"/>
                          <a:cs typeface="+mn-cs"/>
                        </a:rPr>
                        <a:t>Residence</a:t>
                      </a:r>
                    </a:p>
                    <a:p>
                      <a:pPr lvl="0"/>
                      <a:r>
                        <a:rPr lang="en-US" sz="1000" kern="1200" dirty="0" smtClean="0">
                          <a:solidFill>
                            <a:schemeClr val="dk1"/>
                          </a:solidFill>
                          <a:effectLst/>
                          <a:latin typeface="+mn-lt"/>
                          <a:ea typeface="+mn-ea"/>
                          <a:cs typeface="+mn-cs"/>
                        </a:rPr>
                        <a:t>Behavioral Intervention Step Down</a:t>
                      </a:r>
                    </a:p>
                    <a:p>
                      <a:r>
                        <a:rPr lang="en-US" sz="1000" kern="1200" dirty="0" smtClean="0">
                          <a:solidFill>
                            <a:schemeClr val="dk1"/>
                          </a:solidFill>
                          <a:effectLst/>
                          <a:latin typeface="+mn-lt"/>
                          <a:ea typeface="+mn-ea"/>
                          <a:cs typeface="+mn-cs"/>
                        </a:rPr>
                        <a:t>Ventilator Dependent Pediatric</a:t>
                      </a:r>
                      <a:endParaRPr lang="en-US" sz="1000" dirty="0"/>
                    </a:p>
                  </a:txBody>
                  <a:tcPr/>
                </a:tc>
                <a:tc>
                  <a:txBody>
                    <a:bodyPr/>
                    <a:lstStyle/>
                    <a:p>
                      <a:pPr lvl="0"/>
                      <a:r>
                        <a:rPr lang="en-US" sz="1000" kern="1200" dirty="0" smtClean="0">
                          <a:solidFill>
                            <a:schemeClr val="dk1"/>
                          </a:solidFill>
                          <a:effectLst/>
                          <a:latin typeface="+mn-lt"/>
                          <a:ea typeface="+mn-ea"/>
                          <a:cs typeface="+mn-cs"/>
                        </a:rPr>
                        <a:t>Adult med/surge</a:t>
                      </a:r>
                    </a:p>
                    <a:p>
                      <a:pPr lvl="0"/>
                      <a:r>
                        <a:rPr lang="en-US" sz="1000" kern="1200" dirty="0" err="1" smtClean="0">
                          <a:solidFill>
                            <a:schemeClr val="dk1"/>
                          </a:solidFill>
                          <a:effectLst/>
                          <a:latin typeface="+mn-lt"/>
                          <a:ea typeface="+mn-ea"/>
                          <a:cs typeface="+mn-cs"/>
                        </a:rPr>
                        <a:t>Peds</a:t>
                      </a:r>
                      <a:r>
                        <a:rPr lang="en-US" sz="1000" kern="1200" dirty="0" smtClean="0">
                          <a:solidFill>
                            <a:schemeClr val="dk1"/>
                          </a:solidFill>
                          <a:effectLst/>
                          <a:latin typeface="+mn-lt"/>
                          <a:ea typeface="+mn-ea"/>
                          <a:cs typeface="+mn-cs"/>
                        </a:rPr>
                        <a:t> med/surge</a:t>
                      </a:r>
                    </a:p>
                    <a:p>
                      <a:pPr lvl="0"/>
                      <a:r>
                        <a:rPr lang="en-US" sz="1000" kern="1200" dirty="0" smtClean="0">
                          <a:solidFill>
                            <a:schemeClr val="dk1"/>
                          </a:solidFill>
                          <a:effectLst/>
                          <a:latin typeface="+mn-lt"/>
                          <a:ea typeface="+mn-ea"/>
                          <a:cs typeface="+mn-cs"/>
                        </a:rPr>
                        <a:t>Adult ICU</a:t>
                      </a:r>
                    </a:p>
                    <a:p>
                      <a:pPr lvl="0"/>
                      <a:r>
                        <a:rPr lang="en-US" sz="1000" kern="1200" dirty="0" err="1" smtClean="0">
                          <a:solidFill>
                            <a:schemeClr val="dk1"/>
                          </a:solidFill>
                          <a:effectLst/>
                          <a:latin typeface="+mn-lt"/>
                          <a:ea typeface="+mn-ea"/>
                          <a:cs typeface="+mn-cs"/>
                        </a:rPr>
                        <a:t>Peds</a:t>
                      </a:r>
                      <a:r>
                        <a:rPr lang="en-US" sz="1000" kern="1200" dirty="0" smtClean="0">
                          <a:solidFill>
                            <a:schemeClr val="dk1"/>
                          </a:solidFill>
                          <a:effectLst/>
                          <a:latin typeface="+mn-lt"/>
                          <a:ea typeface="+mn-ea"/>
                          <a:cs typeface="+mn-cs"/>
                        </a:rPr>
                        <a:t> ICU</a:t>
                      </a:r>
                    </a:p>
                    <a:p>
                      <a:pPr lvl="0"/>
                      <a:r>
                        <a:rPr lang="en-US" sz="1000" kern="1200" dirty="0" smtClean="0">
                          <a:solidFill>
                            <a:schemeClr val="dk1"/>
                          </a:solidFill>
                          <a:effectLst/>
                          <a:latin typeface="+mn-lt"/>
                          <a:ea typeface="+mn-ea"/>
                          <a:cs typeface="+mn-cs"/>
                        </a:rPr>
                        <a:t>Adult acute rehab</a:t>
                      </a:r>
                    </a:p>
                    <a:p>
                      <a:pPr lvl="0"/>
                      <a:r>
                        <a:rPr lang="en-US" sz="1000" kern="1200" dirty="0" err="1" smtClean="0">
                          <a:solidFill>
                            <a:schemeClr val="dk1"/>
                          </a:solidFill>
                          <a:effectLst/>
                          <a:latin typeface="+mn-lt"/>
                          <a:ea typeface="+mn-ea"/>
                          <a:cs typeface="+mn-cs"/>
                        </a:rPr>
                        <a:t>Peds</a:t>
                      </a:r>
                      <a:r>
                        <a:rPr lang="en-US" sz="1000" kern="1200" dirty="0" smtClean="0">
                          <a:solidFill>
                            <a:schemeClr val="dk1"/>
                          </a:solidFill>
                          <a:effectLst/>
                          <a:latin typeface="+mn-lt"/>
                          <a:ea typeface="+mn-ea"/>
                          <a:cs typeface="+mn-cs"/>
                        </a:rPr>
                        <a:t> acute rehab</a:t>
                      </a:r>
                    </a:p>
                    <a:p>
                      <a:pPr lvl="0"/>
                      <a:r>
                        <a:rPr lang="en-US" sz="1000" kern="1200" dirty="0" smtClean="0">
                          <a:solidFill>
                            <a:schemeClr val="dk1"/>
                          </a:solidFill>
                          <a:effectLst/>
                          <a:latin typeface="+mn-lt"/>
                          <a:ea typeface="+mn-ea"/>
                          <a:cs typeface="+mn-cs"/>
                        </a:rPr>
                        <a:t>TBI acute care</a:t>
                      </a:r>
                    </a:p>
                    <a:p>
                      <a:pPr lvl="0"/>
                      <a:r>
                        <a:rPr lang="en-US" sz="1000" kern="1200" dirty="0" smtClean="0">
                          <a:solidFill>
                            <a:schemeClr val="dk1"/>
                          </a:solidFill>
                          <a:effectLst/>
                          <a:latin typeface="+mn-lt"/>
                          <a:ea typeface="+mn-ea"/>
                          <a:cs typeface="+mn-cs"/>
                        </a:rPr>
                        <a:t>Coma recovery</a:t>
                      </a:r>
                    </a:p>
                    <a:p>
                      <a:pPr lvl="0"/>
                      <a:r>
                        <a:rPr lang="en-US" sz="1000" kern="1200" dirty="0" smtClean="0">
                          <a:solidFill>
                            <a:schemeClr val="dk1"/>
                          </a:solidFill>
                          <a:effectLst/>
                          <a:latin typeface="+mn-lt"/>
                          <a:ea typeface="+mn-ea"/>
                          <a:cs typeface="+mn-cs"/>
                        </a:rPr>
                        <a:t>Ventilator</a:t>
                      </a:r>
                    </a:p>
                    <a:p>
                      <a:pPr lvl="0"/>
                      <a:r>
                        <a:rPr lang="en-US" sz="1000" kern="1200" dirty="0" smtClean="0">
                          <a:solidFill>
                            <a:schemeClr val="dk1"/>
                          </a:solidFill>
                          <a:effectLst/>
                          <a:latin typeface="+mn-lt"/>
                          <a:ea typeface="+mn-ea"/>
                          <a:cs typeface="+mn-cs"/>
                        </a:rPr>
                        <a:t>Bariatric</a:t>
                      </a:r>
                    </a:p>
                    <a:p>
                      <a:pPr lvl="0"/>
                      <a:r>
                        <a:rPr lang="en-US" sz="1000" kern="1200" dirty="0" smtClean="0">
                          <a:solidFill>
                            <a:schemeClr val="dk1"/>
                          </a:solidFill>
                          <a:effectLst/>
                          <a:latin typeface="+mn-lt"/>
                          <a:ea typeface="+mn-ea"/>
                          <a:cs typeface="+mn-cs"/>
                        </a:rPr>
                        <a:t>AIIR Room</a:t>
                      </a:r>
                    </a:p>
                    <a:p>
                      <a:pPr lvl="0"/>
                      <a:r>
                        <a:rPr lang="en-US" sz="1000" kern="1200" dirty="0" smtClean="0">
                          <a:solidFill>
                            <a:schemeClr val="dk1"/>
                          </a:solidFill>
                          <a:effectLst/>
                          <a:latin typeface="+mn-lt"/>
                          <a:ea typeface="+mn-ea"/>
                          <a:cs typeface="+mn-cs"/>
                        </a:rPr>
                        <a:t>Adult psych</a:t>
                      </a:r>
                    </a:p>
                    <a:p>
                      <a:pPr lvl="0"/>
                      <a:r>
                        <a:rPr lang="en-US" sz="1000" kern="1200" dirty="0" err="1" smtClean="0">
                          <a:solidFill>
                            <a:schemeClr val="dk1"/>
                          </a:solidFill>
                          <a:effectLst/>
                          <a:latin typeface="+mn-lt"/>
                          <a:ea typeface="+mn-ea"/>
                          <a:cs typeface="+mn-cs"/>
                        </a:rPr>
                        <a:t>Peds</a:t>
                      </a:r>
                      <a:r>
                        <a:rPr lang="en-US" sz="1000" kern="1200" dirty="0" smtClean="0">
                          <a:solidFill>
                            <a:schemeClr val="dk1"/>
                          </a:solidFill>
                          <a:effectLst/>
                          <a:latin typeface="+mn-lt"/>
                          <a:ea typeface="+mn-ea"/>
                          <a:cs typeface="+mn-cs"/>
                        </a:rPr>
                        <a:t> psych</a:t>
                      </a:r>
                    </a:p>
                    <a:p>
                      <a:pPr lvl="0"/>
                      <a:r>
                        <a:rPr lang="en-US" sz="1000" kern="1200" dirty="0" smtClean="0">
                          <a:solidFill>
                            <a:schemeClr val="dk1"/>
                          </a:solidFill>
                          <a:effectLst/>
                          <a:latin typeface="+mn-lt"/>
                          <a:ea typeface="+mn-ea"/>
                          <a:cs typeface="+mn-cs"/>
                        </a:rPr>
                        <a:t>Infant cribs</a:t>
                      </a:r>
                    </a:p>
                    <a:p>
                      <a:pPr lvl="0"/>
                      <a:r>
                        <a:rPr lang="en-US" sz="1000" kern="1200" dirty="0" smtClean="0">
                          <a:solidFill>
                            <a:schemeClr val="dk1"/>
                          </a:solidFill>
                          <a:effectLst/>
                          <a:latin typeface="+mn-lt"/>
                          <a:ea typeface="+mn-ea"/>
                          <a:cs typeface="+mn-cs"/>
                        </a:rPr>
                        <a:t>Healthy newborn </a:t>
                      </a:r>
                      <a:r>
                        <a:rPr lang="en-US" sz="1000" kern="1200" dirty="0" err="1" smtClean="0">
                          <a:solidFill>
                            <a:schemeClr val="dk1"/>
                          </a:solidFill>
                          <a:effectLst/>
                          <a:latin typeface="+mn-lt"/>
                          <a:ea typeface="+mn-ea"/>
                          <a:cs typeface="+mn-cs"/>
                        </a:rPr>
                        <a:t>isolettes</a:t>
                      </a:r>
                      <a:endParaRPr lang="en-US" sz="1000" kern="1200" dirty="0" smtClean="0">
                        <a:solidFill>
                          <a:schemeClr val="dk1"/>
                        </a:solidFill>
                        <a:effectLst/>
                        <a:latin typeface="+mn-lt"/>
                        <a:ea typeface="+mn-ea"/>
                        <a:cs typeface="+mn-cs"/>
                      </a:endParaRPr>
                    </a:p>
                    <a:p>
                      <a:pPr lvl="0"/>
                      <a:r>
                        <a:rPr lang="en-US" sz="1000" kern="1200" dirty="0" smtClean="0">
                          <a:solidFill>
                            <a:schemeClr val="dk1"/>
                          </a:solidFill>
                          <a:effectLst/>
                          <a:latin typeface="+mn-lt"/>
                          <a:ea typeface="+mn-ea"/>
                          <a:cs typeface="+mn-cs"/>
                        </a:rPr>
                        <a:t>NICU</a:t>
                      </a:r>
                    </a:p>
                    <a:p>
                      <a:pPr lvl="0"/>
                      <a:r>
                        <a:rPr lang="en-US" sz="1000" kern="1200" dirty="0" smtClean="0">
                          <a:solidFill>
                            <a:schemeClr val="dk1"/>
                          </a:solidFill>
                          <a:effectLst/>
                          <a:latin typeface="+mn-lt"/>
                          <a:ea typeface="+mn-ea"/>
                          <a:cs typeface="+mn-cs"/>
                        </a:rPr>
                        <a:t>Labor and Delivery</a:t>
                      </a:r>
                    </a:p>
                    <a:p>
                      <a:r>
                        <a:rPr lang="en-US" sz="1000" kern="1200" dirty="0" smtClean="0">
                          <a:solidFill>
                            <a:schemeClr val="dk1"/>
                          </a:solidFill>
                          <a:effectLst/>
                          <a:latin typeface="+mn-lt"/>
                          <a:ea typeface="+mn-ea"/>
                          <a:cs typeface="+mn-cs"/>
                        </a:rPr>
                        <a:t>Post Delivery</a:t>
                      </a:r>
                      <a:endParaRPr lang="en-US" sz="1000" dirty="0"/>
                    </a:p>
                  </a:txBody>
                  <a:tcPr/>
                </a:tc>
                <a:tc>
                  <a:txBody>
                    <a:bodyPr/>
                    <a:lstStyle/>
                    <a:p>
                      <a:r>
                        <a:rPr lang="en-US" sz="1000" kern="1200" dirty="0" smtClean="0">
                          <a:solidFill>
                            <a:schemeClr val="dk1"/>
                          </a:solidFill>
                          <a:effectLst/>
                          <a:latin typeface="+mn-lt"/>
                          <a:ea typeface="+mn-ea"/>
                          <a:cs typeface="+mn-cs"/>
                        </a:rPr>
                        <a:t>Critical Care</a:t>
                      </a:r>
                    </a:p>
                    <a:p>
                      <a:r>
                        <a:rPr lang="en-US" sz="1000" kern="1200" dirty="0" smtClean="0">
                          <a:solidFill>
                            <a:schemeClr val="dk1"/>
                          </a:solidFill>
                          <a:effectLst/>
                          <a:latin typeface="+mn-lt"/>
                          <a:ea typeface="+mn-ea"/>
                          <a:cs typeface="+mn-cs"/>
                        </a:rPr>
                        <a:t>Medical and Surgery</a:t>
                      </a:r>
                    </a:p>
                    <a:p>
                      <a:r>
                        <a:rPr lang="en-US" sz="1000" kern="1200" dirty="0" smtClean="0">
                          <a:solidFill>
                            <a:schemeClr val="dk1"/>
                          </a:solidFill>
                          <a:effectLst/>
                          <a:latin typeface="+mn-lt"/>
                          <a:ea typeface="+mn-ea"/>
                          <a:cs typeface="+mn-cs"/>
                        </a:rPr>
                        <a:t>Psychiatry</a:t>
                      </a:r>
                    </a:p>
                    <a:p>
                      <a:r>
                        <a:rPr lang="en-US" sz="1000" kern="1200" dirty="0" smtClean="0">
                          <a:solidFill>
                            <a:schemeClr val="dk1"/>
                          </a:solidFill>
                          <a:effectLst/>
                          <a:latin typeface="+mn-lt"/>
                          <a:ea typeface="+mn-ea"/>
                          <a:cs typeface="+mn-cs"/>
                        </a:rPr>
                        <a:t>Burn</a:t>
                      </a:r>
                    </a:p>
                    <a:p>
                      <a:r>
                        <a:rPr lang="en-US" sz="1000" kern="1200" dirty="0" smtClean="0">
                          <a:solidFill>
                            <a:schemeClr val="dk1"/>
                          </a:solidFill>
                          <a:effectLst/>
                          <a:latin typeface="+mn-lt"/>
                          <a:ea typeface="+mn-ea"/>
                          <a:cs typeface="+mn-cs"/>
                        </a:rPr>
                        <a:t>Pediatric</a:t>
                      </a:r>
                    </a:p>
                    <a:p>
                      <a:r>
                        <a:rPr lang="en-US" sz="1000" kern="1200" dirty="0" smtClean="0">
                          <a:solidFill>
                            <a:schemeClr val="dk1"/>
                          </a:solidFill>
                          <a:effectLst/>
                          <a:latin typeface="+mn-lt"/>
                          <a:ea typeface="+mn-ea"/>
                          <a:cs typeface="+mn-cs"/>
                        </a:rPr>
                        <a:t>Pediatric Critical Care</a:t>
                      </a:r>
                    </a:p>
                    <a:p>
                      <a:r>
                        <a:rPr lang="en-US" sz="1000" kern="1200" dirty="0" smtClean="0">
                          <a:solidFill>
                            <a:schemeClr val="dk1"/>
                          </a:solidFill>
                          <a:effectLst/>
                          <a:latin typeface="+mn-lt"/>
                          <a:ea typeface="+mn-ea"/>
                          <a:cs typeface="+mn-cs"/>
                        </a:rPr>
                        <a:t>Negative Pressure / Isolation</a:t>
                      </a:r>
                    </a:p>
                    <a:p>
                      <a:endParaRPr lang="en-US" dirty="0"/>
                    </a:p>
                  </a:txBody>
                  <a:tcPr/>
                </a:tc>
              </a:tr>
            </a:tbl>
          </a:graphicData>
        </a:graphic>
      </p:graphicFrame>
    </p:spTree>
    <p:extLst>
      <p:ext uri="{BB962C8B-B14F-4D97-AF65-F5344CB8AC3E}">
        <p14:creationId xmlns:p14="http://schemas.microsoft.com/office/powerpoint/2010/main" val="416513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4950"/>
            <a:ext cx="8229600" cy="2948940"/>
          </a:xfrm>
        </p:spPr>
        <p:txBody>
          <a:bodyPr/>
          <a:lstStyle/>
          <a:p>
            <a:r>
              <a:rPr lang="en-US" sz="1600" dirty="0">
                <a:solidFill>
                  <a:schemeClr val="tx1"/>
                </a:solidFill>
              </a:rPr>
              <a:t>Group worked to reduce these categories into the smallest possible number that still allowed for specificity</a:t>
            </a:r>
          </a:p>
          <a:p>
            <a:r>
              <a:rPr lang="en-US" sz="1600" dirty="0">
                <a:solidFill>
                  <a:schemeClr val="tx1"/>
                </a:solidFill>
              </a:rPr>
              <a:t>Developed definitions for 5 broad </a:t>
            </a:r>
            <a:r>
              <a:rPr lang="en-US" sz="1600" dirty="0" smtClean="0">
                <a:solidFill>
                  <a:schemeClr val="tx1"/>
                </a:solidFill>
              </a:rPr>
              <a:t>categories; standard definition for large majority of patients + augmented definition for patients in that category who required specialized resources </a:t>
            </a:r>
            <a:endParaRPr lang="en-US" sz="1600" dirty="0">
              <a:solidFill>
                <a:schemeClr val="tx1"/>
              </a:solidFill>
            </a:endParaRPr>
          </a:p>
        </p:txBody>
      </p:sp>
      <p:sp>
        <p:nvSpPr>
          <p:cNvPr id="7" name="Title 6"/>
          <p:cNvSpPr>
            <a:spLocks noGrp="1"/>
          </p:cNvSpPr>
          <p:nvPr>
            <p:ph type="title"/>
          </p:nvPr>
        </p:nvSpPr>
        <p:spPr/>
        <p:txBody>
          <a:bodyPr/>
          <a:lstStyle/>
          <a:p>
            <a:r>
              <a:rPr lang="en-US" dirty="0" smtClean="0"/>
              <a:t>Developing Standardized Definitions</a:t>
            </a:r>
            <a:endParaRPr lang="en-US" dirty="0"/>
          </a:p>
        </p:txBody>
      </p:sp>
      <p:sp>
        <p:nvSpPr>
          <p:cNvPr id="4" name="Slide Number Placeholder 3"/>
          <p:cNvSpPr>
            <a:spLocks noGrp="1"/>
          </p:cNvSpPr>
          <p:nvPr>
            <p:ph type="sldNum" sz="quarter" idx="11"/>
          </p:nvPr>
        </p:nvSpPr>
        <p:spPr/>
        <p:txBody>
          <a:bodyPr/>
          <a:lstStyle/>
          <a:p>
            <a:pPr>
              <a:defRPr/>
            </a:pPr>
            <a:fld id="{3C24D2B9-97E2-4711-9F95-249A263F96DA}" type="slidenum">
              <a:rPr lang="en-US" smtClean="0"/>
              <a:pPr>
                <a:defRPr/>
              </a:pPr>
              <a:t>9</a:t>
            </a:fld>
            <a:endParaRPr lang="en-US" dirty="0"/>
          </a:p>
        </p:txBody>
      </p:sp>
      <p:sp>
        <p:nvSpPr>
          <p:cNvPr id="5" name="Right Brace 4"/>
          <p:cNvSpPr/>
          <p:nvPr/>
        </p:nvSpPr>
        <p:spPr>
          <a:xfrm>
            <a:off x="5562600" y="2876550"/>
            <a:ext cx="228600" cy="2133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b="1" dirty="0"/>
          </a:p>
        </p:txBody>
      </p:sp>
      <p:sp>
        <p:nvSpPr>
          <p:cNvPr id="6" name="TextBox 5"/>
          <p:cNvSpPr txBox="1"/>
          <p:nvPr/>
        </p:nvSpPr>
        <p:spPr>
          <a:xfrm>
            <a:off x="5943600" y="3493353"/>
            <a:ext cx="2971800" cy="830997"/>
          </a:xfrm>
          <a:prstGeom prst="rect">
            <a:avLst/>
          </a:prstGeom>
          <a:noFill/>
        </p:spPr>
        <p:txBody>
          <a:bodyPr wrap="square" rtlCol="0">
            <a:spAutoFit/>
          </a:bodyPr>
          <a:lstStyle/>
          <a:p>
            <a:r>
              <a:rPr lang="en-US" sz="1600" i="1" dirty="0" smtClean="0">
                <a:solidFill>
                  <a:schemeClr val="accent1"/>
                </a:solidFill>
              </a:rPr>
              <a:t>Focus on staff and equipment that would be needed for patients in each category.</a:t>
            </a:r>
            <a:endParaRPr lang="en-US" sz="1600" i="1" dirty="0">
              <a:solidFill>
                <a:schemeClr val="accent1"/>
              </a:solidFill>
            </a:endParaRPr>
          </a:p>
        </p:txBody>
      </p:sp>
      <p:graphicFrame>
        <p:nvGraphicFramePr>
          <p:cNvPr id="13" name="Diagram 12"/>
          <p:cNvGraphicFramePr/>
          <p:nvPr>
            <p:extLst>
              <p:ext uri="{D42A27DB-BD31-4B8C-83A1-F6EECF244321}">
                <p14:modId xmlns:p14="http://schemas.microsoft.com/office/powerpoint/2010/main" val="364394715"/>
              </p:ext>
            </p:extLst>
          </p:nvPr>
        </p:nvGraphicFramePr>
        <p:xfrm>
          <a:off x="230841" y="2885542"/>
          <a:ext cx="5446059" cy="2061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0680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NYHA_ppt2014_16-9">
  <a:themeElements>
    <a:clrScheme name="GNYHA2014">
      <a:dk1>
        <a:srgbClr val="262626"/>
      </a:dk1>
      <a:lt1>
        <a:srgbClr val="FFFFFF"/>
      </a:lt1>
      <a:dk2>
        <a:srgbClr val="3F3F3F"/>
      </a:dk2>
      <a:lt2>
        <a:srgbClr val="EEECE1"/>
      </a:lt2>
      <a:accent1>
        <a:srgbClr val="4179BD"/>
      </a:accent1>
      <a:accent2>
        <a:srgbClr val="BA7828"/>
      </a:accent2>
      <a:accent3>
        <a:srgbClr val="58B7B3"/>
      </a:accent3>
      <a:accent4>
        <a:srgbClr val="8A8D32"/>
      </a:accent4>
      <a:accent5>
        <a:srgbClr val="61376F"/>
      </a:accent5>
      <a:accent6>
        <a:srgbClr val="A8353A"/>
      </a:accent6>
      <a:hlink>
        <a:srgbClr val="4179BD"/>
      </a:hlink>
      <a:folHlink>
        <a:srgbClr val="4179BD"/>
      </a:folHlink>
    </a:clrScheme>
    <a:fontScheme name="GNYHA PPT">
      <a:majorFont>
        <a:latin typeface="Aria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NYHA2014">
    <a:dk1>
      <a:srgbClr val="262626"/>
    </a:dk1>
    <a:lt1>
      <a:srgbClr val="FFFFFF"/>
    </a:lt1>
    <a:dk2>
      <a:srgbClr val="3F3F3F"/>
    </a:dk2>
    <a:lt2>
      <a:srgbClr val="EEECE1"/>
    </a:lt2>
    <a:accent1>
      <a:srgbClr val="4179BD"/>
    </a:accent1>
    <a:accent2>
      <a:srgbClr val="BA7828"/>
    </a:accent2>
    <a:accent3>
      <a:srgbClr val="58B7B3"/>
    </a:accent3>
    <a:accent4>
      <a:srgbClr val="8A8D32"/>
    </a:accent4>
    <a:accent5>
      <a:srgbClr val="61376F"/>
    </a:accent5>
    <a:accent6>
      <a:srgbClr val="A8353A"/>
    </a:accent6>
    <a:hlink>
      <a:srgbClr val="4179BD"/>
    </a:hlink>
    <a:folHlink>
      <a:srgbClr val="4179BD"/>
    </a:folHlink>
  </a:clrScheme>
</a:themeOverride>
</file>

<file path=docProps/app.xml><?xml version="1.0" encoding="utf-8"?>
<Properties xmlns="http://schemas.openxmlformats.org/officeDocument/2006/extended-properties" xmlns:vt="http://schemas.openxmlformats.org/officeDocument/2006/docPropsVTypes">
  <Template>GNYHA_ppt2014_16-9</Template>
  <TotalTime>10597</TotalTime>
  <Words>2131</Words>
  <Application>Microsoft Office PowerPoint</Application>
  <PresentationFormat>On-screen Show (16:9)</PresentationFormat>
  <Paragraphs>304</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GNYHA_ppt2014_16-9</vt:lpstr>
      <vt:lpstr>Patient Evacuation Toolkit Implementation Webinar</vt:lpstr>
      <vt:lpstr>Today’s Speakers</vt:lpstr>
      <vt:lpstr>Post-Sandy: Efforts to Address System Gaps</vt:lpstr>
      <vt:lpstr>Additional Issues That Make Large-Scale Patient Evacuation Challenging</vt:lpstr>
      <vt:lpstr>Patient Movement Workgroup: Initial Development</vt:lpstr>
      <vt:lpstr>Patient Movement Workgroup: Scope of Projects</vt:lpstr>
      <vt:lpstr>1. Standardized Bed Definitions to Facilitate Bed Matching: Concern and Goal</vt:lpstr>
      <vt:lpstr>Standardized Bed Definitions to Facilitate Bed Matching: Initial Approach Using Existing Classifications</vt:lpstr>
      <vt:lpstr>Developing Standardized Definitions</vt:lpstr>
      <vt:lpstr>Operationalizing Use of Standardized Bed Definitions</vt:lpstr>
      <vt:lpstr>Testing of Standardized Definitions and Forms</vt:lpstr>
      <vt:lpstr>Additional Opportunities</vt:lpstr>
      <vt:lpstr>2. Facilitating Sharing of Critical Medical Information During Transport Process: Concern and Goal</vt:lpstr>
      <vt:lpstr>Facilitating Sharing of Critical Medical Information During Transport Process: Approach</vt:lpstr>
      <vt:lpstr>Facilitating Sharing of Critical Medical  Information During Transport Process:  Suggested Data Elements</vt:lpstr>
      <vt:lpstr>Launch of Transfer Form Initiative, including Suggested Internal Process</vt:lpstr>
      <vt:lpstr>Implementation Efforts</vt:lpstr>
      <vt:lpstr>3. Increasing Post-patient Transfer Data Exchange between Sending and Receiving Facilities: Concern and Goal</vt:lpstr>
      <vt:lpstr>Increasing Post-patient Transfer Data Exchange between Sending and Receiving Facilities: Approach</vt:lpstr>
      <vt:lpstr>Worksheet Developed  and Disseminated</vt:lpstr>
      <vt:lpstr>Implementation Efforts</vt:lpstr>
      <vt:lpstr>Additional Opportunities</vt:lpstr>
      <vt:lpstr>Using Toolkit Tools to Advance Hospital and Health System Readiness</vt:lpstr>
      <vt:lpstr>Lenox Hill Hospital (LHH) Implementation Efforts</vt:lpstr>
      <vt:lpstr>Using Toolkit Tools to Advance Hospital and Health System Readiness</vt:lpstr>
      <vt:lpstr>Health System Strategy</vt:lpstr>
      <vt:lpstr>Hospital based activity</vt:lpstr>
      <vt:lpstr>Hospital Planning</vt:lpstr>
      <vt:lpstr>EMR solutions</vt:lpstr>
      <vt:lpstr>EMR Solutions</vt:lpstr>
      <vt:lpstr>Paper Solutions</vt:lpstr>
      <vt:lpstr>Paper Solutions</vt:lpstr>
      <vt:lpstr>Paper Solutions</vt:lpstr>
      <vt:lpstr>Thank you to all our presenters and participants!</vt:lpstr>
    </vt:vector>
  </TitlesOfParts>
  <Company>Greater New York Hospital Association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Mandelricci, Jenna</dc:creator>
  <cp:lastModifiedBy>Stephens, Kristin</cp:lastModifiedBy>
  <cp:revision>480</cp:revision>
  <cp:lastPrinted>2015-03-24T14:03:47Z</cp:lastPrinted>
  <dcterms:created xsi:type="dcterms:W3CDTF">2014-11-17T17:50:28Z</dcterms:created>
  <dcterms:modified xsi:type="dcterms:W3CDTF">2017-08-14T18:55:19Z</dcterms:modified>
</cp:coreProperties>
</file>